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84"/>
  </p:notesMasterIdLst>
  <p:handoutMasterIdLst>
    <p:handoutMasterId r:id="rId85"/>
  </p:handoutMasterIdLst>
  <p:sldIdLst>
    <p:sldId id="344" r:id="rId2"/>
    <p:sldId id="329" r:id="rId3"/>
    <p:sldId id="342" r:id="rId4"/>
    <p:sldId id="343" r:id="rId5"/>
    <p:sldId id="260" r:id="rId6"/>
    <p:sldId id="261" r:id="rId7"/>
    <p:sldId id="262" r:id="rId8"/>
    <p:sldId id="263" r:id="rId9"/>
    <p:sldId id="264" r:id="rId10"/>
    <p:sldId id="265" r:id="rId11"/>
    <p:sldId id="266" r:id="rId12"/>
    <p:sldId id="345" r:id="rId13"/>
    <p:sldId id="270" r:id="rId14"/>
    <p:sldId id="271" r:id="rId15"/>
    <p:sldId id="274" r:id="rId16"/>
    <p:sldId id="292" r:id="rId17"/>
    <p:sldId id="295" r:id="rId18"/>
    <p:sldId id="275" r:id="rId19"/>
    <p:sldId id="352" r:id="rId20"/>
    <p:sldId id="276" r:id="rId21"/>
    <p:sldId id="291" r:id="rId22"/>
    <p:sldId id="289" r:id="rId23"/>
    <p:sldId id="290" r:id="rId24"/>
    <p:sldId id="298" r:id="rId25"/>
    <p:sldId id="296" r:id="rId26"/>
    <p:sldId id="327" r:id="rId27"/>
    <p:sldId id="303" r:id="rId28"/>
    <p:sldId id="310" r:id="rId29"/>
    <p:sldId id="311" r:id="rId30"/>
    <p:sldId id="288" r:id="rId31"/>
    <p:sldId id="347" r:id="rId32"/>
    <p:sldId id="315" r:id="rId33"/>
    <p:sldId id="314" r:id="rId34"/>
    <p:sldId id="294" r:id="rId35"/>
    <p:sldId id="297" r:id="rId36"/>
    <p:sldId id="348" r:id="rId37"/>
    <p:sldId id="301" r:id="rId38"/>
    <p:sldId id="299" r:id="rId39"/>
    <p:sldId id="350" r:id="rId40"/>
    <p:sldId id="349" r:id="rId41"/>
    <p:sldId id="300" r:id="rId42"/>
    <p:sldId id="304" r:id="rId43"/>
    <p:sldId id="305" r:id="rId44"/>
    <p:sldId id="306" r:id="rId45"/>
    <p:sldId id="312" r:id="rId46"/>
    <p:sldId id="313" r:id="rId47"/>
    <p:sldId id="279" r:id="rId48"/>
    <p:sldId id="272" r:id="rId49"/>
    <p:sldId id="273" r:id="rId50"/>
    <p:sldId id="307" r:id="rId51"/>
    <p:sldId id="309" r:id="rId52"/>
    <p:sldId id="317" r:id="rId53"/>
    <p:sldId id="354" r:id="rId54"/>
    <p:sldId id="318" r:id="rId55"/>
    <p:sldId id="284" r:id="rId56"/>
    <p:sldId id="285" r:id="rId57"/>
    <p:sldId id="286" r:id="rId58"/>
    <p:sldId id="287" r:id="rId59"/>
    <p:sldId id="351" r:id="rId60"/>
    <p:sldId id="355" r:id="rId61"/>
    <p:sldId id="356" r:id="rId62"/>
    <p:sldId id="277" r:id="rId63"/>
    <p:sldId id="278" r:id="rId64"/>
    <p:sldId id="282" r:id="rId65"/>
    <p:sldId id="346" r:id="rId66"/>
    <p:sldId id="283" r:id="rId67"/>
    <p:sldId id="319" r:id="rId68"/>
    <p:sldId id="337" r:id="rId69"/>
    <p:sldId id="336" r:id="rId70"/>
    <p:sldId id="357" r:id="rId71"/>
    <p:sldId id="338" r:id="rId72"/>
    <p:sldId id="332" r:id="rId73"/>
    <p:sldId id="339" r:id="rId74"/>
    <p:sldId id="333" r:id="rId75"/>
    <p:sldId id="340" r:id="rId76"/>
    <p:sldId id="334" r:id="rId77"/>
    <p:sldId id="341" r:id="rId78"/>
    <p:sldId id="358" r:id="rId79"/>
    <p:sldId id="335" r:id="rId80"/>
    <p:sldId id="322" r:id="rId81"/>
    <p:sldId id="359" r:id="rId82"/>
    <p:sldId id="323" r:id="rId8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3300"/>
    <a:srgbClr val="FFFF99"/>
    <a:srgbClr val="E6AF00"/>
    <a:srgbClr val="0E5D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A132D-B3DE-4B51-B153-00B83E3647F1}" v="2570" dt="2024-07-24T18:53:30.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56" autoAdjust="0"/>
    <p:restoredTop sz="95915" autoAdjust="0"/>
  </p:normalViewPr>
  <p:slideViewPr>
    <p:cSldViewPr>
      <p:cViewPr varScale="1">
        <p:scale>
          <a:sx n="100" d="100"/>
          <a:sy n="100" d="100"/>
        </p:scale>
        <p:origin x="480" y="90"/>
      </p:cViewPr>
      <p:guideLst>
        <p:guide orient="horz" pos="2160"/>
        <p:guide pos="3840"/>
      </p:guideLst>
    </p:cSldViewPr>
  </p:slideViewPr>
  <p:outlineViewPr>
    <p:cViewPr>
      <p:scale>
        <a:sx n="33" d="100"/>
        <a:sy n="33" d="100"/>
      </p:scale>
      <p:origin x="0" y="-38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57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45745381-5A42-4F13-B544-3EAD763BF56B}" type="datetimeFigureOut">
              <a:rPr lang="en-US"/>
              <a:pPr>
                <a:defRPr/>
              </a:pPr>
              <a:t>9/5/2024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E45F0F-F5DB-430F-B531-426540139548}" type="slidenum">
              <a:rPr lang="en-US" altLang="en-US"/>
              <a:pPr/>
              <a:t>‹#›</a:t>
            </a:fld>
            <a:endParaRPr lang="en-US" altLang="en-US" dirty="0"/>
          </a:p>
        </p:txBody>
      </p:sp>
    </p:spTree>
    <p:extLst>
      <p:ext uri="{BB962C8B-B14F-4D97-AF65-F5344CB8AC3E}">
        <p14:creationId xmlns:p14="http://schemas.microsoft.com/office/powerpoint/2010/main" val="59414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73F3BE8-C4E2-4B92-9FFF-1D8A93B9FF6B}" type="datetimeFigureOut">
              <a:rPr lang="en-US"/>
              <a:pPr>
                <a:defRPr/>
              </a:pPr>
              <a:t>9/5/2024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5C183E-97EA-480B-A847-677F1ACC05F3}" type="slidenum">
              <a:rPr lang="en-US" altLang="en-US"/>
              <a:pPr/>
              <a:t>‹#›</a:t>
            </a:fld>
            <a:endParaRPr lang="en-US" altLang="en-US" dirty="0"/>
          </a:p>
        </p:txBody>
      </p:sp>
    </p:spTree>
    <p:extLst>
      <p:ext uri="{BB962C8B-B14F-4D97-AF65-F5344CB8AC3E}">
        <p14:creationId xmlns:p14="http://schemas.microsoft.com/office/powerpoint/2010/main" val="1759488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b="0"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a:t>
            </a:fld>
            <a:endParaRPr lang="en-US" altLang="en-US" dirty="0"/>
          </a:p>
        </p:txBody>
      </p:sp>
    </p:spTree>
    <p:extLst>
      <p:ext uri="{BB962C8B-B14F-4D97-AF65-F5344CB8AC3E}">
        <p14:creationId xmlns:p14="http://schemas.microsoft.com/office/powerpoint/2010/main" val="380228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15</a:t>
            </a:fld>
            <a:endParaRPr lang="en-US" altLang="en-US" dirty="0"/>
          </a:p>
        </p:txBody>
      </p:sp>
    </p:spTree>
    <p:extLst>
      <p:ext uri="{BB962C8B-B14F-4D97-AF65-F5344CB8AC3E}">
        <p14:creationId xmlns:p14="http://schemas.microsoft.com/office/powerpoint/2010/main" val="105932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16</a:t>
            </a:fld>
            <a:endParaRPr lang="en-US" altLang="en-US" dirty="0"/>
          </a:p>
        </p:txBody>
      </p:sp>
    </p:spTree>
    <p:extLst>
      <p:ext uri="{BB962C8B-B14F-4D97-AF65-F5344CB8AC3E}">
        <p14:creationId xmlns:p14="http://schemas.microsoft.com/office/powerpoint/2010/main" val="56506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17</a:t>
            </a:fld>
            <a:endParaRPr lang="en-US" altLang="en-US" dirty="0"/>
          </a:p>
        </p:txBody>
      </p:sp>
    </p:spTree>
    <p:extLst>
      <p:ext uri="{BB962C8B-B14F-4D97-AF65-F5344CB8AC3E}">
        <p14:creationId xmlns:p14="http://schemas.microsoft.com/office/powerpoint/2010/main" val="396460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19</a:t>
            </a:fld>
            <a:endParaRPr lang="en-US" altLang="en-US" dirty="0"/>
          </a:p>
        </p:txBody>
      </p:sp>
    </p:spTree>
    <p:extLst>
      <p:ext uri="{BB962C8B-B14F-4D97-AF65-F5344CB8AC3E}">
        <p14:creationId xmlns:p14="http://schemas.microsoft.com/office/powerpoint/2010/main" val="57448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20</a:t>
            </a:fld>
            <a:endParaRPr lang="en-US" altLang="en-US" dirty="0"/>
          </a:p>
        </p:txBody>
      </p:sp>
    </p:spTree>
    <p:extLst>
      <p:ext uri="{BB962C8B-B14F-4D97-AF65-F5344CB8AC3E}">
        <p14:creationId xmlns:p14="http://schemas.microsoft.com/office/powerpoint/2010/main" val="133697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21</a:t>
            </a:fld>
            <a:endParaRPr lang="en-US" altLang="en-US" dirty="0"/>
          </a:p>
        </p:txBody>
      </p:sp>
    </p:spTree>
    <p:extLst>
      <p:ext uri="{BB962C8B-B14F-4D97-AF65-F5344CB8AC3E}">
        <p14:creationId xmlns:p14="http://schemas.microsoft.com/office/powerpoint/2010/main" val="401824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22</a:t>
            </a:fld>
            <a:endParaRPr lang="en-US" altLang="en-US" dirty="0"/>
          </a:p>
        </p:txBody>
      </p:sp>
    </p:spTree>
    <p:extLst>
      <p:ext uri="{BB962C8B-B14F-4D97-AF65-F5344CB8AC3E}">
        <p14:creationId xmlns:p14="http://schemas.microsoft.com/office/powerpoint/2010/main" val="250015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23</a:t>
            </a:fld>
            <a:endParaRPr lang="en-US" altLang="en-US" dirty="0"/>
          </a:p>
        </p:txBody>
      </p:sp>
    </p:spTree>
    <p:extLst>
      <p:ext uri="{BB962C8B-B14F-4D97-AF65-F5344CB8AC3E}">
        <p14:creationId xmlns:p14="http://schemas.microsoft.com/office/powerpoint/2010/main" val="173925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24</a:t>
            </a:fld>
            <a:endParaRPr lang="en-US" altLang="en-US" dirty="0"/>
          </a:p>
        </p:txBody>
      </p:sp>
    </p:spTree>
    <p:extLst>
      <p:ext uri="{BB962C8B-B14F-4D97-AF65-F5344CB8AC3E}">
        <p14:creationId xmlns:p14="http://schemas.microsoft.com/office/powerpoint/2010/main" val="122454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25</a:t>
            </a:fld>
            <a:endParaRPr lang="en-US" dirty="0"/>
          </a:p>
        </p:txBody>
      </p:sp>
    </p:spTree>
    <p:extLst>
      <p:ext uri="{BB962C8B-B14F-4D97-AF65-F5344CB8AC3E}">
        <p14:creationId xmlns:p14="http://schemas.microsoft.com/office/powerpoint/2010/main" val="148287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6</a:t>
            </a:fld>
            <a:endParaRPr lang="en-US" dirty="0"/>
          </a:p>
        </p:txBody>
      </p:sp>
    </p:spTree>
    <p:extLst>
      <p:ext uri="{BB962C8B-B14F-4D97-AF65-F5344CB8AC3E}">
        <p14:creationId xmlns:p14="http://schemas.microsoft.com/office/powerpoint/2010/main" val="145565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26</a:t>
            </a:fld>
            <a:endParaRPr lang="en-US" dirty="0"/>
          </a:p>
        </p:txBody>
      </p:sp>
    </p:spTree>
    <p:extLst>
      <p:ext uri="{BB962C8B-B14F-4D97-AF65-F5344CB8AC3E}">
        <p14:creationId xmlns:p14="http://schemas.microsoft.com/office/powerpoint/2010/main" val="348257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27</a:t>
            </a:fld>
            <a:endParaRPr lang="en-US" altLang="en-US" dirty="0"/>
          </a:p>
        </p:txBody>
      </p:sp>
    </p:spTree>
    <p:extLst>
      <p:ext uri="{BB962C8B-B14F-4D97-AF65-F5344CB8AC3E}">
        <p14:creationId xmlns:p14="http://schemas.microsoft.com/office/powerpoint/2010/main" val="2485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28</a:t>
            </a:fld>
            <a:endParaRPr lang="en-US" altLang="en-US" dirty="0"/>
          </a:p>
        </p:txBody>
      </p:sp>
    </p:spTree>
    <p:extLst>
      <p:ext uri="{BB962C8B-B14F-4D97-AF65-F5344CB8AC3E}">
        <p14:creationId xmlns:p14="http://schemas.microsoft.com/office/powerpoint/2010/main" val="3027238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29</a:t>
            </a:fld>
            <a:endParaRPr lang="en-US" altLang="en-US" dirty="0"/>
          </a:p>
        </p:txBody>
      </p:sp>
    </p:spTree>
    <p:extLst>
      <p:ext uri="{BB962C8B-B14F-4D97-AF65-F5344CB8AC3E}">
        <p14:creationId xmlns:p14="http://schemas.microsoft.com/office/powerpoint/2010/main" val="498945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30</a:t>
            </a:fld>
            <a:endParaRPr lang="en-US" altLang="en-US" dirty="0"/>
          </a:p>
        </p:txBody>
      </p:sp>
    </p:spTree>
    <p:extLst>
      <p:ext uri="{BB962C8B-B14F-4D97-AF65-F5344CB8AC3E}">
        <p14:creationId xmlns:p14="http://schemas.microsoft.com/office/powerpoint/2010/main" val="177557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31</a:t>
            </a:fld>
            <a:endParaRPr lang="en-US" altLang="en-US" dirty="0"/>
          </a:p>
        </p:txBody>
      </p:sp>
    </p:spTree>
    <p:extLst>
      <p:ext uri="{BB962C8B-B14F-4D97-AF65-F5344CB8AC3E}">
        <p14:creationId xmlns:p14="http://schemas.microsoft.com/office/powerpoint/2010/main" val="696582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32</a:t>
            </a:fld>
            <a:endParaRPr lang="en-US" altLang="en-US" dirty="0"/>
          </a:p>
        </p:txBody>
      </p:sp>
    </p:spTree>
    <p:extLst>
      <p:ext uri="{BB962C8B-B14F-4D97-AF65-F5344CB8AC3E}">
        <p14:creationId xmlns:p14="http://schemas.microsoft.com/office/powerpoint/2010/main" val="228288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33</a:t>
            </a:fld>
            <a:endParaRPr lang="en-US" altLang="en-US" dirty="0"/>
          </a:p>
        </p:txBody>
      </p:sp>
    </p:spTree>
    <p:extLst>
      <p:ext uri="{BB962C8B-B14F-4D97-AF65-F5344CB8AC3E}">
        <p14:creationId xmlns:p14="http://schemas.microsoft.com/office/powerpoint/2010/main" val="3178187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34</a:t>
            </a:fld>
            <a:endParaRPr lang="en-US" altLang="en-US" dirty="0"/>
          </a:p>
        </p:txBody>
      </p:sp>
    </p:spTree>
    <p:extLst>
      <p:ext uri="{BB962C8B-B14F-4D97-AF65-F5344CB8AC3E}">
        <p14:creationId xmlns:p14="http://schemas.microsoft.com/office/powerpoint/2010/main" val="3406193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35</a:t>
            </a:fld>
            <a:endParaRPr lang="en-US" dirty="0"/>
          </a:p>
        </p:txBody>
      </p:sp>
    </p:spTree>
    <p:extLst>
      <p:ext uri="{BB962C8B-B14F-4D97-AF65-F5344CB8AC3E}">
        <p14:creationId xmlns:p14="http://schemas.microsoft.com/office/powerpoint/2010/main" val="319881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7</a:t>
            </a:fld>
            <a:endParaRPr lang="en-US" altLang="en-US" dirty="0"/>
          </a:p>
        </p:txBody>
      </p:sp>
    </p:spTree>
    <p:extLst>
      <p:ext uri="{BB962C8B-B14F-4D97-AF65-F5344CB8AC3E}">
        <p14:creationId xmlns:p14="http://schemas.microsoft.com/office/powerpoint/2010/main" val="3400816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36</a:t>
            </a:fld>
            <a:endParaRPr lang="en-US" dirty="0"/>
          </a:p>
        </p:txBody>
      </p:sp>
    </p:spTree>
    <p:extLst>
      <p:ext uri="{BB962C8B-B14F-4D97-AF65-F5344CB8AC3E}">
        <p14:creationId xmlns:p14="http://schemas.microsoft.com/office/powerpoint/2010/main" val="3418319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37</a:t>
            </a:fld>
            <a:endParaRPr lang="en-US" altLang="en-US" dirty="0"/>
          </a:p>
        </p:txBody>
      </p:sp>
    </p:spTree>
    <p:extLst>
      <p:ext uri="{BB962C8B-B14F-4D97-AF65-F5344CB8AC3E}">
        <p14:creationId xmlns:p14="http://schemas.microsoft.com/office/powerpoint/2010/main" val="813541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03719A3-3FDE-40E7-B0F8-86A678874C27}" type="slidenum">
              <a:rPr lang="en-US" smtClean="0"/>
              <a:t>38</a:t>
            </a:fld>
            <a:endParaRPr lang="en-US" dirty="0"/>
          </a:p>
        </p:txBody>
      </p:sp>
    </p:spTree>
    <p:extLst>
      <p:ext uri="{BB962C8B-B14F-4D97-AF65-F5344CB8AC3E}">
        <p14:creationId xmlns:p14="http://schemas.microsoft.com/office/powerpoint/2010/main" val="1170274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03719A3-3FDE-40E7-B0F8-86A678874C27}" type="slidenum">
              <a:rPr lang="en-US" smtClean="0"/>
              <a:t>39</a:t>
            </a:fld>
            <a:endParaRPr lang="en-US" dirty="0"/>
          </a:p>
        </p:txBody>
      </p:sp>
    </p:spTree>
    <p:extLst>
      <p:ext uri="{BB962C8B-B14F-4D97-AF65-F5344CB8AC3E}">
        <p14:creationId xmlns:p14="http://schemas.microsoft.com/office/powerpoint/2010/main" val="2961207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03719A3-3FDE-40E7-B0F8-86A678874C27}" type="slidenum">
              <a:rPr lang="en-US" smtClean="0"/>
              <a:t>40</a:t>
            </a:fld>
            <a:endParaRPr lang="en-US" dirty="0"/>
          </a:p>
        </p:txBody>
      </p:sp>
    </p:spTree>
    <p:extLst>
      <p:ext uri="{BB962C8B-B14F-4D97-AF65-F5344CB8AC3E}">
        <p14:creationId xmlns:p14="http://schemas.microsoft.com/office/powerpoint/2010/main" val="3089960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41</a:t>
            </a:fld>
            <a:endParaRPr lang="en-US" altLang="en-US" dirty="0"/>
          </a:p>
        </p:txBody>
      </p:sp>
    </p:spTree>
    <p:extLst>
      <p:ext uri="{BB962C8B-B14F-4D97-AF65-F5344CB8AC3E}">
        <p14:creationId xmlns:p14="http://schemas.microsoft.com/office/powerpoint/2010/main" val="4234060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endParaRPr lang="en-US" sz="1400"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42</a:t>
            </a:fld>
            <a:endParaRPr lang="en-US" altLang="en-US" dirty="0"/>
          </a:p>
        </p:txBody>
      </p:sp>
    </p:spTree>
    <p:extLst>
      <p:ext uri="{BB962C8B-B14F-4D97-AF65-F5344CB8AC3E}">
        <p14:creationId xmlns:p14="http://schemas.microsoft.com/office/powerpoint/2010/main" val="927734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342900"/>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43</a:t>
            </a:fld>
            <a:endParaRPr lang="en-US" altLang="en-US" dirty="0"/>
          </a:p>
        </p:txBody>
      </p:sp>
    </p:spTree>
    <p:extLst>
      <p:ext uri="{BB962C8B-B14F-4D97-AF65-F5344CB8AC3E}">
        <p14:creationId xmlns:p14="http://schemas.microsoft.com/office/powerpoint/2010/main" val="2248689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44</a:t>
            </a:fld>
            <a:endParaRPr lang="en-US" altLang="en-US" dirty="0"/>
          </a:p>
        </p:txBody>
      </p:sp>
    </p:spTree>
    <p:extLst>
      <p:ext uri="{BB962C8B-B14F-4D97-AF65-F5344CB8AC3E}">
        <p14:creationId xmlns:p14="http://schemas.microsoft.com/office/powerpoint/2010/main" val="186191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45</a:t>
            </a:fld>
            <a:endParaRPr lang="en-US" altLang="en-US" dirty="0"/>
          </a:p>
        </p:txBody>
      </p:sp>
    </p:spTree>
    <p:extLst>
      <p:ext uri="{BB962C8B-B14F-4D97-AF65-F5344CB8AC3E}">
        <p14:creationId xmlns:p14="http://schemas.microsoft.com/office/powerpoint/2010/main" val="110746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8</a:t>
            </a:fld>
            <a:endParaRPr lang="en-US" altLang="en-US" dirty="0"/>
          </a:p>
        </p:txBody>
      </p:sp>
    </p:spTree>
    <p:extLst>
      <p:ext uri="{BB962C8B-B14F-4D97-AF65-F5344CB8AC3E}">
        <p14:creationId xmlns:p14="http://schemas.microsoft.com/office/powerpoint/2010/main" val="90329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46</a:t>
            </a:fld>
            <a:endParaRPr lang="en-US" altLang="en-US" dirty="0"/>
          </a:p>
        </p:txBody>
      </p:sp>
    </p:spTree>
    <p:extLst>
      <p:ext uri="{BB962C8B-B14F-4D97-AF65-F5344CB8AC3E}">
        <p14:creationId xmlns:p14="http://schemas.microsoft.com/office/powerpoint/2010/main" val="998042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47</a:t>
            </a:fld>
            <a:endParaRPr lang="en-US" altLang="en-US" dirty="0"/>
          </a:p>
        </p:txBody>
      </p:sp>
    </p:spTree>
    <p:extLst>
      <p:ext uri="{BB962C8B-B14F-4D97-AF65-F5344CB8AC3E}">
        <p14:creationId xmlns:p14="http://schemas.microsoft.com/office/powerpoint/2010/main" val="989414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48</a:t>
            </a:fld>
            <a:endParaRPr lang="en-US" altLang="en-US" dirty="0"/>
          </a:p>
        </p:txBody>
      </p:sp>
    </p:spTree>
    <p:extLst>
      <p:ext uri="{BB962C8B-B14F-4D97-AF65-F5344CB8AC3E}">
        <p14:creationId xmlns:p14="http://schemas.microsoft.com/office/powerpoint/2010/main" val="2957363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50</a:t>
            </a:fld>
            <a:endParaRPr lang="en-US" altLang="en-US" dirty="0"/>
          </a:p>
        </p:txBody>
      </p:sp>
    </p:spTree>
    <p:extLst>
      <p:ext uri="{BB962C8B-B14F-4D97-AF65-F5344CB8AC3E}">
        <p14:creationId xmlns:p14="http://schemas.microsoft.com/office/powerpoint/2010/main" val="2623571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51</a:t>
            </a:fld>
            <a:endParaRPr lang="en-US" altLang="en-US" dirty="0"/>
          </a:p>
        </p:txBody>
      </p:sp>
    </p:spTree>
    <p:extLst>
      <p:ext uri="{BB962C8B-B14F-4D97-AF65-F5344CB8AC3E}">
        <p14:creationId xmlns:p14="http://schemas.microsoft.com/office/powerpoint/2010/main" val="674870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52</a:t>
            </a:fld>
            <a:endParaRPr lang="en-US" altLang="en-US" dirty="0"/>
          </a:p>
        </p:txBody>
      </p:sp>
    </p:spTree>
    <p:extLst>
      <p:ext uri="{BB962C8B-B14F-4D97-AF65-F5344CB8AC3E}">
        <p14:creationId xmlns:p14="http://schemas.microsoft.com/office/powerpoint/2010/main" val="485723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53</a:t>
            </a:fld>
            <a:endParaRPr lang="en-US" altLang="en-US" dirty="0"/>
          </a:p>
        </p:txBody>
      </p:sp>
    </p:spTree>
    <p:extLst>
      <p:ext uri="{BB962C8B-B14F-4D97-AF65-F5344CB8AC3E}">
        <p14:creationId xmlns:p14="http://schemas.microsoft.com/office/powerpoint/2010/main" val="3335367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54</a:t>
            </a:fld>
            <a:endParaRPr lang="en-US" altLang="en-US" dirty="0"/>
          </a:p>
        </p:txBody>
      </p:sp>
    </p:spTree>
    <p:extLst>
      <p:ext uri="{BB962C8B-B14F-4D97-AF65-F5344CB8AC3E}">
        <p14:creationId xmlns:p14="http://schemas.microsoft.com/office/powerpoint/2010/main" val="3404620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55</a:t>
            </a:fld>
            <a:endParaRPr lang="en-US" altLang="en-US" dirty="0"/>
          </a:p>
        </p:txBody>
      </p:sp>
    </p:spTree>
    <p:extLst>
      <p:ext uri="{BB962C8B-B14F-4D97-AF65-F5344CB8AC3E}">
        <p14:creationId xmlns:p14="http://schemas.microsoft.com/office/powerpoint/2010/main" val="737780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56</a:t>
            </a:fld>
            <a:endParaRPr lang="en-US" altLang="en-US" dirty="0"/>
          </a:p>
        </p:txBody>
      </p:sp>
    </p:spTree>
    <p:extLst>
      <p:ext uri="{BB962C8B-B14F-4D97-AF65-F5344CB8AC3E}">
        <p14:creationId xmlns:p14="http://schemas.microsoft.com/office/powerpoint/2010/main" val="167454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9</a:t>
            </a:fld>
            <a:endParaRPr lang="en-US" altLang="en-US" dirty="0"/>
          </a:p>
        </p:txBody>
      </p:sp>
    </p:spTree>
    <p:extLst>
      <p:ext uri="{BB962C8B-B14F-4D97-AF65-F5344CB8AC3E}">
        <p14:creationId xmlns:p14="http://schemas.microsoft.com/office/powerpoint/2010/main" val="2230954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57</a:t>
            </a:fld>
            <a:endParaRPr lang="en-US" altLang="en-US" dirty="0"/>
          </a:p>
        </p:txBody>
      </p:sp>
    </p:spTree>
    <p:extLst>
      <p:ext uri="{BB962C8B-B14F-4D97-AF65-F5344CB8AC3E}">
        <p14:creationId xmlns:p14="http://schemas.microsoft.com/office/powerpoint/2010/main" val="2752008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58</a:t>
            </a:fld>
            <a:endParaRPr lang="en-US" altLang="en-US" dirty="0"/>
          </a:p>
        </p:txBody>
      </p:sp>
    </p:spTree>
    <p:extLst>
      <p:ext uri="{BB962C8B-B14F-4D97-AF65-F5344CB8AC3E}">
        <p14:creationId xmlns:p14="http://schemas.microsoft.com/office/powerpoint/2010/main" val="326230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59</a:t>
            </a:fld>
            <a:endParaRPr lang="en-US" altLang="en-US" dirty="0"/>
          </a:p>
        </p:txBody>
      </p:sp>
    </p:spTree>
    <p:extLst>
      <p:ext uri="{BB962C8B-B14F-4D97-AF65-F5344CB8AC3E}">
        <p14:creationId xmlns:p14="http://schemas.microsoft.com/office/powerpoint/2010/main" val="143908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60</a:t>
            </a:fld>
            <a:endParaRPr lang="en-US" altLang="en-US" dirty="0"/>
          </a:p>
        </p:txBody>
      </p:sp>
    </p:spTree>
    <p:extLst>
      <p:ext uri="{BB962C8B-B14F-4D97-AF65-F5344CB8AC3E}">
        <p14:creationId xmlns:p14="http://schemas.microsoft.com/office/powerpoint/2010/main" val="2815827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61</a:t>
            </a:fld>
            <a:endParaRPr lang="en-US" altLang="en-US" dirty="0"/>
          </a:p>
        </p:txBody>
      </p:sp>
    </p:spTree>
    <p:extLst>
      <p:ext uri="{BB962C8B-B14F-4D97-AF65-F5344CB8AC3E}">
        <p14:creationId xmlns:p14="http://schemas.microsoft.com/office/powerpoint/2010/main" val="1283664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026370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272307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64</a:t>
            </a:fld>
            <a:endParaRPr lang="en-US" altLang="en-US" dirty="0"/>
          </a:p>
        </p:txBody>
      </p:sp>
    </p:spTree>
    <p:extLst>
      <p:ext uri="{BB962C8B-B14F-4D97-AF65-F5344CB8AC3E}">
        <p14:creationId xmlns:p14="http://schemas.microsoft.com/office/powerpoint/2010/main" val="2617188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65</a:t>
            </a:fld>
            <a:endParaRPr lang="en-US" altLang="en-US" dirty="0"/>
          </a:p>
        </p:txBody>
      </p:sp>
    </p:spTree>
    <p:extLst>
      <p:ext uri="{BB962C8B-B14F-4D97-AF65-F5344CB8AC3E}">
        <p14:creationId xmlns:p14="http://schemas.microsoft.com/office/powerpoint/2010/main" val="4051009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66</a:t>
            </a:fld>
            <a:endParaRPr lang="en-US" altLang="en-US" dirty="0"/>
          </a:p>
        </p:txBody>
      </p:sp>
    </p:spTree>
    <p:extLst>
      <p:ext uri="{BB962C8B-B14F-4D97-AF65-F5344CB8AC3E}">
        <p14:creationId xmlns:p14="http://schemas.microsoft.com/office/powerpoint/2010/main" val="391735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10</a:t>
            </a:fld>
            <a:endParaRPr lang="en-US" dirty="0"/>
          </a:p>
        </p:txBody>
      </p:sp>
    </p:spTree>
    <p:extLst>
      <p:ext uri="{BB962C8B-B14F-4D97-AF65-F5344CB8AC3E}">
        <p14:creationId xmlns:p14="http://schemas.microsoft.com/office/powerpoint/2010/main" val="4154054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67</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200875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68</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40208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69</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432407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70</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07618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71</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8764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72</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69090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73</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6324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74</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39179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75</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23056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76</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2879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11</a:t>
            </a:fld>
            <a:endParaRPr lang="en-US" dirty="0"/>
          </a:p>
        </p:txBody>
      </p:sp>
    </p:spTree>
    <p:extLst>
      <p:ext uri="{BB962C8B-B14F-4D97-AF65-F5344CB8AC3E}">
        <p14:creationId xmlns:p14="http://schemas.microsoft.com/office/powerpoint/2010/main" val="23883647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77</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17260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78</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19633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79</a:t>
            </a:fld>
            <a:endParaRPr lang="en-US" dirty="0"/>
          </a:p>
        </p:txBody>
      </p:sp>
      <p:sp>
        <p:nvSpPr>
          <p:cNvPr id="331779" name="Rectangle 2"/>
          <p:cNvSpPr>
            <a:spLocks noGrp="1" noRot="1" noChangeAspect="1" noChangeArrowheads="1" noTextEdit="1"/>
          </p:cNvSpPr>
          <p:nvPr>
            <p:ph type="sldImg"/>
          </p:nvPr>
        </p:nvSpPr>
        <p:spPr>
          <a:xfrm>
            <a:off x="381000" y="685800"/>
            <a:ext cx="6096000" cy="3429000"/>
          </a:xfrm>
          <a:ln/>
        </p:spPr>
      </p:sp>
      <p:sp>
        <p:nvSpPr>
          <p:cNvPr id="3317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20434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80</a:t>
            </a:fld>
            <a:endParaRPr lang="en-US" altLang="en-US" dirty="0"/>
          </a:p>
        </p:txBody>
      </p:sp>
    </p:spTree>
    <p:extLst>
      <p:ext uri="{BB962C8B-B14F-4D97-AF65-F5344CB8AC3E}">
        <p14:creationId xmlns:p14="http://schemas.microsoft.com/office/powerpoint/2010/main" val="34875005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81</a:t>
            </a:fld>
            <a:endParaRPr lang="en-US" altLang="en-US" dirty="0"/>
          </a:p>
        </p:txBody>
      </p:sp>
    </p:spTree>
    <p:extLst>
      <p:ext uri="{BB962C8B-B14F-4D97-AF65-F5344CB8AC3E}">
        <p14:creationId xmlns:p14="http://schemas.microsoft.com/office/powerpoint/2010/main" val="42494517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82</a:t>
            </a:fld>
            <a:endParaRPr lang="en-US" altLang="en-US" dirty="0"/>
          </a:p>
        </p:txBody>
      </p:sp>
    </p:spTree>
    <p:extLst>
      <p:ext uri="{BB962C8B-B14F-4D97-AF65-F5344CB8AC3E}">
        <p14:creationId xmlns:p14="http://schemas.microsoft.com/office/powerpoint/2010/main" val="3326664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12</a:t>
            </a:fld>
            <a:endParaRPr lang="en-US" dirty="0"/>
          </a:p>
        </p:txBody>
      </p:sp>
    </p:spTree>
    <p:extLst>
      <p:ext uri="{BB962C8B-B14F-4D97-AF65-F5344CB8AC3E}">
        <p14:creationId xmlns:p14="http://schemas.microsoft.com/office/powerpoint/2010/main" val="345204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14</a:t>
            </a:fld>
            <a:endParaRPr lang="en-US" altLang="en-US" dirty="0"/>
          </a:p>
        </p:txBody>
      </p:sp>
    </p:spTree>
    <p:extLst>
      <p:ext uri="{BB962C8B-B14F-4D97-AF65-F5344CB8AC3E}">
        <p14:creationId xmlns:p14="http://schemas.microsoft.com/office/powerpoint/2010/main" val="246001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7F3D-7EC4-7149-5D38-B12D1E02D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144B8-3152-1697-36EC-273A701C78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256390-036A-46CE-4B9E-517DFD82CCE4}"/>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5" name="Footer Placeholder 4">
            <a:extLst>
              <a:ext uri="{FF2B5EF4-FFF2-40B4-BE49-F238E27FC236}">
                <a16:creationId xmlns:a16="http://schemas.microsoft.com/office/drawing/2014/main" id="{22B3B09A-036C-B5A1-0CB6-242C620D7B40}"/>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C06B72D-F1D3-5035-3276-53067278F12E}"/>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3465015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BA97-4BD2-B8EB-D3E1-AA1006C6C4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A04645-CFFA-624D-6047-4759214B84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57870-8C40-9A5E-99F3-0F5BB1A5504E}"/>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5" name="Footer Placeholder 4">
            <a:extLst>
              <a:ext uri="{FF2B5EF4-FFF2-40B4-BE49-F238E27FC236}">
                <a16:creationId xmlns:a16="http://schemas.microsoft.com/office/drawing/2014/main" id="{D3318E89-0076-DFD4-3830-0D9C0DC1B3FD}"/>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7719F1E-B051-46FD-5CD0-DD6AA0034641}"/>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1235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FEF97-59DC-D384-75BC-7F0F041F104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2AA2E-E882-C311-BA2A-1011C291BF9F}"/>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9D61F-003A-68CC-23B4-E2AF11D06B5B}"/>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5" name="Footer Placeholder 4">
            <a:extLst>
              <a:ext uri="{FF2B5EF4-FFF2-40B4-BE49-F238E27FC236}">
                <a16:creationId xmlns:a16="http://schemas.microsoft.com/office/drawing/2014/main" id="{ADFFFEFE-0EE6-0431-DE79-DF7DF324E556}"/>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28A9C8-59E0-866F-A7AE-99AC986EF557}"/>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3529402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28B17-F97A-FB72-C1F4-0629E7046B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7D621E4-727D-68E3-54C7-BA0D2A42636B}"/>
              </a:ext>
            </a:extLst>
          </p:cNvPr>
          <p:cNvSpPr>
            <a:spLocks noGrp="1"/>
          </p:cNvSpPr>
          <p:nvPr>
            <p:ph type="sldNum" sz="quarter" idx="10"/>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94295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275B-A11E-9B10-CB3D-089E412CDCCA}"/>
              </a:ext>
            </a:extLst>
          </p:cNvPr>
          <p:cNvSpPr>
            <a:spLocks noGrp="1"/>
          </p:cNvSpPr>
          <p:nvPr>
            <p:ph type="title"/>
          </p:nvPr>
        </p:nvSpPr>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BFFDBEF-92A4-B0CD-1F95-5A0A100B4655}"/>
              </a:ext>
            </a:extLst>
          </p:cNvPr>
          <p:cNvSpPr>
            <a:spLocks noGrp="1"/>
          </p:cNvSpPr>
          <p:nvPr>
            <p:ph idx="1"/>
          </p:nvPr>
        </p:nvSpPr>
        <p:spPr/>
        <p:txBody>
          <a:bodyPr/>
          <a:lstStyle>
            <a:lvl1pPr>
              <a:lnSpc>
                <a:spcPct val="100000"/>
              </a:lnSpc>
              <a:spcBef>
                <a:spcPts val="1200"/>
              </a:spcBef>
              <a:spcAft>
                <a:spcPts val="1200"/>
              </a:spcAft>
              <a:defRPr sz="1800">
                <a:latin typeface="+mn-lt"/>
              </a:defRPr>
            </a:lvl1pPr>
            <a:lvl2pPr>
              <a:lnSpc>
                <a:spcPct val="150000"/>
              </a:lnSpc>
              <a:defRPr sz="2000">
                <a:latin typeface="+mn-lt"/>
              </a:defRPr>
            </a:lvl2pPr>
            <a:lvl3pPr>
              <a:lnSpc>
                <a:spcPct val="150000"/>
              </a:lnSpc>
              <a:defRPr>
                <a:latin typeface="+mn-lt"/>
              </a:defRPr>
            </a:lvl3pPr>
            <a:lvl4pPr>
              <a:lnSpc>
                <a:spcPct val="150000"/>
              </a:lnSpc>
              <a:defRPr>
                <a:latin typeface="+mn-lt"/>
              </a:defRPr>
            </a:lvl4pPr>
            <a:lvl5pPr>
              <a:lnSpc>
                <a:spcPct val="15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209EC8C-F2D6-5D17-F243-E3D43452F0A8}"/>
              </a:ext>
            </a:extLst>
          </p:cNvPr>
          <p:cNvSpPr>
            <a:spLocks noGrp="1"/>
          </p:cNvSpPr>
          <p:nvPr>
            <p:ph type="sldNum" sz="quarter" idx="12"/>
          </p:nvPr>
        </p:nvSpPr>
        <p:spPr/>
        <p:txBody>
          <a:bodyPr/>
          <a:lstStyle>
            <a:lvl1pPr algn="ctr">
              <a:defRPr sz="1600">
                <a:latin typeface="+mj-lt"/>
              </a:defRPr>
            </a:lvl1pPr>
          </a:lstStyle>
          <a:p>
            <a:fld id="{0109CE96-996D-4251-A483-BA81190D9162}" type="slidenum">
              <a:rPr lang="en-US" smtClean="0"/>
              <a:pPr/>
              <a:t>‹#›</a:t>
            </a:fld>
            <a:endParaRPr lang="en-US" dirty="0"/>
          </a:p>
        </p:txBody>
      </p:sp>
    </p:spTree>
    <p:extLst>
      <p:ext uri="{BB962C8B-B14F-4D97-AF65-F5344CB8AC3E}">
        <p14:creationId xmlns:p14="http://schemas.microsoft.com/office/powerpoint/2010/main" val="247305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5949-72B9-31A9-B0C0-223AD84BA81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3E9E03-BEA3-8467-953E-167845FE465B}"/>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2AFC376-6CCD-76B4-14F8-3A32A99E38EB}"/>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5" name="Footer Placeholder 4">
            <a:extLst>
              <a:ext uri="{FF2B5EF4-FFF2-40B4-BE49-F238E27FC236}">
                <a16:creationId xmlns:a16="http://schemas.microsoft.com/office/drawing/2014/main" id="{AEE58CE8-2EE1-90ED-DCB0-F8773C942B62}"/>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AFCDD46-6DAB-FBE8-AF9D-AC3A701868F8}"/>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118456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06E1-3C44-101C-12E9-510104580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41003-9054-F22C-9382-89CBEA5F063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70565-D698-925F-6C1B-69F0CBCF7F7E}"/>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232628-FC12-73EF-98B5-EA75D952F9A2}"/>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6" name="Footer Placeholder 5">
            <a:extLst>
              <a:ext uri="{FF2B5EF4-FFF2-40B4-BE49-F238E27FC236}">
                <a16:creationId xmlns:a16="http://schemas.microsoft.com/office/drawing/2014/main" id="{B343B621-1309-AB3D-C683-AB449DD0D0A8}"/>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AFE1A4-9843-C034-F0C2-3F89AC7B482C}"/>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243252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4487-6F47-E62B-A88E-780E51D2F1A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395C1B-4256-8666-FA1A-E9B1CC46AA6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8E899-155C-47F6-7AAB-C4E41CF1DCC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346B09-C4AA-894F-C70E-FE1924BC17D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DA5C-E406-51EE-A157-6663CC7BFE1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F7E6D-5428-35A7-1902-35A1A6C9052A}"/>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8" name="Footer Placeholder 7">
            <a:extLst>
              <a:ext uri="{FF2B5EF4-FFF2-40B4-BE49-F238E27FC236}">
                <a16:creationId xmlns:a16="http://schemas.microsoft.com/office/drawing/2014/main" id="{CF542B93-2DCC-87FF-90A5-F97ED0677ED1}"/>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CFEBDA5-6083-1ED0-CB9F-854BC97731BE}"/>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45279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3CEA-5A47-8541-1FFF-FA7CDC6057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2E6932-2D11-7BDC-F7EC-64931A79935B}"/>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4" name="Footer Placeholder 3">
            <a:extLst>
              <a:ext uri="{FF2B5EF4-FFF2-40B4-BE49-F238E27FC236}">
                <a16:creationId xmlns:a16="http://schemas.microsoft.com/office/drawing/2014/main" id="{E0E2BF89-7A61-7DF0-73DF-2BBFBEDD98D9}"/>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DB55B8C-10AB-7D5D-F704-46931854F827}"/>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125467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129228-2F95-0D2C-3DB7-E1D0D41450C8}"/>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3" name="Footer Placeholder 2">
            <a:extLst>
              <a:ext uri="{FF2B5EF4-FFF2-40B4-BE49-F238E27FC236}">
                <a16:creationId xmlns:a16="http://schemas.microsoft.com/office/drawing/2014/main" id="{C813CD94-0E08-F22A-AB59-D53C94FF44CD}"/>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909451-D801-1758-8C55-95AFDEB84F18}"/>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298461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F95A-BE37-E503-600B-96039699B1F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5BB987-1826-352F-6211-91F1ABA0FCD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5DB152-3130-5F24-E34C-F272249E5FA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DD662-48A9-7402-0064-E71D182C0780}"/>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6" name="Footer Placeholder 5">
            <a:extLst>
              <a:ext uri="{FF2B5EF4-FFF2-40B4-BE49-F238E27FC236}">
                <a16:creationId xmlns:a16="http://schemas.microsoft.com/office/drawing/2014/main" id="{A11FA538-B14D-D283-F6B2-46E29BCB2133}"/>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C0A1EB3-93C7-E2DB-474E-CB54DC68522A}"/>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107479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91E9-7EB6-8188-C16E-944389CF352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DBF7DC-E323-D486-642A-81B8462E6F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A0516A-E86C-A214-60D9-308AB2637C4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4E1D3-8668-1EDA-8EDC-2C6C45CAB132}"/>
              </a:ext>
            </a:extLst>
          </p:cNvPr>
          <p:cNvSpPr>
            <a:spLocks noGrp="1"/>
          </p:cNvSpPr>
          <p:nvPr>
            <p:ph type="dt" sz="half" idx="10"/>
          </p:nvPr>
        </p:nvSpPr>
        <p:spPr>
          <a:xfrm>
            <a:off x="838200" y="6356351"/>
            <a:ext cx="2743200" cy="365125"/>
          </a:xfrm>
          <a:prstGeom prst="rect">
            <a:avLst/>
          </a:prstGeom>
        </p:spPr>
        <p:txBody>
          <a:bodyPr/>
          <a:lstStyle/>
          <a:p>
            <a:fld id="{FF8BEDD6-DBBA-493A-BB5C-905886F95B20}" type="datetimeFigureOut">
              <a:rPr lang="en-US" smtClean="0"/>
              <a:t>9/5/2024</a:t>
            </a:fld>
            <a:endParaRPr lang="en-US" dirty="0"/>
          </a:p>
        </p:txBody>
      </p:sp>
      <p:sp>
        <p:nvSpPr>
          <p:cNvPr id="6" name="Footer Placeholder 5">
            <a:extLst>
              <a:ext uri="{FF2B5EF4-FFF2-40B4-BE49-F238E27FC236}">
                <a16:creationId xmlns:a16="http://schemas.microsoft.com/office/drawing/2014/main" id="{99A659AF-9F64-B2CE-497F-3FFEE01059EA}"/>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85FFCB2-DD0D-FA3A-AE3D-1E4B7F2F2C2E}"/>
              </a:ext>
            </a:extLst>
          </p:cNvPr>
          <p:cNvSpPr>
            <a:spLocks noGrp="1"/>
          </p:cNvSpPr>
          <p:nvPr>
            <p:ph type="sldNum" sz="quarter" idx="12"/>
          </p:nvPr>
        </p:nvSpPr>
        <p:spPr/>
        <p:txBody>
          <a:bodyPr/>
          <a:lstStyle/>
          <a:p>
            <a:fld id="{0109CE96-996D-4251-A483-BA81190D9162}" type="slidenum">
              <a:rPr lang="en-US" smtClean="0"/>
              <a:t>‹#›</a:t>
            </a:fld>
            <a:endParaRPr lang="en-US" dirty="0"/>
          </a:p>
        </p:txBody>
      </p:sp>
    </p:spTree>
    <p:extLst>
      <p:ext uri="{BB962C8B-B14F-4D97-AF65-F5344CB8AC3E}">
        <p14:creationId xmlns:p14="http://schemas.microsoft.com/office/powerpoint/2010/main" val="441772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14AA4-EF24-DFF9-358D-537CE535CFBD}"/>
              </a:ext>
            </a:extLst>
          </p:cNvPr>
          <p:cNvSpPr>
            <a:spLocks noGrp="1"/>
          </p:cNvSpPr>
          <p:nvPr>
            <p:ph type="title"/>
          </p:nvPr>
        </p:nvSpPr>
        <p:spPr>
          <a:xfrm>
            <a:off x="838199" y="365125"/>
            <a:ext cx="10241404" cy="701675"/>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CE3BA277-258C-79AE-EAA7-BFCEA719B3AE}"/>
              </a:ext>
            </a:extLst>
          </p:cNvPr>
          <p:cNvSpPr>
            <a:spLocks noGrp="1"/>
          </p:cNvSpPr>
          <p:nvPr>
            <p:ph type="body" idx="1"/>
          </p:nvPr>
        </p:nvSpPr>
        <p:spPr>
          <a:xfrm>
            <a:off x="838201" y="1411733"/>
            <a:ext cx="10241404" cy="4765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12F6EEA-05FB-8BB3-3DB2-71C1506020C1}"/>
              </a:ext>
            </a:extLst>
          </p:cNvPr>
          <p:cNvSpPr>
            <a:spLocks noGrp="1"/>
          </p:cNvSpPr>
          <p:nvPr>
            <p:ph type="sldNum" sz="quarter" idx="4"/>
          </p:nvPr>
        </p:nvSpPr>
        <p:spPr>
          <a:xfrm>
            <a:off x="11288994" y="6310313"/>
            <a:ext cx="56824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09CE96-996D-4251-A483-BA81190D9162}" type="slidenum">
              <a:rPr lang="en-US" smtClean="0"/>
              <a:t>‹#›</a:t>
            </a:fld>
            <a:endParaRPr lang="en-US" dirty="0"/>
          </a:p>
        </p:txBody>
      </p:sp>
      <p:grpSp>
        <p:nvGrpSpPr>
          <p:cNvPr id="8" name="Group 7">
            <a:extLst>
              <a:ext uri="{FF2B5EF4-FFF2-40B4-BE49-F238E27FC236}">
                <a16:creationId xmlns:a16="http://schemas.microsoft.com/office/drawing/2014/main" id="{5F2878BC-07C7-4DBE-6B65-94BED49594D6}"/>
              </a:ext>
            </a:extLst>
          </p:cNvPr>
          <p:cNvGrpSpPr/>
          <p:nvPr/>
        </p:nvGrpSpPr>
        <p:grpSpPr>
          <a:xfrm>
            <a:off x="838201" y="6103451"/>
            <a:ext cx="11353801" cy="762486"/>
            <a:chOff x="1051074" y="6232260"/>
            <a:chExt cx="11133708" cy="640080"/>
          </a:xfrm>
        </p:grpSpPr>
        <p:sp>
          <p:nvSpPr>
            <p:cNvPr id="10" name="Rectangle 9">
              <a:extLst>
                <a:ext uri="{FF2B5EF4-FFF2-40B4-BE49-F238E27FC236}">
                  <a16:creationId xmlns:a16="http://schemas.microsoft.com/office/drawing/2014/main" id="{776F0009-6CC0-4907-0582-A44C1AF72855}"/>
                </a:ext>
              </a:extLst>
            </p:cNvPr>
            <p:cNvSpPr/>
            <p:nvPr/>
          </p:nvSpPr>
          <p:spPr>
            <a:xfrm>
              <a:off x="1470259" y="6521820"/>
              <a:ext cx="9529010" cy="336180"/>
            </a:xfrm>
            <a:prstGeom prst="rect">
              <a:avLst/>
            </a:prstGeom>
            <a:solidFill>
              <a:srgbClr val="032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ABE1DF1-B1DB-697F-125C-906F032B953D}"/>
                </a:ext>
              </a:extLst>
            </p:cNvPr>
            <p:cNvGrpSpPr>
              <a:grpSpLocks noChangeAspect="1"/>
            </p:cNvGrpSpPr>
            <p:nvPr/>
          </p:nvGrpSpPr>
          <p:grpSpPr>
            <a:xfrm>
              <a:off x="10630674" y="6232260"/>
              <a:ext cx="1554108" cy="640080"/>
              <a:chOff x="10340733" y="6095531"/>
              <a:chExt cx="1851267" cy="762469"/>
            </a:xfrm>
          </p:grpSpPr>
          <p:sp>
            <p:nvSpPr>
              <p:cNvPr id="13" name="Right Triangle 12">
                <a:extLst>
                  <a:ext uri="{FF2B5EF4-FFF2-40B4-BE49-F238E27FC236}">
                    <a16:creationId xmlns:a16="http://schemas.microsoft.com/office/drawing/2014/main" id="{829A1C67-1941-A03D-9CF8-075BE9FA519E}"/>
                  </a:ext>
                </a:extLst>
              </p:cNvPr>
              <p:cNvSpPr/>
              <p:nvPr/>
            </p:nvSpPr>
            <p:spPr>
              <a:xfrm flipH="1">
                <a:off x="10340733" y="6095531"/>
                <a:ext cx="551856" cy="762469"/>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4B728DB-73B0-D417-4018-2B8689B59D2A}"/>
                  </a:ext>
                </a:extLst>
              </p:cNvPr>
              <p:cNvSpPr/>
              <p:nvPr/>
            </p:nvSpPr>
            <p:spPr>
              <a:xfrm>
                <a:off x="10892589" y="6095531"/>
                <a:ext cx="1299411" cy="7624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Right Triangle 11">
              <a:extLst>
                <a:ext uri="{FF2B5EF4-FFF2-40B4-BE49-F238E27FC236}">
                  <a16:creationId xmlns:a16="http://schemas.microsoft.com/office/drawing/2014/main" id="{AEA205DD-6C79-0B70-F53B-E09ACFD11C5F}"/>
                </a:ext>
              </a:extLst>
            </p:cNvPr>
            <p:cNvSpPr/>
            <p:nvPr/>
          </p:nvSpPr>
          <p:spPr>
            <a:xfrm flipH="1">
              <a:off x="1051074" y="6521820"/>
              <a:ext cx="425495" cy="336180"/>
            </a:xfrm>
            <a:prstGeom prst="rtTriangle">
              <a:avLst/>
            </a:prstGeom>
            <a:solidFill>
              <a:srgbClr val="032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F5B17CCB-42F0-E10B-9F95-69F3CB86E365}"/>
              </a:ext>
            </a:extLst>
          </p:cNvPr>
          <p:cNvGrpSpPr/>
          <p:nvPr userDrawn="1"/>
        </p:nvGrpSpPr>
        <p:grpSpPr>
          <a:xfrm>
            <a:off x="860402" y="1133932"/>
            <a:ext cx="10471191" cy="45719"/>
            <a:chOff x="661955" y="1158137"/>
            <a:chExt cx="10851172" cy="0"/>
          </a:xfrm>
        </p:grpSpPr>
        <p:cxnSp>
          <p:nvCxnSpPr>
            <p:cNvPr id="17" name="Straight Connector 16">
              <a:extLst>
                <a:ext uri="{FF2B5EF4-FFF2-40B4-BE49-F238E27FC236}">
                  <a16:creationId xmlns:a16="http://schemas.microsoft.com/office/drawing/2014/main" id="{F1D8B507-6CF5-A6A5-AF52-E648CB73EC38}"/>
                </a:ext>
              </a:extLst>
            </p:cNvPr>
            <p:cNvCxnSpPr/>
            <p:nvPr/>
          </p:nvCxnSpPr>
          <p:spPr>
            <a:xfrm>
              <a:off x="661955" y="1158137"/>
              <a:ext cx="1085117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5E735E-1F78-E146-1152-762BB59AB2B7}"/>
                </a:ext>
              </a:extLst>
            </p:cNvPr>
            <p:cNvCxnSpPr/>
            <p:nvPr/>
          </p:nvCxnSpPr>
          <p:spPr>
            <a:xfrm>
              <a:off x="661955" y="1158137"/>
              <a:ext cx="1934489" cy="0"/>
            </a:xfrm>
            <a:prstGeom prst="line">
              <a:avLst/>
            </a:prstGeom>
            <a:ln w="31750">
              <a:solidFill>
                <a:srgbClr val="0320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75917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06.wmf"/><Relationship Id="rId4" Type="http://schemas.openxmlformats.org/officeDocument/2006/relationships/image" Target="../media/image105.wmf"/></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www.intertek.com/" TargetMode="External"/><Relationship Id="rId7" Type="http://schemas.openxmlformats.org/officeDocument/2006/relationships/image" Target="../media/image116.png"/><Relationship Id="rId12" Type="http://schemas.openxmlformats.org/officeDocument/2006/relationships/hyperlink" Target="http://www.ul.com/"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hyperlink" Target="http://www.iccsafe.org/" TargetMode="External"/><Relationship Id="rId5" Type="http://schemas.openxmlformats.org/officeDocument/2006/relationships/image" Target="../media/image114.png"/><Relationship Id="rId10" Type="http://schemas.openxmlformats.org/officeDocument/2006/relationships/hyperlink" Target="http://www.nfpa.org/" TargetMode="External"/><Relationship Id="rId4" Type="http://schemas.openxmlformats.org/officeDocument/2006/relationships/image" Target="../media/image2.png"/><Relationship Id="rId9" Type="http://schemas.openxmlformats.org/officeDocument/2006/relationships/hyperlink" Target="http://www.steeldoor.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05D9CB5-730D-AA72-A3A9-C2ED1CCF8D71}"/>
              </a:ext>
            </a:extLst>
          </p:cNvPr>
          <p:cNvPicPr>
            <a:picLocks noChangeAspect="1"/>
          </p:cNvPicPr>
          <p:nvPr/>
        </p:nvPicPr>
        <p:blipFill>
          <a:blip r:embed="rId2">
            <a:extLst>
              <a:ext uri="{28A0092B-C50C-407E-A947-70E740481C1C}">
                <a14:useLocalDpi xmlns:a14="http://schemas.microsoft.com/office/drawing/2010/main" val="0"/>
              </a:ext>
            </a:extLst>
          </a:blip>
          <a:srcRect t="7729" b="7729"/>
          <a:stretch/>
        </p:blipFill>
        <p:spPr>
          <a:xfrm>
            <a:off x="32456" y="-29214"/>
            <a:ext cx="12191977" cy="6858022"/>
          </a:xfrm>
          <a:prstGeom prst="rect">
            <a:avLst/>
          </a:prstGeom>
        </p:spPr>
      </p:pic>
      <p:sp>
        <p:nvSpPr>
          <p:cNvPr id="20"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5BBCDE-2211-A3A7-D9DC-3D36B4FA1FE6}"/>
              </a:ext>
            </a:extLst>
          </p:cNvPr>
          <p:cNvSpPr>
            <a:spLocks noGrp="1"/>
          </p:cNvSpPr>
          <p:nvPr>
            <p:ph type="ctrTitle"/>
          </p:nvPr>
        </p:nvSpPr>
        <p:spPr>
          <a:xfrm>
            <a:off x="623342" y="2214764"/>
            <a:ext cx="5269562" cy="2037799"/>
          </a:xfrm>
        </p:spPr>
        <p:txBody>
          <a:bodyPr anchor="t">
            <a:normAutofit fontScale="90000"/>
          </a:bodyPr>
          <a:lstStyle/>
          <a:p>
            <a:pPr algn="l"/>
            <a:r>
              <a:rPr lang="en-US" sz="4900" b="1" dirty="0">
                <a:solidFill>
                  <a:srgbClr val="FFFFFF"/>
                </a:solidFill>
                <a:latin typeface="Century Gothic" panose="020B0502020202020204" pitchFamily="34" charset="0"/>
              </a:rPr>
              <a:t>Fire-Rated Door Assemblies: Compliant Designs</a:t>
            </a:r>
            <a:br>
              <a:rPr lang="en-US" sz="5200" i="1" dirty="0">
                <a:solidFill>
                  <a:srgbClr val="FFFFFF"/>
                </a:solidFill>
              </a:rPr>
            </a:br>
            <a:endParaRPr lang="en-US" sz="5200" dirty="0">
              <a:solidFill>
                <a:srgbClr val="FFFFFF"/>
              </a:solidFill>
            </a:endParaRPr>
          </a:p>
        </p:txBody>
      </p:sp>
      <p:sp>
        <p:nvSpPr>
          <p:cNvPr id="22" name="Rectangle 2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arrow&#10;&#10;Description automatically generated">
            <a:extLst>
              <a:ext uri="{FF2B5EF4-FFF2-40B4-BE49-F238E27FC236}">
                <a16:creationId xmlns:a16="http://schemas.microsoft.com/office/drawing/2014/main" id="{60A88EF6-3C21-2E0F-1A62-16AE7204D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40" y="5475158"/>
            <a:ext cx="1843625" cy="663175"/>
          </a:xfrm>
          <a:prstGeom prst="rect">
            <a:avLst/>
          </a:prstGeom>
        </p:spPr>
      </p:pic>
      <p:sp>
        <p:nvSpPr>
          <p:cNvPr id="6" name="Rectangle 5">
            <a:extLst>
              <a:ext uri="{FF2B5EF4-FFF2-40B4-BE49-F238E27FC236}">
                <a16:creationId xmlns:a16="http://schemas.microsoft.com/office/drawing/2014/main" id="{EFFFFA3C-8424-A722-1AD0-7F6A5404C4A9}"/>
              </a:ext>
            </a:extLst>
          </p:cNvPr>
          <p:cNvSpPr/>
          <p:nvPr/>
        </p:nvSpPr>
        <p:spPr>
          <a:xfrm>
            <a:off x="3049" y="6252847"/>
            <a:ext cx="332160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T Sans" panose="020B0503020203020204" pitchFamily="34" charset="0"/>
                <a:ea typeface="+mn-ea"/>
                <a:cs typeface="+mn-cs"/>
              </a:rPr>
              <a:t>Steel Door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PT Sans" panose="020B0503020203020204" pitchFamily="34" charset="0"/>
              </a:rPr>
              <a:t>www.steeldoor.org</a:t>
            </a:r>
            <a:endParaRPr kumimoji="0" lang="en-US" sz="1400" b="0" i="0" u="none" strike="noStrike" kern="1200" cap="none" spc="0" normalizeH="0" baseline="0" noProof="0" dirty="0">
              <a:ln>
                <a:noFill/>
              </a:ln>
              <a:solidFill>
                <a:prstClr val="black"/>
              </a:solidFill>
              <a:effectLst/>
              <a:uLnTx/>
              <a:uFillTx/>
              <a:latin typeface="PT Sans" panose="020B0503020203020204" pitchFamily="34" charset="0"/>
              <a:ea typeface="+mn-ea"/>
              <a:cs typeface="+mn-cs"/>
            </a:endParaRPr>
          </a:p>
        </p:txBody>
      </p:sp>
      <p:grpSp>
        <p:nvGrpSpPr>
          <p:cNvPr id="7" name="Group 6">
            <a:extLst>
              <a:ext uri="{FF2B5EF4-FFF2-40B4-BE49-F238E27FC236}">
                <a16:creationId xmlns:a16="http://schemas.microsoft.com/office/drawing/2014/main" id="{3947E565-1913-48DB-E597-C9EFE1A86032}"/>
              </a:ext>
            </a:extLst>
          </p:cNvPr>
          <p:cNvGrpSpPr/>
          <p:nvPr/>
        </p:nvGrpSpPr>
        <p:grpSpPr>
          <a:xfrm>
            <a:off x="6606080" y="1233979"/>
            <a:ext cx="4971936" cy="4347847"/>
            <a:chOff x="6216250" y="824430"/>
            <a:chExt cx="5708821" cy="5001917"/>
          </a:xfrm>
        </p:grpSpPr>
        <p:sp>
          <p:nvSpPr>
            <p:cNvPr id="8" name="Rectangle 7">
              <a:extLst>
                <a:ext uri="{FF2B5EF4-FFF2-40B4-BE49-F238E27FC236}">
                  <a16:creationId xmlns:a16="http://schemas.microsoft.com/office/drawing/2014/main" id="{2336D47D-651F-C4BA-FFDD-A38D7FBB9DC7}"/>
                </a:ext>
              </a:extLst>
            </p:cNvPr>
            <p:cNvSpPr/>
            <p:nvPr/>
          </p:nvSpPr>
          <p:spPr>
            <a:xfrm>
              <a:off x="6216250" y="824430"/>
              <a:ext cx="5708821" cy="5001917"/>
            </a:xfrm>
            <a:prstGeom prst="rect">
              <a:avLst/>
            </a:prstGeom>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10" name="Picture 9" descr="Shape&#10;&#10;Description automatically generated with medium confidence">
              <a:extLst>
                <a:ext uri="{FF2B5EF4-FFF2-40B4-BE49-F238E27FC236}">
                  <a16:creationId xmlns:a16="http://schemas.microsoft.com/office/drawing/2014/main" id="{12E8B808-CE09-0C42-9744-53AFFD5AA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806" y="1275264"/>
              <a:ext cx="1467995" cy="765079"/>
            </a:xfrm>
            <a:prstGeom prst="rect">
              <a:avLst/>
            </a:prstGeom>
          </p:spPr>
        </p:pic>
        <p:pic>
          <p:nvPicPr>
            <p:cNvPr id="12" name="Picture 11">
              <a:extLst>
                <a:ext uri="{FF2B5EF4-FFF2-40B4-BE49-F238E27FC236}">
                  <a16:creationId xmlns:a16="http://schemas.microsoft.com/office/drawing/2014/main" id="{37D903C3-D463-7163-7FAC-2936026F48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975" y="2424811"/>
              <a:ext cx="1981200" cy="440266"/>
            </a:xfrm>
            <a:prstGeom prst="rect">
              <a:avLst/>
            </a:prstGeom>
          </p:spPr>
        </p:pic>
        <p:pic>
          <p:nvPicPr>
            <p:cNvPr id="14" name="Picture 13">
              <a:extLst>
                <a:ext uri="{FF2B5EF4-FFF2-40B4-BE49-F238E27FC236}">
                  <a16:creationId xmlns:a16="http://schemas.microsoft.com/office/drawing/2014/main" id="{0F453869-4404-5849-0B71-3091140A10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206" y="3377709"/>
              <a:ext cx="1742131" cy="406061"/>
            </a:xfrm>
            <a:prstGeom prst="rect">
              <a:avLst/>
            </a:prstGeom>
          </p:spPr>
        </p:pic>
        <p:pic>
          <p:nvPicPr>
            <p:cNvPr id="15" name="Picture 14">
              <a:extLst>
                <a:ext uri="{FF2B5EF4-FFF2-40B4-BE49-F238E27FC236}">
                  <a16:creationId xmlns:a16="http://schemas.microsoft.com/office/drawing/2014/main" id="{6F5997FC-F7FE-932E-74B9-F784089287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9315" y="3295755"/>
              <a:ext cx="1460870" cy="532934"/>
            </a:xfrm>
            <a:prstGeom prst="rect">
              <a:avLst/>
            </a:prstGeom>
          </p:spPr>
        </p:pic>
        <p:pic>
          <p:nvPicPr>
            <p:cNvPr id="16" name="Picture 15">
              <a:extLst>
                <a:ext uri="{FF2B5EF4-FFF2-40B4-BE49-F238E27FC236}">
                  <a16:creationId xmlns:a16="http://schemas.microsoft.com/office/drawing/2014/main" id="{0C6A3A33-A77F-955C-5066-252CED3B8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8158" y="3896921"/>
              <a:ext cx="1632250" cy="790735"/>
            </a:xfrm>
            <a:prstGeom prst="rect">
              <a:avLst/>
            </a:prstGeom>
          </p:spPr>
        </p:pic>
        <p:pic>
          <p:nvPicPr>
            <p:cNvPr id="17" name="Picture 16" descr="Text&#10;&#10;Description automatically generated">
              <a:extLst>
                <a:ext uri="{FF2B5EF4-FFF2-40B4-BE49-F238E27FC236}">
                  <a16:creationId xmlns:a16="http://schemas.microsoft.com/office/drawing/2014/main" id="{A33425AF-3A47-1EDF-FEF9-764739ECB2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9204" y="3259447"/>
              <a:ext cx="2075079" cy="653650"/>
            </a:xfrm>
            <a:prstGeom prst="rect">
              <a:avLst/>
            </a:prstGeom>
          </p:spPr>
        </p:pic>
        <p:pic>
          <p:nvPicPr>
            <p:cNvPr id="19" name="Picture 18" descr="Text&#10;&#10;Description automatically generated">
              <a:extLst>
                <a:ext uri="{FF2B5EF4-FFF2-40B4-BE49-F238E27FC236}">
                  <a16:creationId xmlns:a16="http://schemas.microsoft.com/office/drawing/2014/main" id="{C18A2672-F113-A28B-E8BE-1E42AB321A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0160" y="4821933"/>
              <a:ext cx="1347809" cy="662626"/>
            </a:xfrm>
            <a:prstGeom prst="rect">
              <a:avLst/>
            </a:prstGeom>
          </p:spPr>
        </p:pic>
        <p:pic>
          <p:nvPicPr>
            <p:cNvPr id="21" name="Picture 20" descr="Text&#10;&#10;Description automatically generated">
              <a:extLst>
                <a:ext uri="{FF2B5EF4-FFF2-40B4-BE49-F238E27FC236}">
                  <a16:creationId xmlns:a16="http://schemas.microsoft.com/office/drawing/2014/main" id="{94C108DD-B5F1-1D55-386C-4709FB4F2C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5972" y="3942149"/>
              <a:ext cx="1943099" cy="860866"/>
            </a:xfrm>
            <a:prstGeom prst="rect">
              <a:avLst/>
            </a:prstGeom>
          </p:spPr>
        </p:pic>
        <p:pic>
          <p:nvPicPr>
            <p:cNvPr id="23" name="Picture 22" descr="Logo&#10;&#10;Description automatically generated">
              <a:extLst>
                <a:ext uri="{FF2B5EF4-FFF2-40B4-BE49-F238E27FC236}">
                  <a16:creationId xmlns:a16="http://schemas.microsoft.com/office/drawing/2014/main" id="{BA084178-EE5C-0624-1753-592C3C47EF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7462" y="4769286"/>
              <a:ext cx="1073642" cy="659954"/>
            </a:xfrm>
            <a:prstGeom prst="rect">
              <a:avLst/>
            </a:prstGeom>
          </p:spPr>
        </p:pic>
        <p:pic>
          <p:nvPicPr>
            <p:cNvPr id="24" name="Picture 23">
              <a:extLst>
                <a:ext uri="{FF2B5EF4-FFF2-40B4-BE49-F238E27FC236}">
                  <a16:creationId xmlns:a16="http://schemas.microsoft.com/office/drawing/2014/main" id="{8A78FE58-6234-BD52-5F7A-99C7601516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73685" y="2414513"/>
              <a:ext cx="1371600" cy="598984"/>
            </a:xfrm>
            <a:prstGeom prst="rect">
              <a:avLst/>
            </a:prstGeom>
          </p:spPr>
        </p:pic>
        <p:pic>
          <p:nvPicPr>
            <p:cNvPr id="25" name="Picture 24">
              <a:extLst>
                <a:ext uri="{FF2B5EF4-FFF2-40B4-BE49-F238E27FC236}">
                  <a16:creationId xmlns:a16="http://schemas.microsoft.com/office/drawing/2014/main" id="{3E62B19F-31C5-CC96-9794-CBD002EAF1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07367" y="2414513"/>
              <a:ext cx="1083585" cy="474968"/>
            </a:xfrm>
            <a:prstGeom prst="rect">
              <a:avLst/>
            </a:prstGeom>
          </p:spPr>
        </p:pic>
        <p:pic>
          <p:nvPicPr>
            <p:cNvPr id="26" name="Picture 25">
              <a:extLst>
                <a:ext uri="{FF2B5EF4-FFF2-40B4-BE49-F238E27FC236}">
                  <a16:creationId xmlns:a16="http://schemas.microsoft.com/office/drawing/2014/main" id="{BF0BACAB-F4F0-8C15-9974-95B7F0E4D1B2}"/>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10280263" y="1353016"/>
              <a:ext cx="1371600" cy="599744"/>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5509B15C-6A18-92A0-55CE-B62C2C96BC69}"/>
                </a:ext>
              </a:extLst>
            </p:cNvPr>
            <p:cNvPicPr/>
            <p:nvPr/>
          </p:nvPicPr>
          <p:blipFill>
            <a:blip r:embed="rId16">
              <a:extLst>
                <a:ext uri="{28A0092B-C50C-407E-A947-70E740481C1C}">
                  <a14:useLocalDpi xmlns:a14="http://schemas.microsoft.com/office/drawing/2010/main" val="0"/>
                </a:ext>
              </a:extLst>
            </a:blip>
            <a:stretch>
              <a:fillRect/>
            </a:stretch>
          </p:blipFill>
          <p:spPr>
            <a:xfrm>
              <a:off x="8293147" y="1382622"/>
              <a:ext cx="1710915" cy="545355"/>
            </a:xfrm>
            <a:prstGeom prst="rect">
              <a:avLst/>
            </a:prstGeom>
          </p:spPr>
        </p:pic>
      </p:grpSp>
      <p:sp>
        <p:nvSpPr>
          <p:cNvPr id="28" name="TextBox 27">
            <a:extLst>
              <a:ext uri="{FF2B5EF4-FFF2-40B4-BE49-F238E27FC236}">
                <a16:creationId xmlns:a16="http://schemas.microsoft.com/office/drawing/2014/main" id="{40FFE43D-6E76-FB15-90A1-41A3F32A6CD8}"/>
              </a:ext>
            </a:extLst>
          </p:cNvPr>
          <p:cNvSpPr txBox="1"/>
          <p:nvPr/>
        </p:nvSpPr>
        <p:spPr>
          <a:xfrm>
            <a:off x="6576892" y="5725980"/>
            <a:ext cx="49404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PT Sans" panose="020B0503020203020204" pitchFamily="34" charset="0"/>
                <a:ea typeface="+mn-ea"/>
                <a:cs typeface="+mn-cs"/>
              </a:rPr>
              <a:t>AIA Provider #G389  |  </a:t>
            </a:r>
            <a:r>
              <a:rPr lang="en-US" sz="1400" b="1" kern="0" dirty="0">
                <a:solidFill>
                  <a:prstClr val="white"/>
                </a:solidFill>
                <a:latin typeface="PT Sans" panose="020B0503020203020204" pitchFamily="34" charset="0"/>
              </a:rPr>
              <a:t>Course # SDIFIRE  |  1 HSW CE hour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29" name="TextBox 28">
            <a:extLst>
              <a:ext uri="{FF2B5EF4-FFF2-40B4-BE49-F238E27FC236}">
                <a16:creationId xmlns:a16="http://schemas.microsoft.com/office/drawing/2014/main" id="{36AF0E19-7AA3-DC0E-1523-FBCFAC29E59C}"/>
              </a:ext>
            </a:extLst>
          </p:cNvPr>
          <p:cNvSpPr txBox="1"/>
          <p:nvPr/>
        </p:nvSpPr>
        <p:spPr>
          <a:xfrm>
            <a:off x="742040" y="4094477"/>
            <a:ext cx="2729473" cy="307777"/>
          </a:xfrm>
          <a:prstGeom prst="rect">
            <a:avLst/>
          </a:prstGeom>
          <a:noFill/>
        </p:spPr>
        <p:txBody>
          <a:bodyPr wrap="square" rtlCol="0">
            <a:spAutoFit/>
          </a:bodyPr>
          <a:lstStyle/>
          <a:p>
            <a:r>
              <a:rPr lang="en-US" sz="1400" i="1" dirty="0">
                <a:solidFill>
                  <a:schemeClr val="bg1"/>
                </a:solidFill>
                <a:latin typeface="+mj-lt"/>
              </a:rPr>
              <a:t>Updated 2024</a:t>
            </a:r>
          </a:p>
        </p:txBody>
      </p:sp>
    </p:spTree>
    <p:extLst>
      <p:ext uri="{BB962C8B-B14F-4D97-AF65-F5344CB8AC3E}">
        <p14:creationId xmlns:p14="http://schemas.microsoft.com/office/powerpoint/2010/main" val="2968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sheet with black text">
            <a:extLst>
              <a:ext uri="{FF2B5EF4-FFF2-40B4-BE49-F238E27FC236}">
                <a16:creationId xmlns:a16="http://schemas.microsoft.com/office/drawing/2014/main" id="{33F46C87-7C87-B23D-9479-0C81C75D8931}"/>
              </a:ext>
            </a:extLst>
          </p:cNvPr>
          <p:cNvPicPr>
            <a:picLocks noChangeAspect="1"/>
          </p:cNvPicPr>
          <p:nvPr/>
        </p:nvPicPr>
        <p:blipFill rotWithShape="1">
          <a:blip r:embed="rId3">
            <a:extLst>
              <a:ext uri="{28A0092B-C50C-407E-A947-70E740481C1C}">
                <a14:useLocalDpi xmlns:a14="http://schemas.microsoft.com/office/drawing/2010/main" val="0"/>
              </a:ext>
            </a:extLst>
          </a:blip>
          <a:srcRect b="3296"/>
          <a:stretch/>
        </p:blipFill>
        <p:spPr>
          <a:xfrm>
            <a:off x="949379" y="2528126"/>
            <a:ext cx="10241404" cy="3574167"/>
          </a:xfrm>
          <a:prstGeom prst="rect">
            <a:avLst/>
          </a:prstGeom>
        </p:spPr>
      </p:pic>
      <p:sp>
        <p:nvSpPr>
          <p:cNvPr id="2" name="Title 1"/>
          <p:cNvSpPr>
            <a:spLocks noGrp="1"/>
          </p:cNvSpPr>
          <p:nvPr>
            <p:ph type="title"/>
          </p:nvPr>
        </p:nvSpPr>
        <p:spPr/>
        <p:txBody>
          <a:bodyPr>
            <a:normAutofit/>
          </a:bodyPr>
          <a:lstStyle/>
          <a:p>
            <a:r>
              <a:rPr lang="en-US" b="1" dirty="0"/>
              <a:t>Fire </a:t>
            </a:r>
            <a:r>
              <a:rPr lang="en-US" dirty="0"/>
              <a:t>Code Requirements</a:t>
            </a:r>
            <a:endParaRPr lang="en-US" b="1" dirty="0"/>
          </a:p>
        </p:txBody>
      </p:sp>
      <p:sp>
        <p:nvSpPr>
          <p:cNvPr id="3" name="Content Placeholder 2"/>
          <p:cNvSpPr>
            <a:spLocks noGrp="1"/>
          </p:cNvSpPr>
          <p:nvPr>
            <p:ph idx="1"/>
          </p:nvPr>
        </p:nvSpPr>
        <p:spPr>
          <a:xfrm>
            <a:off x="1143000" y="1842326"/>
            <a:ext cx="9829800" cy="578081"/>
          </a:xfrm>
        </p:spPr>
        <p:txBody>
          <a:bodyPr>
            <a:noAutofit/>
          </a:bodyPr>
          <a:lstStyle/>
          <a:p>
            <a:pPr marL="0" indent="0" algn="ctr">
              <a:buNone/>
            </a:pPr>
            <a:r>
              <a:rPr lang="en-US" dirty="0"/>
              <a:t>This table from the </a:t>
            </a:r>
            <a:r>
              <a:rPr lang="en-US" b="1" dirty="0"/>
              <a:t>International Building Code (IBC) </a:t>
            </a:r>
            <a:r>
              <a:rPr lang="en-US" dirty="0"/>
              <a:t>defines the required fire-resistance rating of the wall and the opening protective:</a:t>
            </a:r>
          </a:p>
        </p:txBody>
      </p:sp>
      <p:sp>
        <p:nvSpPr>
          <p:cNvPr id="5" name="Rectangle 6">
            <a:extLst>
              <a:ext uri="{FF2B5EF4-FFF2-40B4-BE49-F238E27FC236}">
                <a16:creationId xmlns:a16="http://schemas.microsoft.com/office/drawing/2014/main" id="{F65E75C1-709B-49F6-91EF-ED038511DE2B}"/>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10</a:t>
            </a:fld>
            <a:endParaRPr lang="en-US" altLang="en-US" dirty="0"/>
          </a:p>
        </p:txBody>
      </p:sp>
      <p:sp>
        <p:nvSpPr>
          <p:cNvPr id="4" name="Slide Number Placeholder 3">
            <a:extLst>
              <a:ext uri="{FF2B5EF4-FFF2-40B4-BE49-F238E27FC236}">
                <a16:creationId xmlns:a16="http://schemas.microsoft.com/office/drawing/2014/main" id="{F08DCE59-0265-1C98-4E56-3D5D4ABB9815}"/>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10</a:t>
            </a:fld>
            <a:endParaRPr lang="en-US" altLang="en-US" dirty="0"/>
          </a:p>
        </p:txBody>
      </p:sp>
      <p:sp>
        <p:nvSpPr>
          <p:cNvPr id="9" name="TextBox 8">
            <a:extLst>
              <a:ext uri="{FF2B5EF4-FFF2-40B4-BE49-F238E27FC236}">
                <a16:creationId xmlns:a16="http://schemas.microsoft.com/office/drawing/2014/main" id="{0F422A80-F6A9-B4A6-20F9-0D2A7F7A0ED1}"/>
              </a:ext>
            </a:extLst>
          </p:cNvPr>
          <p:cNvSpPr txBox="1"/>
          <p:nvPr/>
        </p:nvSpPr>
        <p:spPr>
          <a:xfrm>
            <a:off x="838199" y="1272942"/>
            <a:ext cx="10502632" cy="461665"/>
          </a:xfrm>
          <a:prstGeom prst="rect">
            <a:avLst/>
          </a:prstGeom>
          <a:noFill/>
        </p:spPr>
        <p:txBody>
          <a:bodyPr wrap="square">
            <a:spAutoFit/>
          </a:bodyPr>
          <a:lstStyle/>
          <a:p>
            <a:r>
              <a:rPr lang="en-US" sz="2400" b="1" dirty="0">
                <a:solidFill>
                  <a:prstClr val="black"/>
                </a:solidFill>
                <a:latin typeface="PT Sans" panose="020B0503020203020204" pitchFamily="34" charset="0"/>
              </a:rPr>
              <a:t>IBC Table 716.1(2) – Opening Fire Protection Assemblies, Ratings &amp; Markings</a:t>
            </a:r>
            <a:endParaRPr lang="en-US" sz="2400" dirty="0"/>
          </a:p>
        </p:txBody>
      </p:sp>
      <p:sp>
        <p:nvSpPr>
          <p:cNvPr id="6" name="Rectangle 5">
            <a:extLst>
              <a:ext uri="{FF2B5EF4-FFF2-40B4-BE49-F238E27FC236}">
                <a16:creationId xmlns:a16="http://schemas.microsoft.com/office/drawing/2014/main" id="{04CC66B1-4B76-8179-E54E-467BACDB40F7}"/>
              </a:ext>
            </a:extLst>
          </p:cNvPr>
          <p:cNvSpPr/>
          <p:nvPr/>
        </p:nvSpPr>
        <p:spPr>
          <a:xfrm>
            <a:off x="2667000" y="2971800"/>
            <a:ext cx="2362200" cy="31304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996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5000"/>
            <a:ext cx="5334000" cy="2743200"/>
          </a:xfrm>
        </p:spPr>
        <p:txBody>
          <a:bodyPr>
            <a:normAutofit/>
          </a:bodyPr>
          <a:lstStyle/>
          <a:p>
            <a:pPr marL="342900" indent="-342900">
              <a:spcBef>
                <a:spcPts val="0"/>
              </a:spcBef>
            </a:pPr>
            <a:r>
              <a:rPr lang="en-US" dirty="0"/>
              <a:t>Community storm shelters within host buildings require a fire-resistance rating of 2 hours</a:t>
            </a:r>
          </a:p>
          <a:p>
            <a:pPr marL="342900" indent="-342900">
              <a:spcBef>
                <a:spcPts val="0"/>
              </a:spcBef>
            </a:pPr>
            <a:r>
              <a:rPr lang="en-US" dirty="0"/>
              <a:t>Exceptions exist for this requirement including design occupancy, shelter location, and location of egress doors</a:t>
            </a:r>
          </a:p>
          <a:p>
            <a:pPr marL="342900" indent="-342900">
              <a:spcBef>
                <a:spcPts val="0"/>
              </a:spcBef>
            </a:pPr>
            <a:r>
              <a:rPr lang="en-US" dirty="0"/>
              <a:t>Fire doors in fire barriers required solely for compliance with </a:t>
            </a:r>
            <a:r>
              <a:rPr lang="en-US" b="1" dirty="0"/>
              <a:t>ICC 500 </a:t>
            </a:r>
            <a:r>
              <a:rPr lang="en-US" dirty="0"/>
              <a:t>are not required to be self- or automatic-closing</a:t>
            </a:r>
          </a:p>
        </p:txBody>
      </p:sp>
      <p:sp>
        <p:nvSpPr>
          <p:cNvPr id="6" name="Rectangle 6">
            <a:extLst>
              <a:ext uri="{FF2B5EF4-FFF2-40B4-BE49-F238E27FC236}">
                <a16:creationId xmlns:a16="http://schemas.microsoft.com/office/drawing/2014/main" id="{F1153A57-08BB-4FF6-BB16-0E403D404435}"/>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11</a:t>
            </a:fld>
            <a:endParaRPr lang="en-US" altLang="en-US" dirty="0"/>
          </a:p>
        </p:txBody>
      </p:sp>
      <p:sp>
        <p:nvSpPr>
          <p:cNvPr id="4" name="Slide Number Placeholder 3">
            <a:extLst>
              <a:ext uri="{FF2B5EF4-FFF2-40B4-BE49-F238E27FC236}">
                <a16:creationId xmlns:a16="http://schemas.microsoft.com/office/drawing/2014/main" id="{34041CA1-E8C5-AE0A-0321-CB88D87760D9}"/>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11</a:t>
            </a:fld>
            <a:endParaRPr lang="en-US" altLang="en-US" dirty="0"/>
          </a:p>
        </p:txBody>
      </p:sp>
      <p:sp>
        <p:nvSpPr>
          <p:cNvPr id="5" name="TextBox 4">
            <a:extLst>
              <a:ext uri="{FF2B5EF4-FFF2-40B4-BE49-F238E27FC236}">
                <a16:creationId xmlns:a16="http://schemas.microsoft.com/office/drawing/2014/main" id="{DE2A0547-B8FF-C05E-2F4B-EB7FA080DCCC}"/>
              </a:ext>
            </a:extLst>
          </p:cNvPr>
          <p:cNvSpPr txBox="1"/>
          <p:nvPr/>
        </p:nvSpPr>
        <p:spPr>
          <a:xfrm>
            <a:off x="838200" y="1272942"/>
            <a:ext cx="1005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ANSI/ICC 500 – Standard for the Design &amp; Construction of Storm Shelters</a:t>
            </a:r>
            <a:endParaRPr lang="en-US" sz="2400" dirty="0"/>
          </a:p>
        </p:txBody>
      </p:sp>
      <p:pic>
        <p:nvPicPr>
          <p:cNvPr id="10" name="Picture 9">
            <a:extLst>
              <a:ext uri="{FF2B5EF4-FFF2-40B4-BE49-F238E27FC236}">
                <a16:creationId xmlns:a16="http://schemas.microsoft.com/office/drawing/2014/main" id="{2E12A106-A2B9-59EA-5779-69998E898EC4}"/>
              </a:ext>
            </a:extLst>
          </p:cNvPr>
          <p:cNvPicPr>
            <a:picLocks noChangeAspect="1"/>
          </p:cNvPicPr>
          <p:nvPr/>
        </p:nvPicPr>
        <p:blipFill>
          <a:blip r:embed="rId3"/>
          <a:stretch>
            <a:fillRect/>
          </a:stretch>
        </p:blipFill>
        <p:spPr>
          <a:xfrm>
            <a:off x="7696200" y="1905000"/>
            <a:ext cx="2971800" cy="3874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57965DE3-BEBA-BE49-DD7A-89F20B177E10}"/>
              </a:ext>
            </a:extLst>
          </p:cNvPr>
          <p:cNvSpPr>
            <a:spLocks noGrp="1"/>
          </p:cNvSpPr>
          <p:nvPr>
            <p:ph type="title"/>
          </p:nvPr>
        </p:nvSpPr>
        <p:spPr>
          <a:xfrm>
            <a:off x="838199" y="365125"/>
            <a:ext cx="10241404" cy="701675"/>
          </a:xfrm>
        </p:spPr>
        <p:txBody>
          <a:bodyPr>
            <a:normAutofit/>
          </a:bodyPr>
          <a:lstStyle/>
          <a:p>
            <a:r>
              <a:rPr lang="en-US" b="1" dirty="0"/>
              <a:t>Fire </a:t>
            </a:r>
            <a:r>
              <a:rPr lang="en-US" dirty="0"/>
              <a:t>Code Requirements</a:t>
            </a:r>
            <a:endParaRPr lang="en-US" b="1" dirty="0"/>
          </a:p>
        </p:txBody>
      </p:sp>
    </p:spTree>
    <p:extLst>
      <p:ext uri="{BB962C8B-B14F-4D97-AF65-F5344CB8AC3E}">
        <p14:creationId xmlns:p14="http://schemas.microsoft.com/office/powerpoint/2010/main" val="31548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5000"/>
            <a:ext cx="6096000" cy="4038600"/>
          </a:xfrm>
        </p:spPr>
        <p:txBody>
          <a:bodyPr>
            <a:noAutofit/>
          </a:bodyPr>
          <a:lstStyle/>
          <a:p>
            <a:r>
              <a:rPr lang="en-US" b="1" dirty="0"/>
              <a:t>NFPA 80 </a:t>
            </a:r>
            <a:r>
              <a:rPr lang="en-US" dirty="0"/>
              <a:t>(National Fire Protection Association) is a comprehensive standard that governs the installation, inspection, testing, and maintenance of fire door assemblies and other protective openings. </a:t>
            </a:r>
          </a:p>
          <a:p>
            <a:r>
              <a:rPr lang="en-US" dirty="0"/>
              <a:t>This standard mandates regular inspections and maintenance of fire door assemblies to help ensure that fire doors remain in good working condition and can perform their critical safety functions during a fire</a:t>
            </a:r>
          </a:p>
          <a:p>
            <a:r>
              <a:rPr lang="en-US" dirty="0"/>
              <a:t>The standard requires that all fire door assemblies be certified and labeled by recognized testing laboratories, indicating their fire resistance rating and compliance with </a:t>
            </a:r>
            <a:r>
              <a:rPr lang="en-US" b="1" dirty="0"/>
              <a:t>NFPA 80</a:t>
            </a:r>
          </a:p>
        </p:txBody>
      </p:sp>
      <p:sp>
        <p:nvSpPr>
          <p:cNvPr id="6" name="Rectangle 6">
            <a:extLst>
              <a:ext uri="{FF2B5EF4-FFF2-40B4-BE49-F238E27FC236}">
                <a16:creationId xmlns:a16="http://schemas.microsoft.com/office/drawing/2014/main" id="{F1153A57-08BB-4FF6-BB16-0E403D404435}"/>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12</a:t>
            </a:fld>
            <a:endParaRPr lang="en-US" altLang="en-US" dirty="0"/>
          </a:p>
        </p:txBody>
      </p:sp>
      <p:pic>
        <p:nvPicPr>
          <p:cNvPr id="7" name="Picture 6">
            <a:extLst>
              <a:ext uri="{FF2B5EF4-FFF2-40B4-BE49-F238E27FC236}">
                <a16:creationId xmlns:a16="http://schemas.microsoft.com/office/drawing/2014/main" id="{59CDFB84-2B44-476A-B70D-AFDEB2ADE7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48600" y="1905000"/>
            <a:ext cx="2820165" cy="3781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34041CA1-E8C5-AE0A-0321-CB88D87760D9}"/>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12</a:t>
            </a:fld>
            <a:endParaRPr lang="en-US" altLang="en-US" dirty="0"/>
          </a:p>
        </p:txBody>
      </p:sp>
      <p:sp>
        <p:nvSpPr>
          <p:cNvPr id="5" name="TextBox 4">
            <a:extLst>
              <a:ext uri="{FF2B5EF4-FFF2-40B4-BE49-F238E27FC236}">
                <a16:creationId xmlns:a16="http://schemas.microsoft.com/office/drawing/2014/main" id="{DE2A0547-B8FF-C05E-2F4B-EB7FA080DCCC}"/>
              </a:ext>
            </a:extLst>
          </p:cNvPr>
          <p:cNvSpPr txBox="1"/>
          <p:nvPr/>
        </p:nvSpPr>
        <p:spPr>
          <a:xfrm>
            <a:off x="838200" y="1272942"/>
            <a:ext cx="89916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NFPA 80 - Standard for Fire Doors &amp; Other Opening Protectives</a:t>
            </a:r>
            <a:endParaRPr lang="en-US" sz="2400" dirty="0"/>
          </a:p>
        </p:txBody>
      </p:sp>
      <p:sp>
        <p:nvSpPr>
          <p:cNvPr id="10" name="Title 1">
            <a:extLst>
              <a:ext uri="{FF2B5EF4-FFF2-40B4-BE49-F238E27FC236}">
                <a16:creationId xmlns:a16="http://schemas.microsoft.com/office/drawing/2014/main" id="{3C37A0B6-D3C4-733A-F77A-2AA74BD38F3D}"/>
              </a:ext>
            </a:extLst>
          </p:cNvPr>
          <p:cNvSpPr>
            <a:spLocks noGrp="1"/>
          </p:cNvSpPr>
          <p:nvPr>
            <p:ph type="title"/>
          </p:nvPr>
        </p:nvSpPr>
        <p:spPr>
          <a:xfrm>
            <a:off x="838199" y="365125"/>
            <a:ext cx="10241404" cy="701675"/>
          </a:xfrm>
        </p:spPr>
        <p:txBody>
          <a:bodyPr>
            <a:normAutofit/>
          </a:bodyPr>
          <a:lstStyle/>
          <a:p>
            <a:r>
              <a:rPr lang="en-US" b="1" dirty="0"/>
              <a:t>Fire </a:t>
            </a:r>
            <a:r>
              <a:rPr lang="en-US" dirty="0"/>
              <a:t>Code Requirements</a:t>
            </a:r>
            <a:endParaRPr lang="en-US" b="1" dirty="0"/>
          </a:p>
        </p:txBody>
      </p:sp>
    </p:spTree>
    <p:extLst>
      <p:ext uri="{BB962C8B-B14F-4D97-AF65-F5344CB8AC3E}">
        <p14:creationId xmlns:p14="http://schemas.microsoft.com/office/powerpoint/2010/main" val="38395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Code Requirements</a:t>
            </a:r>
            <a:endParaRPr lang="en-US" b="1" dirty="0"/>
          </a:p>
        </p:txBody>
      </p:sp>
      <p:sp>
        <p:nvSpPr>
          <p:cNvPr id="3" name="Content Placeholder 2"/>
          <p:cNvSpPr>
            <a:spLocks noGrp="1"/>
          </p:cNvSpPr>
          <p:nvPr>
            <p:ph idx="1"/>
          </p:nvPr>
        </p:nvSpPr>
        <p:spPr>
          <a:xfrm>
            <a:off x="2038350" y="1811948"/>
            <a:ext cx="8115300" cy="701676"/>
          </a:xfrm>
        </p:spPr>
        <p:txBody>
          <a:bodyPr>
            <a:noAutofit/>
          </a:bodyPr>
          <a:lstStyle/>
          <a:p>
            <a:pPr marL="0" indent="0" algn="ctr">
              <a:buNone/>
            </a:pPr>
            <a:r>
              <a:rPr lang="en-US" b="1" dirty="0"/>
              <a:t>NFPA 80 </a:t>
            </a:r>
            <a:r>
              <a:rPr lang="en-US" dirty="0"/>
              <a:t>classifies the types of openings protected by fire doors by referencing a single letter designation which may be displayed on the label:</a:t>
            </a:r>
          </a:p>
          <a:p>
            <a:endParaRPr lang="en-US" sz="2000" dirty="0"/>
          </a:p>
        </p:txBody>
      </p:sp>
      <p:sp>
        <p:nvSpPr>
          <p:cNvPr id="4" name="Rectangle 6">
            <a:extLst>
              <a:ext uri="{FF2B5EF4-FFF2-40B4-BE49-F238E27FC236}">
                <a16:creationId xmlns:a16="http://schemas.microsoft.com/office/drawing/2014/main" id="{2E3BB9C7-7BD4-451D-95FE-40469DF425D1}"/>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13</a:t>
            </a:fld>
            <a:endParaRPr lang="en-US" altLang="en-US" dirty="0"/>
          </a:p>
        </p:txBody>
      </p:sp>
      <p:graphicFrame>
        <p:nvGraphicFramePr>
          <p:cNvPr id="9" name="Table 9">
            <a:extLst>
              <a:ext uri="{FF2B5EF4-FFF2-40B4-BE49-F238E27FC236}">
                <a16:creationId xmlns:a16="http://schemas.microsoft.com/office/drawing/2014/main" id="{3949A009-D1D8-4B7D-9346-8D18EFA758B9}"/>
              </a:ext>
            </a:extLst>
          </p:cNvPr>
          <p:cNvGraphicFramePr>
            <a:graphicFrameLocks noGrp="1"/>
          </p:cNvGraphicFramePr>
          <p:nvPr>
            <p:extLst>
              <p:ext uri="{D42A27DB-BD31-4B8C-83A1-F6EECF244321}">
                <p14:modId xmlns:p14="http://schemas.microsoft.com/office/powerpoint/2010/main" val="1093546990"/>
              </p:ext>
            </p:extLst>
          </p:nvPr>
        </p:nvGraphicFramePr>
        <p:xfrm>
          <a:off x="2038350" y="2474891"/>
          <a:ext cx="8115300" cy="3474720"/>
        </p:xfrm>
        <a:graphic>
          <a:graphicData uri="http://schemas.openxmlformats.org/drawingml/2006/table">
            <a:tbl>
              <a:tblPr bandRow="1">
                <a:effectLst>
                  <a:outerShdw blurRad="50800" dist="38100" dir="2700000" algn="tl" rotWithShape="0">
                    <a:prstClr val="black">
                      <a:alpha val="40000"/>
                    </a:prstClr>
                  </a:outerShdw>
                </a:effectLst>
                <a:tableStyleId>{00A15C55-8517-42AA-B614-E9B94910E393}</a:tableStyleId>
              </a:tblPr>
              <a:tblGrid>
                <a:gridCol w="1581150">
                  <a:extLst>
                    <a:ext uri="{9D8B030D-6E8A-4147-A177-3AD203B41FA5}">
                      <a16:colId xmlns:a16="http://schemas.microsoft.com/office/drawing/2014/main" val="2304324833"/>
                    </a:ext>
                  </a:extLst>
                </a:gridCol>
                <a:gridCol w="6534150">
                  <a:extLst>
                    <a:ext uri="{9D8B030D-6E8A-4147-A177-3AD203B41FA5}">
                      <a16:colId xmlns:a16="http://schemas.microsoft.com/office/drawing/2014/main" val="171010035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Class 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E5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Openings in </a:t>
                      </a:r>
                      <a:r>
                        <a:rPr lang="en-US" sz="1800" b="1" dirty="0">
                          <a:solidFill>
                            <a:srgbClr val="FF0000"/>
                          </a:solidFill>
                        </a:rPr>
                        <a:t>fire walls </a:t>
                      </a:r>
                      <a:r>
                        <a:rPr lang="en-US" sz="1800" b="0" dirty="0">
                          <a:solidFill>
                            <a:schemeClr val="tx1"/>
                          </a:solidFill>
                        </a:rPr>
                        <a:t>and in walls that divide a single building into fire areas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737856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Class B</a:t>
                      </a:r>
                    </a:p>
                  </a:txBody>
                  <a:tcPr>
                    <a:lnL w="12700" cap="flat" cmpd="sng" algn="ctr">
                      <a:solidFill>
                        <a:schemeClr val="tx1"/>
                      </a:solidFill>
                      <a:prstDash val="solid"/>
                      <a:round/>
                      <a:headEnd type="none" w="med" len="med"/>
                      <a:tailEnd type="none" w="med" len="med"/>
                    </a:lnL>
                    <a:solidFill>
                      <a:srgbClr val="0E5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Openings in </a:t>
                      </a:r>
                      <a:r>
                        <a:rPr lang="en-US" sz="1800" b="1" dirty="0">
                          <a:solidFill>
                            <a:srgbClr val="FF0000"/>
                          </a:solidFill>
                        </a:rPr>
                        <a:t>enclosures of vertical communications </a:t>
                      </a:r>
                      <a:r>
                        <a:rPr lang="en-US" sz="1800" dirty="0"/>
                        <a:t>through buildings and in 2-hour rated partitions providing </a:t>
                      </a:r>
                      <a:r>
                        <a:rPr lang="en-US" sz="1800" b="1" dirty="0">
                          <a:solidFill>
                            <a:srgbClr val="FF0000"/>
                          </a:solidFill>
                        </a:rPr>
                        <a:t>horizontal fire separations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85937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Class C</a:t>
                      </a:r>
                    </a:p>
                  </a:txBody>
                  <a:tcPr>
                    <a:lnL w="12700" cap="flat" cmpd="sng" algn="ctr">
                      <a:solidFill>
                        <a:schemeClr val="tx1"/>
                      </a:solidFill>
                      <a:prstDash val="solid"/>
                      <a:round/>
                      <a:headEnd type="none" w="med" len="med"/>
                      <a:tailEnd type="none" w="med" len="med"/>
                    </a:lnL>
                    <a:solidFill>
                      <a:srgbClr val="0E5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Openings in walls or partitions </a:t>
                      </a:r>
                      <a:r>
                        <a:rPr lang="en-US" sz="1800" b="1" dirty="0">
                          <a:solidFill>
                            <a:srgbClr val="FF0000"/>
                          </a:solidFill>
                        </a:rPr>
                        <a:t>between rooms and corridors</a:t>
                      </a:r>
                      <a:r>
                        <a:rPr lang="en-US" sz="1800" dirty="0"/>
                        <a:t> having a fire resistance rating of 1 hour or less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18772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Class D</a:t>
                      </a:r>
                    </a:p>
                  </a:txBody>
                  <a:tcPr>
                    <a:lnL w="12700" cap="flat" cmpd="sng" algn="ctr">
                      <a:solidFill>
                        <a:schemeClr val="tx1"/>
                      </a:solidFill>
                      <a:prstDash val="solid"/>
                      <a:round/>
                      <a:headEnd type="none" w="med" len="med"/>
                      <a:tailEnd type="none" w="med" len="med"/>
                    </a:lnL>
                    <a:solidFill>
                      <a:srgbClr val="0E5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Openings in </a:t>
                      </a:r>
                      <a:r>
                        <a:rPr lang="en-US" sz="1800" b="1" dirty="0">
                          <a:solidFill>
                            <a:srgbClr val="FF0000"/>
                          </a:solidFill>
                        </a:rPr>
                        <a:t>exterior walls </a:t>
                      </a:r>
                      <a:r>
                        <a:rPr lang="en-US" sz="1800" dirty="0"/>
                        <a:t>subject to </a:t>
                      </a:r>
                      <a:r>
                        <a:rPr lang="en-US" sz="1800" b="1" dirty="0">
                          <a:solidFill>
                            <a:srgbClr val="FF0000"/>
                          </a:solidFill>
                        </a:rPr>
                        <a:t>severe fire exposure </a:t>
                      </a:r>
                      <a:r>
                        <a:rPr lang="en-US" sz="1800" dirty="0"/>
                        <a:t>from outside the building</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406122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Class 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E5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Openings in </a:t>
                      </a:r>
                      <a:r>
                        <a:rPr lang="en-US" sz="1800" b="1" dirty="0">
                          <a:solidFill>
                            <a:srgbClr val="FF0000"/>
                          </a:solidFill>
                        </a:rPr>
                        <a:t>exterior walls </a:t>
                      </a:r>
                      <a:r>
                        <a:rPr lang="en-US" sz="1800" dirty="0"/>
                        <a:t>subject to </a:t>
                      </a:r>
                      <a:r>
                        <a:rPr lang="en-US" sz="1800" b="1" dirty="0">
                          <a:solidFill>
                            <a:srgbClr val="FF0000"/>
                          </a:solidFill>
                        </a:rPr>
                        <a:t>moderate or light fire exposure </a:t>
                      </a:r>
                      <a:r>
                        <a:rPr lang="en-US" sz="1800" dirty="0"/>
                        <a:t>from outside the building</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588323"/>
                  </a:ext>
                </a:extLst>
              </a:tr>
            </a:tbl>
          </a:graphicData>
        </a:graphic>
      </p:graphicFrame>
      <p:sp>
        <p:nvSpPr>
          <p:cNvPr id="5" name="Slide Number Placeholder 3">
            <a:extLst>
              <a:ext uri="{FF2B5EF4-FFF2-40B4-BE49-F238E27FC236}">
                <a16:creationId xmlns:a16="http://schemas.microsoft.com/office/drawing/2014/main" id="{2B7D48B6-9C59-80BA-97E5-EE268792680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13</a:t>
            </a:fld>
            <a:endParaRPr lang="en-US" altLang="en-US" dirty="0"/>
          </a:p>
        </p:txBody>
      </p:sp>
      <p:sp>
        <p:nvSpPr>
          <p:cNvPr id="6" name="TextBox 5">
            <a:extLst>
              <a:ext uri="{FF2B5EF4-FFF2-40B4-BE49-F238E27FC236}">
                <a16:creationId xmlns:a16="http://schemas.microsoft.com/office/drawing/2014/main" id="{6586CFA8-5167-BA8E-233B-BE972A5C11BB}"/>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Classification of Openings</a:t>
            </a:r>
            <a:endParaRPr lang="en-US" sz="2400" dirty="0"/>
          </a:p>
        </p:txBody>
      </p:sp>
    </p:spTree>
    <p:extLst>
      <p:ext uri="{BB962C8B-B14F-4D97-AF65-F5344CB8AC3E}">
        <p14:creationId xmlns:p14="http://schemas.microsoft.com/office/powerpoint/2010/main" val="39333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a:t>
            </a:r>
            <a:r>
              <a:rPr lang="en-US" dirty="0"/>
              <a:t>Code Requirements</a:t>
            </a:r>
            <a:endParaRPr lang="en-US" b="1" dirty="0"/>
          </a:p>
        </p:txBody>
      </p:sp>
      <p:sp>
        <p:nvSpPr>
          <p:cNvPr id="3" name="Content Placeholder 2"/>
          <p:cNvSpPr>
            <a:spLocks noGrp="1"/>
          </p:cNvSpPr>
          <p:nvPr>
            <p:ph idx="1"/>
          </p:nvPr>
        </p:nvSpPr>
        <p:spPr>
          <a:xfrm>
            <a:off x="909961" y="1734607"/>
            <a:ext cx="5871840" cy="4661431"/>
          </a:xfrm>
        </p:spPr>
        <p:txBody>
          <a:bodyPr>
            <a:noAutofit/>
          </a:bodyPr>
          <a:lstStyle/>
          <a:p>
            <a:r>
              <a:rPr lang="en-US" dirty="0"/>
              <a:t>Fire door assemblies are also classified by the number of minutes they have been tested to withstand fire:</a:t>
            </a:r>
          </a:p>
          <a:p>
            <a:endParaRPr lang="en-US" dirty="0"/>
          </a:p>
          <a:p>
            <a:endParaRPr lang="en-US" dirty="0"/>
          </a:p>
          <a:p>
            <a:endParaRPr lang="en-US" dirty="0"/>
          </a:p>
          <a:p>
            <a:pPr>
              <a:spcBef>
                <a:spcPts val="2400"/>
              </a:spcBef>
            </a:pPr>
            <a:r>
              <a:rPr lang="en-US" dirty="0"/>
              <a:t>Note that a 20-minute rating is commonly used for smoke control doors</a:t>
            </a:r>
          </a:p>
          <a:p>
            <a:r>
              <a:rPr lang="en-US" dirty="0"/>
              <a:t>B-label doors used in a stair enclosure may either be classified for 60 minutes or 90 minutes depending on the rating of the enclosure</a:t>
            </a:r>
          </a:p>
        </p:txBody>
      </p:sp>
      <p:sp>
        <p:nvSpPr>
          <p:cNvPr id="5" name="Rectangle 6">
            <a:extLst>
              <a:ext uri="{FF2B5EF4-FFF2-40B4-BE49-F238E27FC236}">
                <a16:creationId xmlns:a16="http://schemas.microsoft.com/office/drawing/2014/main" id="{AA5894D6-BA6D-4BE5-B74E-3E7F273E366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14</a:t>
            </a:fld>
            <a:endParaRPr lang="en-US" altLang="en-US" dirty="0"/>
          </a:p>
        </p:txBody>
      </p:sp>
      <p:graphicFrame>
        <p:nvGraphicFramePr>
          <p:cNvPr id="6" name="Table 6">
            <a:extLst>
              <a:ext uri="{FF2B5EF4-FFF2-40B4-BE49-F238E27FC236}">
                <a16:creationId xmlns:a16="http://schemas.microsoft.com/office/drawing/2014/main" id="{4F955285-DEBA-4199-B77D-32E38B6B24A2}"/>
              </a:ext>
            </a:extLst>
          </p:cNvPr>
          <p:cNvGraphicFramePr>
            <a:graphicFrameLocks noGrp="1"/>
          </p:cNvGraphicFramePr>
          <p:nvPr>
            <p:extLst>
              <p:ext uri="{D42A27DB-BD31-4B8C-83A1-F6EECF244321}">
                <p14:modId xmlns:p14="http://schemas.microsoft.com/office/powerpoint/2010/main" val="3204914215"/>
              </p:ext>
            </p:extLst>
          </p:nvPr>
        </p:nvGraphicFramePr>
        <p:xfrm>
          <a:off x="2362200" y="2438400"/>
          <a:ext cx="2286000" cy="1981200"/>
        </p:xfrm>
        <a:graphic>
          <a:graphicData uri="http://schemas.openxmlformats.org/drawingml/2006/table">
            <a:tbl>
              <a:tblPr bandRow="1">
                <a:effectLst>
                  <a:outerShdw blurRad="50800" dist="38100" dir="2700000" algn="tl" rotWithShape="0">
                    <a:prstClr val="black">
                      <a:alpha val="40000"/>
                    </a:prstClr>
                  </a:outerShdw>
                </a:effectLst>
                <a:tableStyleId>{21E4AEA4-8DFA-4A89-87EB-49C32662AFE0}</a:tableStyleId>
              </a:tblPr>
              <a:tblGrid>
                <a:gridCol w="2286000">
                  <a:extLst>
                    <a:ext uri="{9D8B030D-6E8A-4147-A177-3AD203B41FA5}">
                      <a16:colId xmlns:a16="http://schemas.microsoft.com/office/drawing/2014/main" val="1169756406"/>
                    </a:ext>
                  </a:extLst>
                </a:gridCol>
              </a:tblGrid>
              <a:tr h="353314">
                <a:tc>
                  <a:txBody>
                    <a:bodyPr/>
                    <a:lstStyle/>
                    <a:p>
                      <a:pPr algn="ctr"/>
                      <a:r>
                        <a:rPr lang="en-US" sz="2000" dirty="0"/>
                        <a:t>180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105746"/>
                  </a:ext>
                </a:extLst>
              </a:tr>
              <a:tr h="353314">
                <a:tc>
                  <a:txBody>
                    <a:bodyPr/>
                    <a:lstStyle/>
                    <a:p>
                      <a:pPr algn="ctr"/>
                      <a:r>
                        <a:rPr lang="en-US" sz="2000" dirty="0"/>
                        <a:t>90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0348919"/>
                  </a:ext>
                </a:extLst>
              </a:tr>
              <a:tr h="353314">
                <a:tc>
                  <a:txBody>
                    <a:bodyPr/>
                    <a:lstStyle/>
                    <a:p>
                      <a:pPr algn="ctr"/>
                      <a:r>
                        <a:rPr lang="en-US" sz="2000" dirty="0"/>
                        <a:t>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52897165"/>
                  </a:ext>
                </a:extLst>
              </a:tr>
              <a:tr h="353314">
                <a:tc>
                  <a:txBody>
                    <a:bodyPr/>
                    <a:lstStyle/>
                    <a:p>
                      <a:pPr algn="ctr"/>
                      <a:r>
                        <a:rPr lang="en-US" sz="2000" dirty="0"/>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05192459"/>
                  </a:ext>
                </a:extLst>
              </a:tr>
              <a:tr h="353314">
                <a:tc>
                  <a:txBody>
                    <a:bodyPr/>
                    <a:lstStyle/>
                    <a:p>
                      <a:pPr algn="ctr"/>
                      <a:r>
                        <a:rPr lang="en-US" sz="2000" dirty="0"/>
                        <a:t>20 minutes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520304"/>
                  </a:ext>
                </a:extLst>
              </a:tr>
            </a:tbl>
          </a:graphicData>
        </a:graphic>
      </p:graphicFrame>
      <p:sp>
        <p:nvSpPr>
          <p:cNvPr id="7" name="Slide Number Placeholder 3">
            <a:extLst>
              <a:ext uri="{FF2B5EF4-FFF2-40B4-BE49-F238E27FC236}">
                <a16:creationId xmlns:a16="http://schemas.microsoft.com/office/drawing/2014/main" id="{DC2AC10C-5391-B0ED-4DDF-C741BD3A710A}"/>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14</a:t>
            </a:fld>
            <a:endParaRPr lang="en-US" altLang="en-US" dirty="0"/>
          </a:p>
        </p:txBody>
      </p:sp>
      <p:sp>
        <p:nvSpPr>
          <p:cNvPr id="8" name="TextBox 7">
            <a:extLst>
              <a:ext uri="{FF2B5EF4-FFF2-40B4-BE49-F238E27FC236}">
                <a16:creationId xmlns:a16="http://schemas.microsoft.com/office/drawing/2014/main" id="{586A290C-81E5-353D-FC28-B087ECE33491}"/>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Classification of Openings</a:t>
            </a:r>
            <a:endParaRPr lang="en-US" sz="2400" dirty="0"/>
          </a:p>
        </p:txBody>
      </p:sp>
      <p:pic>
        <p:nvPicPr>
          <p:cNvPr id="14" name="Picture 13" descr="A black and white label with white text&#10;&#10;Description automatically generated">
            <a:extLst>
              <a:ext uri="{FF2B5EF4-FFF2-40B4-BE49-F238E27FC236}">
                <a16:creationId xmlns:a16="http://schemas.microsoft.com/office/drawing/2014/main" id="{A78DFEBA-4236-7DC7-022F-25E67567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302" y="1766189"/>
            <a:ext cx="4095750" cy="1219200"/>
          </a:xfrm>
          <a:prstGeom prst="rect">
            <a:avLst/>
          </a:prstGeom>
        </p:spPr>
      </p:pic>
      <p:pic>
        <p:nvPicPr>
          <p:cNvPr id="16" name="Picture 15" descr="A black and white label with white text&#10;&#10;Description automatically generated">
            <a:extLst>
              <a:ext uri="{FF2B5EF4-FFF2-40B4-BE49-F238E27FC236}">
                <a16:creationId xmlns:a16="http://schemas.microsoft.com/office/drawing/2014/main" id="{C2A18CC7-6DFD-685A-ABBE-7C9921AB4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302" y="3601600"/>
            <a:ext cx="4191000" cy="1190625"/>
          </a:xfrm>
          <a:prstGeom prst="rect">
            <a:avLst/>
          </a:prstGeom>
        </p:spPr>
      </p:pic>
      <p:sp>
        <p:nvSpPr>
          <p:cNvPr id="17" name="TextBox 16">
            <a:extLst>
              <a:ext uri="{FF2B5EF4-FFF2-40B4-BE49-F238E27FC236}">
                <a16:creationId xmlns:a16="http://schemas.microsoft.com/office/drawing/2014/main" id="{EAB5EE59-8DCC-E69E-1A18-1FC09FD3189D}"/>
              </a:ext>
            </a:extLst>
          </p:cNvPr>
          <p:cNvSpPr txBox="1"/>
          <p:nvPr/>
        </p:nvSpPr>
        <p:spPr>
          <a:xfrm>
            <a:off x="6978177" y="2977713"/>
            <a:ext cx="3810000" cy="338554"/>
          </a:xfrm>
          <a:prstGeom prst="rect">
            <a:avLst/>
          </a:prstGeom>
          <a:noFill/>
        </p:spPr>
        <p:txBody>
          <a:bodyPr wrap="square" rtlCol="0">
            <a:spAutoFit/>
          </a:bodyPr>
          <a:lstStyle/>
          <a:p>
            <a:pPr algn="ctr"/>
            <a:r>
              <a:rPr lang="en-US" sz="1600" b="1" dirty="0">
                <a:solidFill>
                  <a:srgbClr val="FF0000"/>
                </a:solidFill>
                <a:latin typeface="+mn-lt"/>
              </a:rPr>
              <a:t>20 Minute Fire Door Label Example</a:t>
            </a:r>
          </a:p>
        </p:txBody>
      </p:sp>
      <p:sp>
        <p:nvSpPr>
          <p:cNvPr id="18" name="TextBox 17">
            <a:extLst>
              <a:ext uri="{FF2B5EF4-FFF2-40B4-BE49-F238E27FC236}">
                <a16:creationId xmlns:a16="http://schemas.microsoft.com/office/drawing/2014/main" id="{F665DE36-7599-6AF6-26DE-13A45ABA8C86}"/>
              </a:ext>
            </a:extLst>
          </p:cNvPr>
          <p:cNvSpPr txBox="1"/>
          <p:nvPr/>
        </p:nvSpPr>
        <p:spPr>
          <a:xfrm>
            <a:off x="6960343" y="4732359"/>
            <a:ext cx="3810000" cy="338554"/>
          </a:xfrm>
          <a:prstGeom prst="rect">
            <a:avLst/>
          </a:prstGeom>
          <a:noFill/>
        </p:spPr>
        <p:txBody>
          <a:bodyPr wrap="square" rtlCol="0">
            <a:spAutoFit/>
          </a:bodyPr>
          <a:lstStyle/>
          <a:p>
            <a:pPr algn="ctr"/>
            <a:r>
              <a:rPr lang="en-US" sz="1600" b="1" dirty="0">
                <a:solidFill>
                  <a:srgbClr val="FF0000"/>
                </a:solidFill>
                <a:latin typeface="+mn-lt"/>
              </a:rPr>
              <a:t>90 Minute Fire Door Label Example</a:t>
            </a:r>
          </a:p>
        </p:txBody>
      </p:sp>
    </p:spTree>
    <p:extLst>
      <p:ext uri="{BB962C8B-B14F-4D97-AF65-F5344CB8AC3E}">
        <p14:creationId xmlns:p14="http://schemas.microsoft.com/office/powerpoint/2010/main" val="22771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500"/>
                                        <p:tgtEl>
                                          <p:spTgt spid="3">
                                            <p:txEl>
                                              <p:pRg st="4" end="4"/>
                                            </p:txEl>
                                          </p:spTgt>
                                        </p:tgtEl>
                                      </p:cBhvr>
                                    </p:animEffect>
                                    <p:anim calcmode="lin" valueType="num">
                                      <p:cBhvr>
                                        <p:cTn id="15"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500"/>
                                        <p:tgtEl>
                                          <p:spTgt spid="3">
                                            <p:txEl>
                                              <p:pRg st="5" end="5"/>
                                            </p:txEl>
                                          </p:spTgt>
                                        </p:tgtEl>
                                      </p:cBhvr>
                                    </p:animEffect>
                                    <p:anim calcmode="lin" valueType="num">
                                      <p:cBhvr>
                                        <p:cTn id="27"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Code Requirements</a:t>
            </a:r>
            <a:endParaRPr lang="en-US" b="1" dirty="0"/>
          </a:p>
        </p:txBody>
      </p:sp>
      <p:sp>
        <p:nvSpPr>
          <p:cNvPr id="3" name="Content Placeholder 2"/>
          <p:cNvSpPr>
            <a:spLocks noGrp="1"/>
          </p:cNvSpPr>
          <p:nvPr>
            <p:ph idx="1"/>
          </p:nvPr>
        </p:nvSpPr>
        <p:spPr>
          <a:xfrm>
            <a:off x="950068" y="1828800"/>
            <a:ext cx="5181600" cy="4114799"/>
          </a:xfrm>
        </p:spPr>
        <p:txBody>
          <a:bodyPr>
            <a:noAutofit/>
          </a:bodyPr>
          <a:lstStyle/>
          <a:p>
            <a:r>
              <a:rPr lang="en-US" dirty="0"/>
              <a:t>The fuel load adjacent to a door is typically lower than the fuel load against a wall, so the rating of a fire door assembly is usually lower than the rating of the wall</a:t>
            </a:r>
          </a:p>
          <a:p>
            <a:r>
              <a:rPr lang="en-US" dirty="0"/>
              <a:t>Fire doors that are no longer used should be replaced with construction equivalent to the wall rating</a:t>
            </a:r>
          </a:p>
          <a:p>
            <a:r>
              <a:rPr lang="en-US" dirty="0"/>
              <a:t>The photo illustrates a cabinet that has been placed in front of an unused door, increasing the fuel load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734607"/>
            <a:ext cx="3017519" cy="4114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E373F61C-0079-4ABE-A86F-DDE8148E1D7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15</a:t>
            </a:fld>
            <a:endParaRPr lang="en-US" altLang="en-US" dirty="0"/>
          </a:p>
        </p:txBody>
      </p:sp>
      <p:sp>
        <p:nvSpPr>
          <p:cNvPr id="6" name="Slide Number Placeholder 3">
            <a:extLst>
              <a:ext uri="{FF2B5EF4-FFF2-40B4-BE49-F238E27FC236}">
                <a16:creationId xmlns:a16="http://schemas.microsoft.com/office/drawing/2014/main" id="{377639B0-3AD7-4D2F-6F65-CC91465912FE}"/>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15</a:t>
            </a:fld>
            <a:endParaRPr lang="en-US" altLang="en-US" dirty="0"/>
          </a:p>
        </p:txBody>
      </p:sp>
      <p:sp>
        <p:nvSpPr>
          <p:cNvPr id="7" name="TextBox 6">
            <a:extLst>
              <a:ext uri="{FF2B5EF4-FFF2-40B4-BE49-F238E27FC236}">
                <a16:creationId xmlns:a16="http://schemas.microsoft.com/office/drawing/2014/main" id="{AF7B25A5-FEBB-8A88-BC55-931FF1B29581}"/>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Classification of Openings</a:t>
            </a:r>
            <a:endParaRPr lang="en-US" sz="2400" dirty="0"/>
          </a:p>
        </p:txBody>
      </p:sp>
    </p:spTree>
    <p:extLst>
      <p:ext uri="{BB962C8B-B14F-4D97-AF65-F5344CB8AC3E}">
        <p14:creationId xmlns:p14="http://schemas.microsoft.com/office/powerpoint/2010/main" val="25502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500"/>
                                        <p:tgtEl>
                                          <p:spTgt spid="3">
                                            <p:txEl>
                                              <p:pRg st="0" end="0"/>
                                            </p:txEl>
                                          </p:spTgt>
                                        </p:tgtEl>
                                      </p:cBhvr>
                                    </p:animEffect>
                                    <p:anim calcmode="lin" valueType="num">
                                      <p:cBhvr>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anim calcmode="lin" valueType="num">
                                      <p:cBhvr>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500"/>
                                        <p:tgtEl>
                                          <p:spTgt spid="3">
                                            <p:txEl>
                                              <p:pRg st="2" end="2"/>
                                            </p:txEl>
                                          </p:spTgt>
                                        </p:tgtEl>
                                      </p:cBhvr>
                                    </p:animEffect>
                                    <p:anim calcmode="lin" valueType="num">
                                      <p:cBhvr>
                                        <p:cTn id="24"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t>Types of Fire Door Openings</a:t>
            </a:r>
          </a:p>
        </p:txBody>
      </p:sp>
      <p:sp>
        <p:nvSpPr>
          <p:cNvPr id="3" name="Content Placeholder 2"/>
          <p:cNvSpPr>
            <a:spLocks noGrp="1"/>
          </p:cNvSpPr>
          <p:nvPr>
            <p:ph idx="1"/>
          </p:nvPr>
        </p:nvSpPr>
        <p:spPr>
          <a:xfrm>
            <a:off x="843064" y="1839912"/>
            <a:ext cx="5557736" cy="4103687"/>
          </a:xfrm>
        </p:spPr>
        <p:txBody>
          <a:bodyPr>
            <a:noAutofit/>
          </a:bodyPr>
          <a:lstStyle/>
          <a:p>
            <a:r>
              <a:rPr lang="en-US" dirty="0"/>
              <a:t>Double-egress fire doors are specialized door assemblies consisting of a pair of doors that swing in opposite directions</a:t>
            </a:r>
          </a:p>
          <a:p>
            <a:r>
              <a:rPr lang="en-US" dirty="0"/>
              <a:t>They are designed primarily for high-traffic areas where two-way pedestrian flow is necessary</a:t>
            </a:r>
          </a:p>
          <a:p>
            <a:r>
              <a:rPr lang="en-US" dirty="0"/>
              <a:t>These doors are ideal for busy corridors, particularly in healthcare facilities, schools, and other public buildings where quick and safe evacuation is crucial</a:t>
            </a:r>
          </a:p>
          <a:p>
            <a:r>
              <a:rPr lang="en-US" dirty="0"/>
              <a:t>Despite their unique swinging mechanism, double-egress fire doors maintain the same fire and smoke containment properties as standard fire doors</a:t>
            </a:r>
            <a:endParaRPr lang="en-US" baseline="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731365"/>
            <a:ext cx="3124200" cy="4141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a:extLst>
              <a:ext uri="{FF2B5EF4-FFF2-40B4-BE49-F238E27FC236}">
                <a16:creationId xmlns:a16="http://schemas.microsoft.com/office/drawing/2014/main" id="{589FE123-5E87-4AF0-9A36-29A8AA0894DE}"/>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16</a:t>
            </a:fld>
            <a:endParaRPr lang="en-US" altLang="en-US" dirty="0"/>
          </a:p>
        </p:txBody>
      </p:sp>
      <p:sp>
        <p:nvSpPr>
          <p:cNvPr id="4" name="Slide Number Placeholder 3">
            <a:extLst>
              <a:ext uri="{FF2B5EF4-FFF2-40B4-BE49-F238E27FC236}">
                <a16:creationId xmlns:a16="http://schemas.microsoft.com/office/drawing/2014/main" id="{14E1E2F2-A843-9EE8-186E-FB8AFAE86788}"/>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16</a:t>
            </a:fld>
            <a:endParaRPr lang="en-US" altLang="en-US" dirty="0"/>
          </a:p>
        </p:txBody>
      </p:sp>
      <p:sp>
        <p:nvSpPr>
          <p:cNvPr id="7" name="TextBox 6">
            <a:extLst>
              <a:ext uri="{FF2B5EF4-FFF2-40B4-BE49-F238E27FC236}">
                <a16:creationId xmlns:a16="http://schemas.microsoft.com/office/drawing/2014/main" id="{D86DA8C8-A5BD-53A4-C317-52D7E811A00C}"/>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Double-Egress Doors</a:t>
            </a:r>
            <a:endParaRPr lang="en-US" sz="2400" dirty="0"/>
          </a:p>
        </p:txBody>
      </p:sp>
    </p:spTree>
    <p:extLst>
      <p:ext uri="{BB962C8B-B14F-4D97-AF65-F5344CB8AC3E}">
        <p14:creationId xmlns:p14="http://schemas.microsoft.com/office/powerpoint/2010/main" val="362745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500"/>
                                        <p:tgtEl>
                                          <p:spTgt spid="3">
                                            <p:txEl>
                                              <p:pRg st="3" end="3"/>
                                            </p:txEl>
                                          </p:spTgt>
                                        </p:tgtEl>
                                      </p:cBhvr>
                                    </p:animEffect>
                                    <p:anim calcmode="lin" valueType="num">
                                      <p:cBhvr>
                                        <p:cTn id="29"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Types of Fire Door Openings</a:t>
            </a:r>
          </a:p>
        </p:txBody>
      </p:sp>
      <p:sp>
        <p:nvSpPr>
          <p:cNvPr id="3" name="Content Placeholder 2"/>
          <p:cNvSpPr>
            <a:spLocks noGrp="1"/>
          </p:cNvSpPr>
          <p:nvPr>
            <p:ph idx="1"/>
          </p:nvPr>
        </p:nvSpPr>
        <p:spPr>
          <a:xfrm>
            <a:off x="897196" y="1866900"/>
            <a:ext cx="5884603" cy="4229100"/>
          </a:xfrm>
        </p:spPr>
        <p:txBody>
          <a:bodyPr>
            <a:noAutofit/>
          </a:bodyPr>
          <a:lstStyle/>
          <a:p>
            <a:r>
              <a:rPr lang="en-US" dirty="0"/>
              <a:t>A fire-rated Dutch door, also known as a stable door or half door, is divided horizontally into two parts, allowing the top half to open independently of the bottom half</a:t>
            </a:r>
          </a:p>
          <a:p>
            <a:r>
              <a:rPr lang="en-US" dirty="0"/>
              <a:t>Fire-rated Dutch doors typically have:</a:t>
            </a:r>
          </a:p>
          <a:p>
            <a:pPr marL="800100" lvl="2" indent="-342900">
              <a:lnSpc>
                <a:spcPct val="100000"/>
              </a:lnSpc>
              <a:spcBef>
                <a:spcPts val="0"/>
              </a:spcBef>
              <a:spcAft>
                <a:spcPts val="600"/>
              </a:spcAft>
              <a:buFont typeface="+mj-lt"/>
              <a:buAutoNum type="arabicParenR"/>
            </a:pPr>
            <a:r>
              <a:rPr lang="en-US" sz="1800" dirty="0"/>
              <a:t>A door closer and electronic hold-open device on the top leaf</a:t>
            </a:r>
          </a:p>
          <a:p>
            <a:pPr marL="800100" lvl="2" indent="-342900">
              <a:lnSpc>
                <a:spcPct val="100000"/>
              </a:lnSpc>
              <a:spcBef>
                <a:spcPts val="0"/>
              </a:spcBef>
              <a:spcAft>
                <a:spcPts val="600"/>
              </a:spcAft>
              <a:buFont typeface="+mj-lt"/>
              <a:buAutoNum type="arabicParenR"/>
            </a:pPr>
            <a:r>
              <a:rPr lang="en-US" sz="1800" dirty="0"/>
              <a:t>An astragal between the top and bottom leaves to close bottom leaf</a:t>
            </a:r>
          </a:p>
          <a:p>
            <a:pPr marL="800100" lvl="2" indent="-342900">
              <a:lnSpc>
                <a:spcPct val="100000"/>
              </a:lnSpc>
              <a:spcBef>
                <a:spcPts val="0"/>
              </a:spcBef>
              <a:spcAft>
                <a:spcPts val="600"/>
              </a:spcAft>
              <a:buFont typeface="+mj-lt"/>
              <a:buAutoNum type="arabicParenR"/>
            </a:pPr>
            <a:r>
              <a:rPr lang="en-US" sz="1800" dirty="0"/>
              <a:t>An active latch bolt on each leaf</a:t>
            </a:r>
          </a:p>
        </p:txBody>
      </p:sp>
      <p:grpSp>
        <p:nvGrpSpPr>
          <p:cNvPr id="9" name="Group 8"/>
          <p:cNvGrpSpPr/>
          <p:nvPr/>
        </p:nvGrpSpPr>
        <p:grpSpPr>
          <a:xfrm>
            <a:off x="7546934" y="1940749"/>
            <a:ext cx="2813518" cy="3880944"/>
            <a:chOff x="5535386" y="1825624"/>
            <a:chExt cx="3346918" cy="4197235"/>
          </a:xfrm>
        </p:grpSpPr>
        <p:grpSp>
          <p:nvGrpSpPr>
            <p:cNvPr id="7" name="Group 6"/>
            <p:cNvGrpSpPr/>
            <p:nvPr/>
          </p:nvGrpSpPr>
          <p:grpSpPr>
            <a:xfrm>
              <a:off x="5535386" y="1825624"/>
              <a:ext cx="3346918" cy="4197235"/>
              <a:chOff x="5535386" y="1825624"/>
              <a:chExt cx="3346918" cy="4197235"/>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434" r="35923"/>
              <a:stretch/>
            </p:blipFill>
            <p:spPr>
              <a:xfrm>
                <a:off x="5535386" y="1825624"/>
                <a:ext cx="2346895" cy="419723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3787"/>
              <a:stretch/>
            </p:blipFill>
            <p:spPr>
              <a:xfrm>
                <a:off x="7756451" y="1825624"/>
                <a:ext cx="1125853" cy="4197235"/>
              </a:xfrm>
              <a:prstGeom prst="rect">
                <a:avLst/>
              </a:prstGeom>
            </p:spPr>
          </p:pic>
        </p:grpSp>
        <p:sp>
          <p:nvSpPr>
            <p:cNvPr id="8" name="Rectangle 7"/>
            <p:cNvSpPr/>
            <p:nvPr/>
          </p:nvSpPr>
          <p:spPr>
            <a:xfrm>
              <a:off x="5739714" y="5196016"/>
              <a:ext cx="74140" cy="117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6">
            <a:extLst>
              <a:ext uri="{FF2B5EF4-FFF2-40B4-BE49-F238E27FC236}">
                <a16:creationId xmlns:a16="http://schemas.microsoft.com/office/drawing/2014/main" id="{AD890B32-FCB0-4C51-AE5A-2C42490CBA1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17</a:t>
            </a:fld>
            <a:endParaRPr lang="en-US" altLang="en-US" dirty="0"/>
          </a:p>
        </p:txBody>
      </p:sp>
      <p:pic>
        <p:nvPicPr>
          <p:cNvPr id="29" name="Graphic 28" descr="Badge 1 with solid fill">
            <a:extLst>
              <a:ext uri="{FF2B5EF4-FFF2-40B4-BE49-F238E27FC236}">
                <a16:creationId xmlns:a16="http://schemas.microsoft.com/office/drawing/2014/main" id="{3B900A97-B6D8-465E-AEB5-49784313B9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7304" y="1409700"/>
            <a:ext cx="914400" cy="914400"/>
          </a:xfrm>
          <a:prstGeom prst="rect">
            <a:avLst/>
          </a:prstGeom>
        </p:spPr>
      </p:pic>
      <p:pic>
        <p:nvPicPr>
          <p:cNvPr id="35" name="Graphic 34" descr="Badge with solid fill">
            <a:extLst>
              <a:ext uri="{FF2B5EF4-FFF2-40B4-BE49-F238E27FC236}">
                <a16:creationId xmlns:a16="http://schemas.microsoft.com/office/drawing/2014/main" id="{37136E8D-9772-4D56-A39A-032F6644BC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24800" y="3200400"/>
            <a:ext cx="914400" cy="914400"/>
          </a:xfrm>
          <a:prstGeom prst="rect">
            <a:avLst/>
          </a:prstGeom>
        </p:spPr>
      </p:pic>
      <p:pic>
        <p:nvPicPr>
          <p:cNvPr id="37" name="Graphic 36" descr="Badge 3 with solid fill">
            <a:extLst>
              <a:ext uri="{FF2B5EF4-FFF2-40B4-BE49-F238E27FC236}">
                <a16:creationId xmlns:a16="http://schemas.microsoft.com/office/drawing/2014/main" id="{25D76641-9413-40FE-B349-4EE1DA7A39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8115" y="4208994"/>
            <a:ext cx="914400" cy="914400"/>
          </a:xfrm>
          <a:prstGeom prst="rect">
            <a:avLst/>
          </a:prstGeom>
        </p:spPr>
      </p:pic>
      <p:sp>
        <p:nvSpPr>
          <p:cNvPr id="6" name="Slide Number Placeholder 3">
            <a:extLst>
              <a:ext uri="{FF2B5EF4-FFF2-40B4-BE49-F238E27FC236}">
                <a16:creationId xmlns:a16="http://schemas.microsoft.com/office/drawing/2014/main" id="{4AB7D7F1-B0E2-1C4E-8D89-0C841147602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17</a:t>
            </a:fld>
            <a:endParaRPr lang="en-US" altLang="en-US" dirty="0"/>
          </a:p>
        </p:txBody>
      </p:sp>
      <p:sp>
        <p:nvSpPr>
          <p:cNvPr id="11" name="TextBox 10">
            <a:extLst>
              <a:ext uri="{FF2B5EF4-FFF2-40B4-BE49-F238E27FC236}">
                <a16:creationId xmlns:a16="http://schemas.microsoft.com/office/drawing/2014/main" id="{6207EB3F-3B51-2DDA-E483-CDD52ECB1CB2}"/>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Dutch Doors</a:t>
            </a:r>
            <a:endParaRPr lang="en-US" sz="2400" dirty="0"/>
          </a:p>
        </p:txBody>
      </p:sp>
    </p:spTree>
    <p:extLst>
      <p:ext uri="{BB962C8B-B14F-4D97-AF65-F5344CB8AC3E}">
        <p14:creationId xmlns:p14="http://schemas.microsoft.com/office/powerpoint/2010/main" val="18783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 presetClass="entr" presetSubtype="2"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2"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1+#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childTnLst>
                          </p:cTn>
                        </p:par>
                        <p:par>
                          <p:cTn id="42" fill="hold">
                            <p:stCondLst>
                              <p:cond delay="2500"/>
                            </p:stCondLst>
                            <p:childTnLst>
                              <p:par>
                                <p:cTn id="43" presetID="2" presetClass="entr" presetSubtype="2"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1+#ppt_w/2"/>
                                          </p:val>
                                        </p:tav>
                                        <p:tav tm="100000">
                                          <p:val>
                                            <p:strVal val="#ppt_x"/>
                                          </p:val>
                                        </p:tav>
                                      </p:tavLst>
                                    </p:anim>
                                    <p:anim calcmode="lin" valueType="num">
                                      <p:cBhvr additive="base">
                                        <p:cTn id="46"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Assemblies</a:t>
            </a:r>
            <a:endParaRPr lang="en-US" b="1" dirty="0"/>
          </a:p>
        </p:txBody>
      </p:sp>
      <p:sp>
        <p:nvSpPr>
          <p:cNvPr id="3" name="Content Placeholder 2"/>
          <p:cNvSpPr>
            <a:spLocks noGrp="1"/>
          </p:cNvSpPr>
          <p:nvPr>
            <p:ph idx="1"/>
          </p:nvPr>
        </p:nvSpPr>
        <p:spPr>
          <a:xfrm>
            <a:off x="838199" y="1905000"/>
            <a:ext cx="5715000" cy="3352800"/>
          </a:xfrm>
        </p:spPr>
        <p:txBody>
          <a:bodyPr>
            <a:noAutofit/>
          </a:bodyPr>
          <a:lstStyle/>
          <a:p>
            <a:r>
              <a:rPr lang="en-US" b="1" dirty="0"/>
              <a:t>Component Listings</a:t>
            </a:r>
            <a:r>
              <a:rPr lang="en-US" dirty="0"/>
              <a:t>: Components used as part of a fire door assembly must be specifically listed for that purpose, ensuring they meet the necessary fire safety standards and certifications</a:t>
            </a:r>
          </a:p>
          <a:p>
            <a:r>
              <a:rPr lang="en-US" b="1" dirty="0"/>
              <a:t>Compatibility and Certification</a:t>
            </a:r>
            <a:r>
              <a:rPr lang="en-US" dirty="0"/>
              <a:t>: Components can be sourced from different manufacturers and listing agencies, provided they are compatible and each component is individually certified for use in fire door assemblies</a:t>
            </a:r>
          </a:p>
        </p:txBody>
      </p:sp>
      <p:pic>
        <p:nvPicPr>
          <p:cNvPr id="1026" name="Picture 2" descr="C:\Users\Scott\AppData\Local\Temp\SNAGHTML3d1f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268" y="3505200"/>
            <a:ext cx="2442286" cy="1667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508" y="1600200"/>
            <a:ext cx="150180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72F5DF07-6356-45AC-9229-4DD3E3D6CD47}"/>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18</a:t>
            </a:fld>
            <a:endParaRPr lang="en-US" altLang="en-US" dirty="0"/>
          </a:p>
        </p:txBody>
      </p:sp>
      <p:sp>
        <p:nvSpPr>
          <p:cNvPr id="4" name="Slide Number Placeholder 3">
            <a:extLst>
              <a:ext uri="{FF2B5EF4-FFF2-40B4-BE49-F238E27FC236}">
                <a16:creationId xmlns:a16="http://schemas.microsoft.com/office/drawing/2014/main" id="{FADBA70B-E94C-1A60-A494-69273E5E0F43}"/>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18</a:t>
            </a:fld>
            <a:endParaRPr lang="en-US" altLang="en-US" dirty="0"/>
          </a:p>
        </p:txBody>
      </p:sp>
      <p:sp>
        <p:nvSpPr>
          <p:cNvPr id="7" name="TextBox 6">
            <a:extLst>
              <a:ext uri="{FF2B5EF4-FFF2-40B4-BE49-F238E27FC236}">
                <a16:creationId xmlns:a16="http://schemas.microsoft.com/office/drawing/2014/main" id="{E9A79180-346A-E213-8EE4-7E4F07F75811}"/>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Components</a:t>
            </a:r>
            <a:endParaRPr lang="en-US" sz="2400" dirty="0"/>
          </a:p>
        </p:txBody>
      </p:sp>
    </p:spTree>
    <p:extLst>
      <p:ext uri="{BB962C8B-B14F-4D97-AF65-F5344CB8AC3E}">
        <p14:creationId xmlns:p14="http://schemas.microsoft.com/office/powerpoint/2010/main" val="167958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Assemblies</a:t>
            </a:r>
            <a:endParaRPr lang="en-US" b="1" dirty="0"/>
          </a:p>
        </p:txBody>
      </p:sp>
      <p:sp>
        <p:nvSpPr>
          <p:cNvPr id="5" name="Rectangle 6">
            <a:extLst>
              <a:ext uri="{FF2B5EF4-FFF2-40B4-BE49-F238E27FC236}">
                <a16:creationId xmlns:a16="http://schemas.microsoft.com/office/drawing/2014/main" id="{934BD9D9-FA6C-432E-AEC7-15B1AE6BCC0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19</a:t>
            </a:fld>
            <a:endParaRPr lang="en-US" altLang="en-US" dirty="0"/>
          </a:p>
        </p:txBody>
      </p:sp>
      <p:sp>
        <p:nvSpPr>
          <p:cNvPr id="6" name="Slide Number Placeholder 3">
            <a:extLst>
              <a:ext uri="{FF2B5EF4-FFF2-40B4-BE49-F238E27FC236}">
                <a16:creationId xmlns:a16="http://schemas.microsoft.com/office/drawing/2014/main" id="{1F117074-7F7B-08DD-1566-95C21DAF18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19</a:t>
            </a:fld>
            <a:endParaRPr lang="en-US" altLang="en-US" dirty="0"/>
          </a:p>
        </p:txBody>
      </p:sp>
      <p:sp>
        <p:nvSpPr>
          <p:cNvPr id="7" name="TextBox 6">
            <a:extLst>
              <a:ext uri="{FF2B5EF4-FFF2-40B4-BE49-F238E27FC236}">
                <a16:creationId xmlns:a16="http://schemas.microsoft.com/office/drawing/2014/main" id="{1711E344-7FAF-3ED8-A5C2-D34519E428D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Anatomy of a Fire Door</a:t>
            </a:r>
          </a:p>
        </p:txBody>
      </p:sp>
      <p:sp>
        <p:nvSpPr>
          <p:cNvPr id="9" name="Content Placeholder 2">
            <a:extLst>
              <a:ext uri="{FF2B5EF4-FFF2-40B4-BE49-F238E27FC236}">
                <a16:creationId xmlns:a16="http://schemas.microsoft.com/office/drawing/2014/main" id="{DE7EF6DE-5A17-B718-EBA6-5844CAADBB52}"/>
              </a:ext>
            </a:extLst>
          </p:cNvPr>
          <p:cNvSpPr>
            <a:spLocks noGrp="1"/>
          </p:cNvSpPr>
          <p:nvPr>
            <p:ph idx="1"/>
          </p:nvPr>
        </p:nvSpPr>
        <p:spPr>
          <a:xfrm>
            <a:off x="914400" y="1895475"/>
            <a:ext cx="5334000" cy="3971925"/>
          </a:xfrm>
        </p:spPr>
        <p:txBody>
          <a:bodyPr>
            <a:noAutofit/>
          </a:bodyPr>
          <a:lstStyle/>
          <a:p>
            <a:pPr>
              <a:buFont typeface="Wingdings" panose="05000000000000000000" pitchFamily="2" charset="2"/>
              <a:buChar char="ü"/>
            </a:pPr>
            <a:r>
              <a:rPr lang="en-US" dirty="0"/>
              <a:t>Door Frames</a:t>
            </a:r>
          </a:p>
          <a:p>
            <a:pPr>
              <a:buFont typeface="Wingdings" panose="05000000000000000000" pitchFamily="2" charset="2"/>
              <a:buChar char="ü"/>
            </a:pPr>
            <a:r>
              <a:rPr lang="en-US" dirty="0"/>
              <a:t>Door Hinges</a:t>
            </a:r>
          </a:p>
          <a:p>
            <a:pPr>
              <a:buFont typeface="Wingdings" panose="05000000000000000000" pitchFamily="2" charset="2"/>
              <a:buChar char="ü"/>
            </a:pPr>
            <a:r>
              <a:rPr lang="en-US" dirty="0"/>
              <a:t>Electric Strikes (optional)</a:t>
            </a:r>
          </a:p>
          <a:p>
            <a:pPr>
              <a:buFont typeface="Wingdings" panose="05000000000000000000" pitchFamily="2" charset="2"/>
              <a:buChar char="ü"/>
            </a:pPr>
            <a:r>
              <a:rPr lang="en-US" dirty="0"/>
              <a:t>Door Closers </a:t>
            </a:r>
            <a:r>
              <a:rPr lang="en-US" i="1" dirty="0"/>
              <a:t>or</a:t>
            </a:r>
            <a:r>
              <a:rPr lang="en-US" dirty="0"/>
              <a:t> Door Operators</a:t>
            </a:r>
          </a:p>
          <a:p>
            <a:pPr>
              <a:buFont typeface="Wingdings" panose="05000000000000000000" pitchFamily="2" charset="2"/>
              <a:buChar char="ü"/>
            </a:pPr>
            <a:r>
              <a:rPr lang="en-US" dirty="0"/>
              <a:t>Fire Door Holders</a:t>
            </a:r>
          </a:p>
          <a:p>
            <a:pPr fontAlgn="auto">
              <a:buFont typeface="Wingdings" panose="05000000000000000000" pitchFamily="2" charset="2"/>
              <a:buChar char="ü"/>
            </a:pPr>
            <a:r>
              <a:rPr lang="en-US" dirty="0"/>
              <a:t>Single Point Locks or Latches (Manual / Electrical) </a:t>
            </a:r>
            <a:r>
              <a:rPr lang="en-US" i="1" dirty="0"/>
              <a:t>or</a:t>
            </a:r>
            <a:r>
              <a:rPr lang="en-US" dirty="0"/>
              <a:t> Two or Three Point Locks (Auxiliary)</a:t>
            </a:r>
          </a:p>
          <a:p>
            <a:pPr>
              <a:buFont typeface="Wingdings" panose="05000000000000000000" pitchFamily="2" charset="2"/>
              <a:buChar char="ü"/>
            </a:pPr>
            <a:endParaRPr lang="en-US" dirty="0"/>
          </a:p>
        </p:txBody>
      </p:sp>
      <p:sp>
        <p:nvSpPr>
          <p:cNvPr id="10" name="Content Placeholder 2">
            <a:extLst>
              <a:ext uri="{FF2B5EF4-FFF2-40B4-BE49-F238E27FC236}">
                <a16:creationId xmlns:a16="http://schemas.microsoft.com/office/drawing/2014/main" id="{1E6DFCD3-6E25-A6C1-980E-7CF0CF924DCD}"/>
              </a:ext>
            </a:extLst>
          </p:cNvPr>
          <p:cNvSpPr txBox="1">
            <a:spLocks/>
          </p:cNvSpPr>
          <p:nvPr/>
        </p:nvSpPr>
        <p:spPr>
          <a:xfrm>
            <a:off x="6477000" y="1895475"/>
            <a:ext cx="4953000" cy="381952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Font typeface="Wingdings" panose="05000000000000000000" pitchFamily="2" charset="2"/>
              <a:buChar char="ü"/>
            </a:pPr>
            <a:r>
              <a:rPr lang="en-US" dirty="0"/>
              <a:t>Fire Door </a:t>
            </a:r>
            <a:r>
              <a:rPr lang="en-US" i="1" dirty="0"/>
              <a:t>or</a:t>
            </a:r>
            <a:r>
              <a:rPr lang="en-US" dirty="0"/>
              <a:t> Glass Light Frames</a:t>
            </a:r>
          </a:p>
          <a:p>
            <a:pPr fontAlgn="auto">
              <a:buFont typeface="Wingdings" panose="05000000000000000000" pitchFamily="2" charset="2"/>
              <a:buChar char="ü"/>
            </a:pPr>
            <a:r>
              <a:rPr lang="en-US" dirty="0"/>
              <a:t>Glazing Materials</a:t>
            </a:r>
          </a:p>
          <a:p>
            <a:pPr fontAlgn="auto">
              <a:buFont typeface="Wingdings" panose="05000000000000000000" pitchFamily="2" charset="2"/>
              <a:buChar char="ü"/>
            </a:pPr>
            <a:r>
              <a:rPr lang="en-US" dirty="0"/>
              <a:t>Fire Exit Hardware</a:t>
            </a:r>
          </a:p>
          <a:p>
            <a:pPr fontAlgn="auto">
              <a:buFont typeface="Wingdings" panose="05000000000000000000" pitchFamily="2" charset="2"/>
              <a:buChar char="ü"/>
            </a:pPr>
            <a:r>
              <a:rPr lang="en-US" dirty="0"/>
              <a:t>Gasketing &amp; Edge Sealing Materials</a:t>
            </a:r>
          </a:p>
          <a:p>
            <a:pPr fontAlgn="auto">
              <a:buFont typeface="Wingdings" panose="05000000000000000000" pitchFamily="2" charset="2"/>
              <a:buChar char="ü"/>
            </a:pPr>
            <a:r>
              <a:rPr lang="en-US" dirty="0"/>
              <a:t>Flush </a:t>
            </a:r>
            <a:r>
              <a:rPr lang="en-US" i="1" dirty="0"/>
              <a:t>or</a:t>
            </a:r>
            <a:r>
              <a:rPr lang="en-US" dirty="0"/>
              <a:t> Surface Bolts (Automatic / Manual / Self-Latching)</a:t>
            </a:r>
          </a:p>
        </p:txBody>
      </p:sp>
    </p:spTree>
    <p:extLst>
      <p:ext uri="{BB962C8B-B14F-4D97-AF65-F5344CB8AC3E}">
        <p14:creationId xmlns:p14="http://schemas.microsoft.com/office/powerpoint/2010/main" val="243355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1000"/>
                                        <p:tgtEl>
                                          <p:spTgt spid="10">
                                            <p:txEl>
                                              <p:pRg st="0" end="0"/>
                                            </p:txEl>
                                          </p:spTgt>
                                        </p:tgtEl>
                                      </p:cBhvr>
                                    </p:animEffect>
                                    <p:anim calcmode="lin" valueType="num">
                                      <p:cBhvr>
                                        <p:cTn id="4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fade">
                                      <p:cBhvr>
                                        <p:cTn id="55" dur="1000"/>
                                        <p:tgtEl>
                                          <p:spTgt spid="10">
                                            <p:txEl>
                                              <p:pRg st="1" end="1"/>
                                            </p:txEl>
                                          </p:spTgt>
                                        </p:tgtEl>
                                      </p:cBhvr>
                                    </p:animEffect>
                                    <p:anim calcmode="lin" valueType="num">
                                      <p:cBhvr>
                                        <p:cTn id="5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animEffect transition="in" filter="fade">
                                      <p:cBhvr>
                                        <p:cTn id="62" dur="1000"/>
                                        <p:tgtEl>
                                          <p:spTgt spid="10">
                                            <p:txEl>
                                              <p:pRg st="2" end="2"/>
                                            </p:txEl>
                                          </p:spTgt>
                                        </p:tgtEl>
                                      </p:cBhvr>
                                    </p:animEffect>
                                    <p:anim calcmode="lin" valueType="num">
                                      <p:cBhvr>
                                        <p:cTn id="6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animEffect transition="in" filter="fade">
                                      <p:cBhvr>
                                        <p:cTn id="69" dur="1000"/>
                                        <p:tgtEl>
                                          <p:spTgt spid="10">
                                            <p:txEl>
                                              <p:pRg st="3" end="3"/>
                                            </p:txEl>
                                          </p:spTgt>
                                        </p:tgtEl>
                                      </p:cBhvr>
                                    </p:animEffect>
                                    <p:anim calcmode="lin" valueType="num">
                                      <p:cBhvr>
                                        <p:cTn id="7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0">
                                            <p:txEl>
                                              <p:pRg st="4" end="4"/>
                                            </p:txEl>
                                          </p:spTgt>
                                        </p:tgtEl>
                                        <p:attrNameLst>
                                          <p:attrName>style.visibility</p:attrName>
                                        </p:attrNameLst>
                                      </p:cBhvr>
                                      <p:to>
                                        <p:strVal val="visible"/>
                                      </p:to>
                                    </p:set>
                                    <p:animEffect transition="in" filter="fade">
                                      <p:cBhvr>
                                        <p:cTn id="76" dur="1000"/>
                                        <p:tgtEl>
                                          <p:spTgt spid="10">
                                            <p:txEl>
                                              <p:pRg st="4" end="4"/>
                                            </p:txEl>
                                          </p:spTgt>
                                        </p:tgtEl>
                                      </p:cBhvr>
                                    </p:animEffect>
                                    <p:anim calcmode="lin" valueType="num">
                                      <p:cBhvr>
                                        <p:cTn id="7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A981E1BE-D38E-462E-AB78-9C5D114CD5B4}" type="slidenum">
              <a:rPr lang="en-US" altLang="en-US" smtClean="0"/>
              <a:pPr algn="ctr"/>
              <a:t>2</a:t>
            </a:fld>
            <a:endParaRPr lang="en-US" altLang="en-US" dirty="0"/>
          </a:p>
        </p:txBody>
      </p:sp>
      <p:sp>
        <p:nvSpPr>
          <p:cNvPr id="3" name="TextBox 2">
            <a:extLst>
              <a:ext uri="{FF2B5EF4-FFF2-40B4-BE49-F238E27FC236}">
                <a16:creationId xmlns:a16="http://schemas.microsoft.com/office/drawing/2014/main" id="{9A42347B-DC4B-4DA7-A5FC-7E7357E89795}"/>
              </a:ext>
            </a:extLst>
          </p:cNvPr>
          <p:cNvSpPr txBox="1"/>
          <p:nvPr/>
        </p:nvSpPr>
        <p:spPr>
          <a:xfrm>
            <a:off x="6553201" y="6172200"/>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A1A584CC-5F0E-8DF2-4C5E-D3822D579FD5}"/>
              </a:ext>
            </a:extLst>
          </p:cNvPr>
          <p:cNvSpPr txBox="1"/>
          <p:nvPr/>
        </p:nvSpPr>
        <p:spPr>
          <a:xfrm>
            <a:off x="762000" y="1371600"/>
            <a:ext cx="102870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t>Credit(s) earned on completion of this course will be reported to </a:t>
            </a:r>
            <a:r>
              <a:rPr kumimoji="0" lang="en-US" b="0" i="0" u="none" strike="noStrike" kern="1200" cap="none" spc="0" normalizeH="0" baseline="0" noProof="0" dirty="0">
                <a:ln>
                  <a:noFill/>
                </a:ln>
                <a:solidFill>
                  <a:srgbClr val="FF0000"/>
                </a:solidFill>
                <a:effectLst/>
                <a:uLnTx/>
                <a:uFillTx/>
                <a:latin typeface="PT Sans" panose="020B0503020203020204" pitchFamily="34" charset="0"/>
                <a:ea typeface="+mn-ea"/>
                <a:cs typeface="Helvetica Neue"/>
              </a:rPr>
              <a:t>AIA CES </a:t>
            </a:r>
            <a:r>
              <a:rPr kumimoji="0" lang="en-US"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t>for AIA members. Certificates of Completion for both AIA members and non-AIA members are available upon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lumMod val="65000"/>
                  <a:lumOff val="35000"/>
                </a:prstClr>
              </a:solidFill>
              <a:latin typeface="PT Sans" panose="020B0503020203020204" pitchFamily="34" charset="0"/>
            </a:endParaRPr>
          </a:p>
          <a:p>
            <a:pPr fontAlgn="auto">
              <a:spcBef>
                <a:spcPts val="0"/>
              </a:spcBef>
              <a:spcAft>
                <a:spcPts val="0"/>
              </a:spcAft>
              <a:defRPr/>
            </a:pPr>
            <a:r>
              <a:rPr kumimoji="0" lang="en-US"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t>This course is registered with </a:t>
            </a:r>
            <a:r>
              <a:rPr kumimoji="0" lang="en-US" b="0" i="0" u="none" strike="noStrike" kern="1200" cap="none" spc="0" normalizeH="0" baseline="0" noProof="0" dirty="0">
                <a:ln>
                  <a:noFill/>
                </a:ln>
                <a:solidFill>
                  <a:srgbClr val="FF0000"/>
                </a:solidFill>
                <a:effectLst/>
                <a:uLnTx/>
                <a:uFillTx/>
                <a:latin typeface="PT Sans" panose="020B0503020203020204" pitchFamily="34" charset="0"/>
                <a:ea typeface="+mn-ea"/>
                <a:cs typeface="Helvetica Neue"/>
              </a:rPr>
              <a:t>AIA CES</a:t>
            </a:r>
            <a:r>
              <a:rPr kumimoji="0" lang="en-US"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t>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T Sans" panose="020B0503020203020204" pitchFamily="34" charset="0"/>
              <a:ea typeface="+mn-ea"/>
              <a:cs typeface="+mn-cs"/>
            </a:endParaRPr>
          </a:p>
        </p:txBody>
      </p:sp>
      <p:sp>
        <p:nvSpPr>
          <p:cNvPr id="10" name="Rectangle 9">
            <a:extLst>
              <a:ext uri="{FF2B5EF4-FFF2-40B4-BE49-F238E27FC236}">
                <a16:creationId xmlns:a16="http://schemas.microsoft.com/office/drawing/2014/main" id="{27C1FB0E-BFCE-E04F-859C-E31C90B6FBE2}"/>
              </a:ext>
            </a:extLst>
          </p:cNvPr>
          <p:cNvSpPr/>
          <p:nvPr/>
        </p:nvSpPr>
        <p:spPr>
          <a:xfrm>
            <a:off x="661955" y="5265003"/>
            <a:ext cx="10670277" cy="58477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t>Questions related to specific materials, methods, and services will be addressed at the conclusion of this presentation.</a:t>
            </a:r>
            <a:br>
              <a:rPr kumimoji="0" lang="en-US" sz="1600"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rPr>
            </a:br>
            <a:endParaRPr kumimoji="0" lang="en-US" sz="1600" b="0" i="0" u="none" strike="noStrike" kern="1200" cap="none" spc="0" normalizeH="0" baseline="0" noProof="0" dirty="0">
              <a:ln>
                <a:noFill/>
              </a:ln>
              <a:solidFill>
                <a:prstClr val="black">
                  <a:lumMod val="65000"/>
                  <a:lumOff val="35000"/>
                </a:prstClr>
              </a:solidFill>
              <a:effectLst/>
              <a:uLnTx/>
              <a:uFillTx/>
              <a:latin typeface="PT Sans" panose="020B0503020203020204" pitchFamily="34" charset="0"/>
              <a:ea typeface="+mn-ea"/>
              <a:cs typeface="65 Helvetica Medium"/>
            </a:endParaRPr>
          </a:p>
        </p:txBody>
      </p:sp>
    </p:spTree>
    <p:extLst>
      <p:ext uri="{BB962C8B-B14F-4D97-AF65-F5344CB8AC3E}">
        <p14:creationId xmlns:p14="http://schemas.microsoft.com/office/powerpoint/2010/main" val="176870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Assemblies</a:t>
            </a:r>
            <a:endParaRPr lang="en-US" b="1" dirty="0"/>
          </a:p>
        </p:txBody>
      </p:sp>
      <p:sp>
        <p:nvSpPr>
          <p:cNvPr id="5" name="Rectangle 6">
            <a:extLst>
              <a:ext uri="{FF2B5EF4-FFF2-40B4-BE49-F238E27FC236}">
                <a16:creationId xmlns:a16="http://schemas.microsoft.com/office/drawing/2014/main" id="{934BD9D9-FA6C-432E-AEC7-15B1AE6BCC0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20</a:t>
            </a:fld>
            <a:endParaRPr lang="en-US" altLang="en-US" dirty="0"/>
          </a:p>
        </p:txBody>
      </p:sp>
      <p:sp>
        <p:nvSpPr>
          <p:cNvPr id="6" name="Slide Number Placeholder 3">
            <a:extLst>
              <a:ext uri="{FF2B5EF4-FFF2-40B4-BE49-F238E27FC236}">
                <a16:creationId xmlns:a16="http://schemas.microsoft.com/office/drawing/2014/main" id="{1F117074-7F7B-08DD-1566-95C21DAF18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20</a:t>
            </a:fld>
            <a:endParaRPr lang="en-US" altLang="en-US" dirty="0"/>
          </a:p>
        </p:txBody>
      </p:sp>
      <p:sp>
        <p:nvSpPr>
          <p:cNvPr id="7" name="TextBox 6">
            <a:extLst>
              <a:ext uri="{FF2B5EF4-FFF2-40B4-BE49-F238E27FC236}">
                <a16:creationId xmlns:a16="http://schemas.microsoft.com/office/drawing/2014/main" id="{1711E344-7FAF-3ED8-A5C2-D34519E428D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Anatomy of a Fire Door</a:t>
            </a:r>
          </a:p>
        </p:txBody>
      </p:sp>
      <p:pic>
        <p:nvPicPr>
          <p:cNvPr id="4" name="Picture 3">
            <a:extLst>
              <a:ext uri="{FF2B5EF4-FFF2-40B4-BE49-F238E27FC236}">
                <a16:creationId xmlns:a16="http://schemas.microsoft.com/office/drawing/2014/main" id="{1B996ED1-80FB-3164-B664-CB633D13541F}"/>
              </a:ext>
            </a:extLst>
          </p:cNvPr>
          <p:cNvPicPr>
            <a:picLocks noChangeAspect="1"/>
          </p:cNvPicPr>
          <p:nvPr/>
        </p:nvPicPr>
        <p:blipFill>
          <a:blip r:embed="rId3">
            <a:extLst>
              <a:ext uri="{28A0092B-C50C-407E-A947-70E740481C1C}">
                <a14:useLocalDpi xmlns:a14="http://schemas.microsoft.com/office/drawing/2010/main" val="0"/>
              </a:ext>
            </a:extLst>
          </a:blip>
          <a:srcRect t="15000" b="15000"/>
          <a:stretch/>
        </p:blipFill>
        <p:spPr>
          <a:xfrm>
            <a:off x="2667000" y="1665023"/>
            <a:ext cx="6858000" cy="4800600"/>
          </a:xfrm>
          <a:prstGeom prst="rect">
            <a:avLst/>
          </a:prstGeom>
        </p:spPr>
      </p:pic>
    </p:spTree>
    <p:extLst>
      <p:ext uri="{BB962C8B-B14F-4D97-AF65-F5344CB8AC3E}">
        <p14:creationId xmlns:p14="http://schemas.microsoft.com/office/powerpoint/2010/main" val="1174493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t>Fire Door Frames</a:t>
            </a:r>
          </a:p>
        </p:txBody>
      </p:sp>
      <p:sp>
        <p:nvSpPr>
          <p:cNvPr id="3" name="Content Placeholder 2"/>
          <p:cNvSpPr>
            <a:spLocks noGrp="1"/>
          </p:cNvSpPr>
          <p:nvPr>
            <p:ph idx="1"/>
          </p:nvPr>
        </p:nvSpPr>
        <p:spPr>
          <a:xfrm>
            <a:off x="914400" y="1788349"/>
            <a:ext cx="6248400" cy="4521964"/>
          </a:xfrm>
        </p:spPr>
        <p:txBody>
          <a:bodyPr>
            <a:noAutofit/>
          </a:bodyPr>
          <a:lstStyle/>
          <a:p>
            <a:r>
              <a:rPr lang="en-US" b="1" dirty="0"/>
              <a:t>Knock-Down Frames</a:t>
            </a:r>
            <a:r>
              <a:rPr lang="en-US" dirty="0"/>
              <a:t>: Knock-down (KD) fire door frames are designed for easy assembly on-site, typically shipped in three separate pieces (jambs and head) that are bolted or screwed together</a:t>
            </a:r>
          </a:p>
          <a:p>
            <a:pPr lvl="1">
              <a:lnSpc>
                <a:spcPct val="100000"/>
              </a:lnSpc>
              <a:spcBef>
                <a:spcPts val="0"/>
              </a:spcBef>
              <a:buFont typeface="Wingdings" panose="05000000000000000000" pitchFamily="2" charset="2"/>
              <a:buChar char="ü"/>
            </a:pPr>
            <a:r>
              <a:rPr lang="en-US" sz="1800" dirty="0"/>
              <a:t>These frames maintain their fire rating through precise alignment and secure fastening of components</a:t>
            </a:r>
          </a:p>
          <a:p>
            <a:r>
              <a:rPr lang="en-US" b="1" dirty="0"/>
              <a:t>Welded Frames</a:t>
            </a:r>
            <a:r>
              <a:rPr lang="en-US" dirty="0"/>
              <a:t>: Welded fire door frames are fabricated as a single, continuous unit with all joints welded together </a:t>
            </a:r>
          </a:p>
          <a:p>
            <a:pPr lvl="1">
              <a:lnSpc>
                <a:spcPct val="100000"/>
              </a:lnSpc>
              <a:spcBef>
                <a:spcPts val="0"/>
              </a:spcBef>
              <a:buFont typeface="Wingdings" panose="05000000000000000000" pitchFamily="2" charset="2"/>
              <a:buChar char="ü"/>
            </a:pPr>
            <a:r>
              <a:rPr lang="en-US" sz="1800" dirty="0"/>
              <a:t>They provide superior strength and durability, ensuring the frame remains intact and aligned under fire conditions</a:t>
            </a:r>
          </a:p>
          <a:p>
            <a:r>
              <a:rPr lang="en-US" dirty="0"/>
              <a:t>Transom, sidelight, and borrowed light frames are typically welded units for fire doors, but also may be field-spliced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834" y="1600200"/>
            <a:ext cx="2493165" cy="4364980"/>
          </a:xfrm>
          <a:prstGeom prst="rect">
            <a:avLst/>
          </a:prstGeom>
        </p:spPr>
      </p:pic>
      <p:sp>
        <p:nvSpPr>
          <p:cNvPr id="5" name="Rectangle 6">
            <a:extLst>
              <a:ext uri="{FF2B5EF4-FFF2-40B4-BE49-F238E27FC236}">
                <a16:creationId xmlns:a16="http://schemas.microsoft.com/office/drawing/2014/main" id="{10A5D16B-6EDD-447D-AEB7-86A69359B9D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21</a:t>
            </a:fld>
            <a:endParaRPr lang="en-US" altLang="en-US" dirty="0"/>
          </a:p>
        </p:txBody>
      </p:sp>
      <p:sp>
        <p:nvSpPr>
          <p:cNvPr id="4" name="Slide Number Placeholder 3">
            <a:extLst>
              <a:ext uri="{FF2B5EF4-FFF2-40B4-BE49-F238E27FC236}">
                <a16:creationId xmlns:a16="http://schemas.microsoft.com/office/drawing/2014/main" id="{C1D41CD5-7877-15F7-0650-1C159B029D7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21</a:t>
            </a:fld>
            <a:endParaRPr lang="en-US" altLang="en-US" dirty="0"/>
          </a:p>
        </p:txBody>
      </p:sp>
      <p:sp>
        <p:nvSpPr>
          <p:cNvPr id="6" name="TextBox 5">
            <a:extLst>
              <a:ext uri="{FF2B5EF4-FFF2-40B4-BE49-F238E27FC236}">
                <a16:creationId xmlns:a16="http://schemas.microsoft.com/office/drawing/2014/main" id="{347299EF-88BC-46ED-8B3E-184B25C7E294}"/>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Construction</a:t>
            </a:r>
            <a:endParaRPr lang="en-US" sz="2400" dirty="0"/>
          </a:p>
        </p:txBody>
      </p:sp>
    </p:spTree>
    <p:extLst>
      <p:ext uri="{BB962C8B-B14F-4D97-AF65-F5344CB8AC3E}">
        <p14:creationId xmlns:p14="http://schemas.microsoft.com/office/powerpoint/2010/main" val="3308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250"/>
                                        <p:tgtEl>
                                          <p:spTgt spid="3">
                                            <p:txEl>
                                              <p:pRg st="0" end="0"/>
                                            </p:txEl>
                                          </p:spTgt>
                                        </p:tgtEl>
                                      </p:cBhvr>
                                    </p:animEffect>
                                    <p:anim calcmode="lin" valueType="num">
                                      <p:cBhvr>
                                        <p:cTn id="14"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25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250"/>
                                        <p:tgtEl>
                                          <p:spTgt spid="3">
                                            <p:txEl>
                                              <p:pRg st="1" end="1"/>
                                            </p:txEl>
                                          </p:spTgt>
                                        </p:tgtEl>
                                      </p:cBhvr>
                                    </p:animEffect>
                                    <p:anim calcmode="lin" valueType="num">
                                      <p:cBhvr>
                                        <p:cTn id="19"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250"/>
                                        <p:tgtEl>
                                          <p:spTgt spid="3">
                                            <p:txEl>
                                              <p:pRg st="2" end="2"/>
                                            </p:txEl>
                                          </p:spTgt>
                                        </p:tgtEl>
                                      </p:cBhvr>
                                    </p:animEffect>
                                    <p:anim calcmode="lin" valueType="num">
                                      <p:cBhvr>
                                        <p:cTn id="26"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25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250"/>
                                        <p:tgtEl>
                                          <p:spTgt spid="3">
                                            <p:txEl>
                                              <p:pRg st="3" end="3"/>
                                            </p:txEl>
                                          </p:spTgt>
                                        </p:tgtEl>
                                      </p:cBhvr>
                                    </p:animEffect>
                                    <p:anim calcmode="lin" valueType="num">
                                      <p:cBhvr>
                                        <p:cTn id="31"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250"/>
                                        <p:tgtEl>
                                          <p:spTgt spid="3">
                                            <p:txEl>
                                              <p:pRg st="4" end="4"/>
                                            </p:txEl>
                                          </p:spTgt>
                                        </p:tgtEl>
                                      </p:cBhvr>
                                    </p:animEffect>
                                    <p:anim calcmode="lin" valueType="num">
                                      <p:cBhvr>
                                        <p:cTn id="38"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5085"/>
          <a:stretch/>
        </p:blipFill>
        <p:spPr>
          <a:xfrm>
            <a:off x="2019300" y="3002603"/>
            <a:ext cx="2057400" cy="3253684"/>
          </a:xfrm>
          <a:prstGeom prst="rect">
            <a:avLst/>
          </a:prstGeom>
        </p:spPr>
      </p:pic>
      <p:sp>
        <p:nvSpPr>
          <p:cNvPr id="2" name="Title 1"/>
          <p:cNvSpPr>
            <a:spLocks noGrp="1"/>
          </p:cNvSpPr>
          <p:nvPr>
            <p:ph type="title"/>
          </p:nvPr>
        </p:nvSpPr>
        <p:spPr/>
        <p:txBody>
          <a:bodyPr>
            <a:normAutofit/>
          </a:bodyPr>
          <a:lstStyle/>
          <a:p>
            <a:pPr lvl="0"/>
            <a:r>
              <a:rPr lang="en-US" dirty="0"/>
              <a:t>Fire Door Frames</a:t>
            </a:r>
            <a:endParaRPr lang="en-US" b="1" dirty="0"/>
          </a:p>
        </p:txBody>
      </p:sp>
      <p:sp>
        <p:nvSpPr>
          <p:cNvPr id="3" name="Content Placeholder 2"/>
          <p:cNvSpPr>
            <a:spLocks noGrp="1"/>
          </p:cNvSpPr>
          <p:nvPr>
            <p:ph idx="1"/>
          </p:nvPr>
        </p:nvSpPr>
        <p:spPr>
          <a:xfrm>
            <a:off x="914400" y="1773064"/>
            <a:ext cx="9906000" cy="1544385"/>
          </a:xfrm>
        </p:spPr>
        <p:txBody>
          <a:bodyPr>
            <a:normAutofit/>
          </a:bodyPr>
          <a:lstStyle/>
          <a:p>
            <a:r>
              <a:rPr lang="en-US" baseline="0" dirty="0"/>
              <a:t>Door opening sizes are limited by </a:t>
            </a:r>
            <a:r>
              <a:rPr lang="en-US" dirty="0"/>
              <a:t>manufacturer’s listings and by the structural integrity and ability to function properly</a:t>
            </a:r>
          </a:p>
          <a:p>
            <a:r>
              <a:rPr lang="en-US" baseline="0" dirty="0"/>
              <a:t>Jamb </a:t>
            </a:r>
            <a:r>
              <a:rPr lang="en-US" dirty="0"/>
              <a:t>depth of frame relates to wall thickness – verify availability of fire-rated configuration for custom profiles</a:t>
            </a:r>
            <a:endParaRPr lang="en-US" baseline="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411" b="7307"/>
          <a:stretch/>
        </p:blipFill>
        <p:spPr>
          <a:xfrm>
            <a:off x="5611653" y="3235365"/>
            <a:ext cx="4138939" cy="288194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5424"/>
          <a:stretch/>
        </p:blipFill>
        <p:spPr>
          <a:xfrm>
            <a:off x="3557496" y="3240229"/>
            <a:ext cx="2035908" cy="2613517"/>
          </a:xfrm>
          <a:prstGeom prst="rect">
            <a:avLst/>
          </a:prstGeom>
        </p:spPr>
      </p:pic>
      <p:sp>
        <p:nvSpPr>
          <p:cNvPr id="7" name="Rectangle 6">
            <a:extLst>
              <a:ext uri="{FF2B5EF4-FFF2-40B4-BE49-F238E27FC236}">
                <a16:creationId xmlns:a16="http://schemas.microsoft.com/office/drawing/2014/main" id="{C40C0EE5-1E03-420C-A9EA-EE7AA256B41A}"/>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22</a:t>
            </a:fld>
            <a:endParaRPr lang="en-US" altLang="en-US" dirty="0"/>
          </a:p>
        </p:txBody>
      </p:sp>
      <p:sp>
        <p:nvSpPr>
          <p:cNvPr id="8" name="Slide Number Placeholder 3">
            <a:extLst>
              <a:ext uri="{FF2B5EF4-FFF2-40B4-BE49-F238E27FC236}">
                <a16:creationId xmlns:a16="http://schemas.microsoft.com/office/drawing/2014/main" id="{9E53EC7B-C7F6-E737-56EE-445E650D1EA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22</a:t>
            </a:fld>
            <a:endParaRPr lang="en-US" altLang="en-US" dirty="0"/>
          </a:p>
        </p:txBody>
      </p:sp>
      <p:sp>
        <p:nvSpPr>
          <p:cNvPr id="9" name="TextBox 8">
            <a:extLst>
              <a:ext uri="{FF2B5EF4-FFF2-40B4-BE49-F238E27FC236}">
                <a16:creationId xmlns:a16="http://schemas.microsoft.com/office/drawing/2014/main" id="{1D55A852-FD40-19A0-E83A-3AE748D75C66}"/>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Opening Size &amp; Jamb Depth</a:t>
            </a:r>
            <a:endParaRPr lang="en-US" sz="2400" dirty="0"/>
          </a:p>
        </p:txBody>
      </p:sp>
    </p:spTree>
    <p:extLst>
      <p:ext uri="{BB962C8B-B14F-4D97-AF65-F5344CB8AC3E}">
        <p14:creationId xmlns:p14="http://schemas.microsoft.com/office/powerpoint/2010/main" val="246330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750"/>
                                        <p:tgtEl>
                                          <p:spTgt spid="5"/>
                                        </p:tgtEl>
                                      </p:cBhvr>
                                    </p:animEffect>
                                  </p:childTnLst>
                                </p:cTn>
                              </p:par>
                            </p:childTnLst>
                          </p:cTn>
                        </p:par>
                        <p:par>
                          <p:cTn id="20" fill="hold">
                            <p:stCondLst>
                              <p:cond delay="425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750"/>
                                        <p:tgtEl>
                                          <p:spTgt spid="6"/>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Fire Door Frames</a:t>
            </a:r>
            <a:endParaRPr lang="en-US" b="1" dirty="0"/>
          </a:p>
        </p:txBody>
      </p:sp>
      <p:sp>
        <p:nvSpPr>
          <p:cNvPr id="3" name="Content Placeholder 2"/>
          <p:cNvSpPr>
            <a:spLocks noGrp="1"/>
          </p:cNvSpPr>
          <p:nvPr>
            <p:ph idx="1"/>
          </p:nvPr>
        </p:nvSpPr>
        <p:spPr>
          <a:xfrm>
            <a:off x="777301" y="1775502"/>
            <a:ext cx="6044300" cy="4534811"/>
          </a:xfrm>
        </p:spPr>
        <p:txBody>
          <a:bodyPr>
            <a:noAutofit/>
          </a:bodyPr>
          <a:lstStyle/>
          <a:p>
            <a:r>
              <a:rPr lang="en-US" dirty="0"/>
              <a:t>Anchors are critical components in the installation of fire door frames, ensuring that the frames are securely attached to the surrounding wall structure.</a:t>
            </a:r>
          </a:p>
          <a:p>
            <a:r>
              <a:rPr lang="en-US" b="1" dirty="0"/>
              <a:t>Masonry anchors</a:t>
            </a:r>
            <a:r>
              <a:rPr lang="en-US" dirty="0"/>
              <a:t> are used for frames installed in concrete or brick walls and typically include wire or T-shaped anchors embedded in the masonry</a:t>
            </a:r>
          </a:p>
          <a:p>
            <a:r>
              <a:rPr lang="en-US" b="1" dirty="0"/>
              <a:t>Stud anchors</a:t>
            </a:r>
            <a:r>
              <a:rPr lang="en-US" dirty="0"/>
              <a:t> are designed for frames installed in stud walls and often feature clips or brackets that attach to the metal or wooden studs</a:t>
            </a:r>
          </a:p>
          <a:p>
            <a:r>
              <a:rPr lang="en-US" dirty="0"/>
              <a:t>A typical frame may use both types of anchors:</a:t>
            </a:r>
          </a:p>
          <a:p>
            <a:pPr lvl="1">
              <a:lnSpc>
                <a:spcPct val="100000"/>
              </a:lnSpc>
              <a:spcBef>
                <a:spcPts val="0"/>
              </a:spcBef>
              <a:buFont typeface="Wingdings" panose="05000000000000000000" pitchFamily="2" charset="2"/>
              <a:buChar char="ü"/>
            </a:pPr>
            <a:r>
              <a:rPr lang="en-US" sz="1800" dirty="0"/>
              <a:t>Wall anchors for connecting to the wall</a:t>
            </a:r>
          </a:p>
          <a:p>
            <a:pPr lvl="1">
              <a:lnSpc>
                <a:spcPct val="100000"/>
              </a:lnSpc>
              <a:spcBef>
                <a:spcPts val="0"/>
              </a:spcBef>
              <a:buFont typeface="Wingdings" panose="05000000000000000000" pitchFamily="2" charset="2"/>
              <a:buChar char="ü"/>
            </a:pPr>
            <a:r>
              <a:rPr lang="en-US" sz="1800" dirty="0"/>
              <a:t>Base anchors for attaching to the floor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612" y="3581401"/>
            <a:ext cx="1838589" cy="2362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1352386"/>
            <a:ext cx="2114550" cy="1964251"/>
          </a:xfrm>
          <a:prstGeom prst="rect">
            <a:avLst/>
          </a:prstGeom>
        </p:spPr>
      </p:pic>
      <p:sp>
        <p:nvSpPr>
          <p:cNvPr id="7" name="TextBox 6"/>
          <p:cNvSpPr txBox="1"/>
          <p:nvPr/>
        </p:nvSpPr>
        <p:spPr>
          <a:xfrm>
            <a:off x="9018212" y="4408558"/>
            <a:ext cx="1021138" cy="646331"/>
          </a:xfrm>
          <a:prstGeom prst="rect">
            <a:avLst/>
          </a:prstGeom>
          <a:noFill/>
        </p:spPr>
        <p:txBody>
          <a:bodyPr wrap="square" rtlCol="0">
            <a:spAutoFit/>
          </a:bodyPr>
          <a:lstStyle/>
          <a:p>
            <a:r>
              <a:rPr lang="en-US" b="1" dirty="0">
                <a:solidFill>
                  <a:srgbClr val="FF0000"/>
                </a:solidFill>
                <a:latin typeface="+mn-lt"/>
              </a:rPr>
              <a:t>Stud </a:t>
            </a:r>
          </a:p>
          <a:p>
            <a:r>
              <a:rPr lang="en-US" b="1" dirty="0">
                <a:solidFill>
                  <a:srgbClr val="FF0000"/>
                </a:solidFill>
                <a:latin typeface="+mn-lt"/>
              </a:rPr>
              <a:t>Anchor</a:t>
            </a:r>
          </a:p>
        </p:txBody>
      </p:sp>
      <p:sp>
        <p:nvSpPr>
          <p:cNvPr id="8" name="TextBox 7"/>
          <p:cNvSpPr txBox="1"/>
          <p:nvPr/>
        </p:nvSpPr>
        <p:spPr>
          <a:xfrm>
            <a:off x="6991351" y="2011345"/>
            <a:ext cx="1021433" cy="646331"/>
          </a:xfrm>
          <a:prstGeom prst="rect">
            <a:avLst/>
          </a:prstGeom>
          <a:noFill/>
        </p:spPr>
        <p:txBody>
          <a:bodyPr wrap="none" rtlCol="0">
            <a:spAutoFit/>
          </a:bodyPr>
          <a:lstStyle/>
          <a:p>
            <a:r>
              <a:rPr lang="en-US" b="1" dirty="0">
                <a:solidFill>
                  <a:srgbClr val="FF0000"/>
                </a:solidFill>
                <a:latin typeface="+mn-lt"/>
              </a:rPr>
              <a:t>Masonry</a:t>
            </a:r>
          </a:p>
          <a:p>
            <a:r>
              <a:rPr lang="en-US" b="1" dirty="0">
                <a:solidFill>
                  <a:srgbClr val="FF0000"/>
                </a:solidFill>
                <a:latin typeface="+mn-lt"/>
              </a:rPr>
              <a:t>Anchor</a:t>
            </a:r>
          </a:p>
        </p:txBody>
      </p:sp>
      <p:sp>
        <p:nvSpPr>
          <p:cNvPr id="9" name="Rectangle 6">
            <a:extLst>
              <a:ext uri="{FF2B5EF4-FFF2-40B4-BE49-F238E27FC236}">
                <a16:creationId xmlns:a16="http://schemas.microsoft.com/office/drawing/2014/main" id="{6F151F6E-C288-41E6-91AD-A15845B58CA6}"/>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23</a:t>
            </a:fld>
            <a:endParaRPr lang="en-US" altLang="en-US" dirty="0"/>
          </a:p>
        </p:txBody>
      </p:sp>
      <p:sp>
        <p:nvSpPr>
          <p:cNvPr id="5" name="Slide Number Placeholder 3">
            <a:extLst>
              <a:ext uri="{FF2B5EF4-FFF2-40B4-BE49-F238E27FC236}">
                <a16:creationId xmlns:a16="http://schemas.microsoft.com/office/drawing/2014/main" id="{C0D1EBDF-CD9F-24FB-7786-7BB6FF74252C}"/>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23</a:t>
            </a:fld>
            <a:endParaRPr lang="en-US" altLang="en-US" dirty="0"/>
          </a:p>
        </p:txBody>
      </p:sp>
      <p:sp>
        <p:nvSpPr>
          <p:cNvPr id="10" name="TextBox 9">
            <a:extLst>
              <a:ext uri="{FF2B5EF4-FFF2-40B4-BE49-F238E27FC236}">
                <a16:creationId xmlns:a16="http://schemas.microsoft.com/office/drawing/2014/main" id="{1D17A92F-F9D5-F5A2-281C-DC2DEE03C2B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Anchors </a:t>
            </a:r>
            <a:endParaRPr lang="en-US" sz="2400" dirty="0"/>
          </a:p>
        </p:txBody>
      </p:sp>
    </p:spTree>
    <p:extLst>
      <p:ext uri="{BB962C8B-B14F-4D97-AF65-F5344CB8AC3E}">
        <p14:creationId xmlns:p14="http://schemas.microsoft.com/office/powerpoint/2010/main" val="5453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500"/>
                                        <p:tgtEl>
                                          <p:spTgt spid="3">
                                            <p:txEl>
                                              <p:pRg st="3" end="3"/>
                                            </p:txEl>
                                          </p:spTgt>
                                        </p:tgtEl>
                                      </p:cBhvr>
                                    </p:animEffect>
                                    <p:anim calcmode="lin" valueType="num">
                                      <p:cBhvr>
                                        <p:cTn id="44"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500"/>
                                        <p:tgtEl>
                                          <p:spTgt spid="3">
                                            <p:txEl>
                                              <p:pRg st="4" end="4"/>
                                            </p:txEl>
                                          </p:spTgt>
                                        </p:tgtEl>
                                      </p:cBhvr>
                                    </p:animEffect>
                                    <p:anim calcmode="lin" valueType="num">
                                      <p:cBhvr>
                                        <p:cTn id="5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grpId="0"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500"/>
                                        <p:tgtEl>
                                          <p:spTgt spid="3">
                                            <p:txEl>
                                              <p:pRg st="5" end="5"/>
                                            </p:txEl>
                                          </p:spTgt>
                                        </p:tgtEl>
                                      </p:cBhvr>
                                    </p:animEffect>
                                    <p:anim calcmode="lin" valueType="num">
                                      <p:cBhvr>
                                        <p:cTn id="56"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Frames</a:t>
            </a:r>
            <a:endParaRPr lang="en-US" b="1" dirty="0"/>
          </a:p>
        </p:txBody>
      </p:sp>
      <p:sp>
        <p:nvSpPr>
          <p:cNvPr id="3" name="Content Placeholder 2"/>
          <p:cNvSpPr>
            <a:spLocks noGrp="1"/>
          </p:cNvSpPr>
          <p:nvPr>
            <p:ph idx="1"/>
          </p:nvPr>
        </p:nvSpPr>
        <p:spPr>
          <a:xfrm>
            <a:off x="914400" y="1905000"/>
            <a:ext cx="5410200" cy="3886199"/>
          </a:xfrm>
        </p:spPr>
        <p:txBody>
          <a:bodyPr>
            <a:normAutofit/>
          </a:bodyPr>
          <a:lstStyle/>
          <a:p>
            <a:r>
              <a:rPr lang="en-US" dirty="0"/>
              <a:t>An electric strike controls the latch bolt of the lock or panic hardware to allow or restrict access</a:t>
            </a:r>
          </a:p>
          <a:p>
            <a:r>
              <a:rPr lang="en-US" dirty="0"/>
              <a:t>Electric strikes for fire door assemblies must be “fail-secure”  meaning the latch bolt is secure behind the strike keeper when power is cut</a:t>
            </a:r>
          </a:p>
          <a:p>
            <a:r>
              <a:rPr lang="en-US" dirty="0"/>
              <a:t>A fail-safe strike could allow the door to become unlatched during a fire, and is not allowed</a:t>
            </a:r>
          </a:p>
          <a:p>
            <a:r>
              <a:rPr lang="en-US" dirty="0"/>
              <a:t>The strike keeper should automatically be put into a secure position during a fire alarm</a:t>
            </a:r>
          </a:p>
        </p:txBody>
      </p:sp>
      <p:sp>
        <p:nvSpPr>
          <p:cNvPr id="6" name="Rectangle 6">
            <a:extLst>
              <a:ext uri="{FF2B5EF4-FFF2-40B4-BE49-F238E27FC236}">
                <a16:creationId xmlns:a16="http://schemas.microsoft.com/office/drawing/2014/main" id="{1ACDABBD-4174-4FB9-A9A3-E8336EF6888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24</a:t>
            </a:fld>
            <a:endParaRPr lang="en-US" altLang="en-US" dirty="0"/>
          </a:p>
        </p:txBody>
      </p:sp>
      <p:sp>
        <p:nvSpPr>
          <p:cNvPr id="4" name="Slide Number Placeholder 3">
            <a:extLst>
              <a:ext uri="{FF2B5EF4-FFF2-40B4-BE49-F238E27FC236}">
                <a16:creationId xmlns:a16="http://schemas.microsoft.com/office/drawing/2014/main" id="{C86955C4-E93B-F6C6-19A1-D0A71C9A7E3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24</a:t>
            </a:fld>
            <a:endParaRPr lang="en-US" altLang="en-US" dirty="0"/>
          </a:p>
        </p:txBody>
      </p:sp>
      <p:sp>
        <p:nvSpPr>
          <p:cNvPr id="9" name="TextBox 8">
            <a:extLst>
              <a:ext uri="{FF2B5EF4-FFF2-40B4-BE49-F238E27FC236}">
                <a16:creationId xmlns:a16="http://schemas.microsoft.com/office/drawing/2014/main" id="{1D6FEACF-B93C-CDD8-3F00-14ECB8152D90}"/>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Electric Strikes</a:t>
            </a:r>
            <a:endParaRPr lang="en-US" sz="2400" dirty="0"/>
          </a:p>
        </p:txBody>
      </p:sp>
      <p:pic>
        <p:nvPicPr>
          <p:cNvPr id="8" name="Picture 7" descr="A close-up of a device&#10;&#10;Description automatically generated">
            <a:extLst>
              <a:ext uri="{FF2B5EF4-FFF2-40B4-BE49-F238E27FC236}">
                <a16:creationId xmlns:a16="http://schemas.microsoft.com/office/drawing/2014/main" id="{E4A44FB0-4183-909E-15A8-DB0E56233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34607"/>
            <a:ext cx="3703094"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05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Frames</a:t>
            </a:r>
            <a:endParaRPr lang="en-US" b="1" dirty="0"/>
          </a:p>
        </p:txBody>
      </p:sp>
      <p:sp>
        <p:nvSpPr>
          <p:cNvPr id="3" name="Content Placeholder 2"/>
          <p:cNvSpPr>
            <a:spLocks noGrp="1"/>
          </p:cNvSpPr>
          <p:nvPr>
            <p:ph idx="1"/>
          </p:nvPr>
        </p:nvSpPr>
        <p:spPr>
          <a:xfrm>
            <a:off x="914400" y="1905000"/>
            <a:ext cx="5334000" cy="4267199"/>
          </a:xfrm>
        </p:spPr>
        <p:txBody>
          <a:bodyPr>
            <a:noAutofit/>
          </a:bodyPr>
          <a:lstStyle/>
          <a:p>
            <a:pPr marL="0" indent="0">
              <a:buNone/>
            </a:pPr>
            <a:r>
              <a:rPr lang="en-US" dirty="0"/>
              <a:t>Fire doors must be either be self-closing, automatic-closing, or power-operated, with two exceptions:  </a:t>
            </a:r>
          </a:p>
          <a:p>
            <a:pPr marL="800100" lvl="3" indent="-342900">
              <a:lnSpc>
                <a:spcPct val="100000"/>
              </a:lnSpc>
              <a:spcBef>
                <a:spcPts val="1200"/>
              </a:spcBef>
              <a:spcAft>
                <a:spcPts val="1200"/>
              </a:spcAft>
              <a:buFont typeface="+mj-lt"/>
              <a:buAutoNum type="arabicParenR"/>
            </a:pPr>
            <a:r>
              <a:rPr lang="en-US" dirty="0"/>
              <a:t>The </a:t>
            </a:r>
            <a:r>
              <a:rPr lang="en-US" b="1" dirty="0"/>
              <a:t>IBC</a:t>
            </a:r>
            <a:r>
              <a:rPr lang="en-US" dirty="0"/>
              <a:t> exempts communicating doors between hotel rooms and fire doors installed into storm shelters (solely for compliance to </a:t>
            </a:r>
            <a:r>
              <a:rPr lang="en-US" b="1" dirty="0"/>
              <a:t>ICC 500</a:t>
            </a:r>
            <a:r>
              <a:rPr lang="en-US" dirty="0"/>
              <a:t>) from being self or automatic closing</a:t>
            </a:r>
          </a:p>
          <a:p>
            <a:pPr marL="800100" lvl="3" indent="-342900">
              <a:lnSpc>
                <a:spcPct val="100000"/>
              </a:lnSpc>
              <a:spcBef>
                <a:spcPts val="1200"/>
              </a:spcBef>
              <a:spcAft>
                <a:spcPts val="1200"/>
              </a:spcAft>
              <a:buFont typeface="+mj-lt"/>
              <a:buAutoNum type="arabicParenR"/>
            </a:pPr>
            <a:r>
              <a:rPr lang="en-US" dirty="0"/>
              <a:t>An exception in </a:t>
            </a:r>
            <a:r>
              <a:rPr lang="en-US" b="1" dirty="0"/>
              <a:t>NFPA 80 </a:t>
            </a:r>
            <a:r>
              <a:rPr lang="en-US" dirty="0"/>
              <a:t>allows for the inactive leaf of a pair of doors leading to rooms not normally occupied by humans to close manually, if acceptable to the Authority Having Jurisdiction (AHJ)</a:t>
            </a:r>
          </a:p>
        </p:txBody>
      </p:sp>
      <p:sp>
        <p:nvSpPr>
          <p:cNvPr id="4" name="Rectangle 6">
            <a:extLst>
              <a:ext uri="{FF2B5EF4-FFF2-40B4-BE49-F238E27FC236}">
                <a16:creationId xmlns:a16="http://schemas.microsoft.com/office/drawing/2014/main" id="{9E7F9878-418C-47AB-9133-774ECCBF9FD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25</a:t>
            </a:fld>
            <a:endParaRPr lang="en-US" altLang="en-US" dirty="0"/>
          </a:p>
        </p:txBody>
      </p:sp>
      <p:pic>
        <p:nvPicPr>
          <p:cNvPr id="6" name="Picture 5">
            <a:extLst>
              <a:ext uri="{FF2B5EF4-FFF2-40B4-BE49-F238E27FC236}">
                <a16:creationId xmlns:a16="http://schemas.microsoft.com/office/drawing/2014/main" id="{9642B60F-34BA-48A5-B1B3-A5CEBE9703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1800" y="1795512"/>
            <a:ext cx="4124794" cy="2791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2B4EE969-1D9A-4FD3-8DB0-9536187AB818}"/>
              </a:ext>
            </a:extLst>
          </p:cNvPr>
          <p:cNvSpPr txBox="1">
            <a:spLocks/>
          </p:cNvSpPr>
          <p:nvPr/>
        </p:nvSpPr>
        <p:spPr bwMode="auto">
          <a:xfrm>
            <a:off x="6583840" y="4724400"/>
            <a:ext cx="4693760" cy="64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600" b="1" kern="0" dirty="0">
                <a:solidFill>
                  <a:srgbClr val="FF0000"/>
                </a:solidFill>
              </a:rPr>
              <a:t>Self-closing doors </a:t>
            </a:r>
            <a:r>
              <a:rPr lang="en-US" sz="1600" kern="0" dirty="0"/>
              <a:t>- door closer or other closing device closes the door each time it is opened</a:t>
            </a:r>
          </a:p>
        </p:txBody>
      </p:sp>
      <p:sp>
        <p:nvSpPr>
          <p:cNvPr id="5" name="Slide Number Placeholder 3">
            <a:extLst>
              <a:ext uri="{FF2B5EF4-FFF2-40B4-BE49-F238E27FC236}">
                <a16:creationId xmlns:a16="http://schemas.microsoft.com/office/drawing/2014/main" id="{4B2B3CAA-D1B8-8184-836B-7AC9719FF289}"/>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25</a:t>
            </a:fld>
            <a:endParaRPr lang="en-US" altLang="en-US" dirty="0"/>
          </a:p>
        </p:txBody>
      </p:sp>
      <p:sp>
        <p:nvSpPr>
          <p:cNvPr id="8" name="TextBox 7">
            <a:extLst>
              <a:ext uri="{FF2B5EF4-FFF2-40B4-BE49-F238E27FC236}">
                <a16:creationId xmlns:a16="http://schemas.microsoft.com/office/drawing/2014/main" id="{840D53CB-4940-6CDD-6573-F412712899D7}"/>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Closers &amp; Operators</a:t>
            </a:r>
            <a:endParaRPr lang="en-US" sz="2400" dirty="0"/>
          </a:p>
        </p:txBody>
      </p:sp>
    </p:spTree>
    <p:extLst>
      <p:ext uri="{BB962C8B-B14F-4D97-AF65-F5344CB8AC3E}">
        <p14:creationId xmlns:p14="http://schemas.microsoft.com/office/powerpoint/2010/main" val="427144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anim calcmode="lin" valueType="num">
                                      <p:cBhvr>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750" fill="hold"/>
                                        <p:tgtEl>
                                          <p:spTgt spid="6"/>
                                        </p:tgtEl>
                                        <p:attrNameLst>
                                          <p:attrName>ppt_x</p:attrName>
                                        </p:attrNameLst>
                                      </p:cBhvr>
                                      <p:tavLst>
                                        <p:tav tm="0">
                                          <p:val>
                                            <p:strVal val="1+#ppt_w/2"/>
                                          </p:val>
                                        </p:tav>
                                        <p:tav tm="100000">
                                          <p:val>
                                            <p:strVal val="#ppt_x"/>
                                          </p:val>
                                        </p:tav>
                                      </p:tavLst>
                                    </p:anim>
                                    <p:anim calcmode="lin" valueType="num">
                                      <p:cBhvr additive="base">
                                        <p:cTn id="29"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Frames</a:t>
            </a:r>
            <a:endParaRPr lang="en-US" b="1" dirty="0"/>
          </a:p>
        </p:txBody>
      </p:sp>
      <p:sp>
        <p:nvSpPr>
          <p:cNvPr id="3" name="Content Placeholder 2"/>
          <p:cNvSpPr>
            <a:spLocks noGrp="1"/>
          </p:cNvSpPr>
          <p:nvPr>
            <p:ph idx="1"/>
          </p:nvPr>
        </p:nvSpPr>
        <p:spPr>
          <a:xfrm>
            <a:off x="914400" y="1880494"/>
            <a:ext cx="4953000" cy="3492329"/>
          </a:xfrm>
        </p:spPr>
        <p:txBody>
          <a:bodyPr>
            <a:normAutofit/>
          </a:bodyPr>
          <a:lstStyle/>
          <a:p>
            <a:r>
              <a:rPr lang="en-US" b="1" dirty="0"/>
              <a:t>Automatic Closing Doors:</a:t>
            </a:r>
            <a:r>
              <a:rPr lang="en-US" dirty="0"/>
              <a:t> These doors have an electronic hold-open mechanism that releases and allows the door to close during a fire</a:t>
            </a:r>
          </a:p>
          <a:p>
            <a:pPr marL="742950" lvl="2" indent="-285750">
              <a:lnSpc>
                <a:spcPct val="100000"/>
              </a:lnSpc>
              <a:spcBef>
                <a:spcPts val="1200"/>
              </a:spcBef>
              <a:spcAft>
                <a:spcPts val="1200"/>
              </a:spcAft>
              <a:buFont typeface="Wingdings" panose="05000000000000000000" pitchFamily="2" charset="2"/>
              <a:buChar char="ü"/>
            </a:pPr>
            <a:r>
              <a:rPr lang="en-US" sz="1800" b="1" dirty="0"/>
              <a:t>IBC</a:t>
            </a:r>
            <a:r>
              <a:rPr lang="en-US" sz="1800" dirty="0"/>
              <a:t> requires hold-opens used in most fire door locations to be smoke-activated, not heat-activated</a:t>
            </a:r>
          </a:p>
          <a:p>
            <a:r>
              <a:rPr lang="en-US" b="1" dirty="0"/>
              <a:t>Power Operated Fire-Rated Doors: </a:t>
            </a:r>
            <a:r>
              <a:rPr lang="en-US" dirty="0"/>
              <a:t>These doors have automatic operators which must be automatically disabled during a fire</a:t>
            </a:r>
          </a:p>
        </p:txBody>
      </p:sp>
      <p:sp>
        <p:nvSpPr>
          <p:cNvPr id="4" name="Rectangle 6">
            <a:extLst>
              <a:ext uri="{FF2B5EF4-FFF2-40B4-BE49-F238E27FC236}">
                <a16:creationId xmlns:a16="http://schemas.microsoft.com/office/drawing/2014/main" id="{A84F847E-73CB-4194-AA19-2F095766715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26</a:t>
            </a:fld>
            <a:endParaRPr lang="en-US" altLang="en-US" dirty="0"/>
          </a:p>
        </p:txBody>
      </p:sp>
      <p:pic>
        <p:nvPicPr>
          <p:cNvPr id="7" name="Picture 6">
            <a:extLst>
              <a:ext uri="{FF2B5EF4-FFF2-40B4-BE49-F238E27FC236}">
                <a16:creationId xmlns:a16="http://schemas.microsoft.com/office/drawing/2014/main" id="{B5885AC6-C03E-46EC-B1F9-4E5DE0FCF2F4}"/>
              </a:ext>
            </a:extLst>
          </p:cNvPr>
          <p:cNvPicPr>
            <a:picLocks noChangeAspect="1"/>
          </p:cNvPicPr>
          <p:nvPr/>
        </p:nvPicPr>
        <p:blipFill rotWithShape="1">
          <a:blip r:embed="rId3">
            <a:extLst>
              <a:ext uri="{28A0092B-C50C-407E-A947-70E740481C1C}">
                <a14:useLocalDpi xmlns:a14="http://schemas.microsoft.com/office/drawing/2010/main" val="0"/>
              </a:ext>
            </a:extLst>
          </a:blip>
          <a:srcRect t="-1988" b="-2318"/>
          <a:stretch/>
        </p:blipFill>
        <p:spPr>
          <a:xfrm>
            <a:off x="6781800" y="1752600"/>
            <a:ext cx="3733800" cy="3887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3">
            <a:extLst>
              <a:ext uri="{FF2B5EF4-FFF2-40B4-BE49-F238E27FC236}">
                <a16:creationId xmlns:a16="http://schemas.microsoft.com/office/drawing/2014/main" id="{B1BE8D63-FD3D-68C8-9355-1564498B8482}"/>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26</a:t>
            </a:fld>
            <a:endParaRPr lang="en-US" altLang="en-US" dirty="0"/>
          </a:p>
        </p:txBody>
      </p:sp>
      <p:sp>
        <p:nvSpPr>
          <p:cNvPr id="6" name="TextBox 5">
            <a:extLst>
              <a:ext uri="{FF2B5EF4-FFF2-40B4-BE49-F238E27FC236}">
                <a16:creationId xmlns:a16="http://schemas.microsoft.com/office/drawing/2014/main" id="{95D3AD98-4537-1713-82D4-F25495159A3D}"/>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Closers &amp; Operators</a:t>
            </a:r>
            <a:endParaRPr lang="en-US" sz="2400" dirty="0"/>
          </a:p>
        </p:txBody>
      </p:sp>
    </p:spTree>
    <p:extLst>
      <p:ext uri="{BB962C8B-B14F-4D97-AF65-F5344CB8AC3E}">
        <p14:creationId xmlns:p14="http://schemas.microsoft.com/office/powerpoint/2010/main" val="27582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500"/>
                                        <p:tgtEl>
                                          <p:spTgt spid="3">
                                            <p:txEl>
                                              <p:pRg st="2" end="2"/>
                                            </p:txEl>
                                          </p:spTgt>
                                        </p:tgtEl>
                                      </p:cBhvr>
                                    </p:animEffect>
                                    <p:anim calcmode="lin" valueType="num">
                                      <p:cBhvr>
                                        <p:cTn id="24"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Frames</a:t>
            </a:r>
            <a:endParaRPr lang="en-US" b="1" dirty="0"/>
          </a:p>
        </p:txBody>
      </p:sp>
      <p:sp>
        <p:nvSpPr>
          <p:cNvPr id="3" name="Content Placeholder 2"/>
          <p:cNvSpPr>
            <a:spLocks noGrp="1"/>
          </p:cNvSpPr>
          <p:nvPr>
            <p:ph idx="1"/>
          </p:nvPr>
        </p:nvSpPr>
        <p:spPr>
          <a:xfrm>
            <a:off x="875488" y="1820523"/>
            <a:ext cx="4610912" cy="3970677"/>
          </a:xfrm>
        </p:spPr>
        <p:txBody>
          <a:bodyPr>
            <a:noAutofit/>
          </a:bodyPr>
          <a:lstStyle/>
          <a:p>
            <a:r>
              <a:rPr lang="en-US" dirty="0"/>
              <a:t>Astragals are components designed to seal off gaps to detain gases, smoke, or flames in the event of a fire</a:t>
            </a:r>
          </a:p>
          <a:p>
            <a:r>
              <a:rPr lang="en-US" dirty="0"/>
              <a:t>An overlapping astragal is not mandatory for every fire door but may be required by manufacturer’s listings</a:t>
            </a:r>
          </a:p>
          <a:p>
            <a:r>
              <a:rPr lang="en-US" dirty="0"/>
              <a:t>An astragal must not restrict egress and a coordinator may be required</a:t>
            </a:r>
          </a:p>
        </p:txBody>
      </p:sp>
      <p:grpSp>
        <p:nvGrpSpPr>
          <p:cNvPr id="9" name="Group 8"/>
          <p:cNvGrpSpPr/>
          <p:nvPr/>
        </p:nvGrpSpPr>
        <p:grpSpPr>
          <a:xfrm>
            <a:off x="6145425" y="1716773"/>
            <a:ext cx="4277530" cy="1655391"/>
            <a:chOff x="4695989" y="1825625"/>
            <a:chExt cx="4277530" cy="1655391"/>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67"/>
            <a:stretch/>
          </p:blipFill>
          <p:spPr>
            <a:xfrm>
              <a:off x="4695989" y="1825625"/>
              <a:ext cx="4277530" cy="1568919"/>
            </a:xfrm>
            <a:prstGeom prst="rect">
              <a:avLst/>
            </a:prstGeom>
          </p:spPr>
        </p:pic>
        <p:sp>
          <p:nvSpPr>
            <p:cNvPr id="6" name="TextBox 5"/>
            <p:cNvSpPr txBox="1"/>
            <p:nvPr/>
          </p:nvSpPr>
          <p:spPr>
            <a:xfrm>
              <a:off x="5845155" y="3111684"/>
              <a:ext cx="2252668" cy="369332"/>
            </a:xfrm>
            <a:prstGeom prst="rect">
              <a:avLst/>
            </a:prstGeom>
            <a:noFill/>
          </p:spPr>
          <p:txBody>
            <a:bodyPr wrap="none" rtlCol="0">
              <a:spAutoFit/>
            </a:bodyPr>
            <a:lstStyle/>
            <a:p>
              <a:pPr algn="ctr"/>
              <a:r>
                <a:rPr lang="en-US" b="1" dirty="0">
                  <a:solidFill>
                    <a:srgbClr val="FF0000"/>
                  </a:solidFill>
                  <a:latin typeface="+mn-lt"/>
                </a:rPr>
                <a:t>Overlapping Astragal</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628" y="3615228"/>
            <a:ext cx="4277530" cy="1298436"/>
          </a:xfrm>
          <a:prstGeom prst="rect">
            <a:avLst/>
          </a:prstGeom>
        </p:spPr>
      </p:pic>
      <p:sp>
        <p:nvSpPr>
          <p:cNvPr id="7" name="TextBox 6"/>
          <p:cNvSpPr txBox="1"/>
          <p:nvPr/>
        </p:nvSpPr>
        <p:spPr>
          <a:xfrm>
            <a:off x="7021119" y="5030461"/>
            <a:ext cx="2526140" cy="646331"/>
          </a:xfrm>
          <a:prstGeom prst="rect">
            <a:avLst/>
          </a:prstGeom>
          <a:noFill/>
        </p:spPr>
        <p:txBody>
          <a:bodyPr wrap="none" rtlCol="0">
            <a:spAutoFit/>
          </a:bodyPr>
          <a:lstStyle/>
          <a:p>
            <a:pPr algn="ctr"/>
            <a:r>
              <a:rPr lang="en-US" b="1" dirty="0">
                <a:solidFill>
                  <a:srgbClr val="FF0000"/>
                </a:solidFill>
                <a:latin typeface="+mn-lt"/>
              </a:rPr>
              <a:t>Split Astragal</a:t>
            </a:r>
          </a:p>
          <a:p>
            <a:pPr algn="ctr"/>
            <a:r>
              <a:rPr lang="en-US" b="1" dirty="0">
                <a:solidFill>
                  <a:srgbClr val="FF0000"/>
                </a:solidFill>
                <a:latin typeface="+mn-lt"/>
              </a:rPr>
              <a:t>Meeting Stile Gasketing</a:t>
            </a:r>
          </a:p>
        </p:txBody>
      </p:sp>
      <p:sp>
        <p:nvSpPr>
          <p:cNvPr id="10" name="Rectangle 6">
            <a:extLst>
              <a:ext uri="{FF2B5EF4-FFF2-40B4-BE49-F238E27FC236}">
                <a16:creationId xmlns:a16="http://schemas.microsoft.com/office/drawing/2014/main" id="{7B85038D-823C-48B6-A3C4-EC0BA1901495}"/>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27</a:t>
            </a:fld>
            <a:endParaRPr lang="en-US" altLang="en-US" dirty="0"/>
          </a:p>
        </p:txBody>
      </p:sp>
      <p:sp>
        <p:nvSpPr>
          <p:cNvPr id="8" name="Slide Number Placeholder 3">
            <a:extLst>
              <a:ext uri="{FF2B5EF4-FFF2-40B4-BE49-F238E27FC236}">
                <a16:creationId xmlns:a16="http://schemas.microsoft.com/office/drawing/2014/main" id="{A537B20E-62AD-C4E5-A82C-AC503ACD0C23}"/>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27</a:t>
            </a:fld>
            <a:endParaRPr lang="en-US" altLang="en-US" dirty="0"/>
          </a:p>
        </p:txBody>
      </p:sp>
      <p:sp>
        <p:nvSpPr>
          <p:cNvPr id="11" name="TextBox 10">
            <a:extLst>
              <a:ext uri="{FF2B5EF4-FFF2-40B4-BE49-F238E27FC236}">
                <a16:creationId xmlns:a16="http://schemas.microsoft.com/office/drawing/2014/main" id="{A65C2E1F-982A-1025-A03B-C72A98F8B32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Astragals</a:t>
            </a:r>
            <a:endParaRPr lang="en-US" sz="2400" dirty="0"/>
          </a:p>
        </p:txBody>
      </p:sp>
    </p:spTree>
    <p:extLst>
      <p:ext uri="{BB962C8B-B14F-4D97-AF65-F5344CB8AC3E}">
        <p14:creationId xmlns:p14="http://schemas.microsoft.com/office/powerpoint/2010/main" val="9588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ppt_x"/>
                                          </p:val>
                                        </p:tav>
                                        <p:tav tm="100000">
                                          <p:val>
                                            <p:strVal val="#ppt_x"/>
                                          </p:val>
                                        </p:tav>
                                      </p:tavLst>
                                    </p:anim>
                                    <p:anim calcmode="lin" valueType="num">
                                      <p:cBhvr additive="base">
                                        <p:cTn id="13" dur="75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500"/>
                                        <p:tgtEl>
                                          <p:spTgt spid="3">
                                            <p:txEl>
                                              <p:pRg st="0" end="0"/>
                                            </p:txEl>
                                          </p:spTgt>
                                        </p:tgtEl>
                                      </p:cBhvr>
                                    </p:animEffect>
                                    <p:anim calcmode="lin" valueType="num">
                                      <p:cBhvr>
                                        <p:cTn id="2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500"/>
                                        <p:tgtEl>
                                          <p:spTgt spid="3">
                                            <p:txEl>
                                              <p:pRg st="1" end="1"/>
                                            </p:txEl>
                                          </p:spTgt>
                                        </p:tgtEl>
                                      </p:cBhvr>
                                    </p:animEffect>
                                    <p:anim calcmode="lin" valueType="num">
                                      <p:cBhvr>
                                        <p:cTn id="29"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500"/>
                                        <p:tgtEl>
                                          <p:spTgt spid="3">
                                            <p:txEl>
                                              <p:pRg st="2" end="2"/>
                                            </p:txEl>
                                          </p:spTgt>
                                        </p:tgtEl>
                                      </p:cBhvr>
                                    </p:animEffect>
                                    <p:anim calcmode="lin" valueType="num">
                                      <p:cBhvr>
                                        <p:cTn id="35"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838199" y="1807978"/>
            <a:ext cx="5715001" cy="4318979"/>
          </a:xfrm>
        </p:spPr>
        <p:txBody>
          <a:bodyPr>
            <a:noAutofit/>
          </a:bodyPr>
          <a:lstStyle/>
          <a:p>
            <a:pPr marL="285750" indent="-285750"/>
            <a:r>
              <a:rPr lang="en-US" dirty="0"/>
              <a:t>Fire door gasketing is installed between a door and frame to fill gaps and prevent smoke and fire from escaping in the event of an emergency</a:t>
            </a:r>
          </a:p>
          <a:p>
            <a:pPr marL="285750" indent="-285750"/>
            <a:r>
              <a:rPr lang="en-US" dirty="0"/>
              <a:t>Gasketing must be listed for use on a fire door</a:t>
            </a:r>
          </a:p>
          <a:p>
            <a:pPr marL="285750" indent="-285750"/>
            <a:r>
              <a:rPr lang="en-US" dirty="0"/>
              <a:t>Smoke and draft control doors must be tested for air infiltration in accordance with </a:t>
            </a:r>
            <a:r>
              <a:rPr lang="en-US" b="1" dirty="0"/>
              <a:t>UL 1784</a:t>
            </a:r>
          </a:p>
          <a:p>
            <a:pPr marL="285750" indent="-285750"/>
            <a:r>
              <a:rPr lang="en-US" dirty="0"/>
              <a:t>The IBC limits the maximum air leakage rate to 3.0 ft</a:t>
            </a:r>
            <a:r>
              <a:rPr lang="en-US" baseline="60000" dirty="0"/>
              <a:t>3</a:t>
            </a:r>
            <a:r>
              <a:rPr lang="en-US" dirty="0"/>
              <a:t>/min/ft</a:t>
            </a:r>
            <a:r>
              <a:rPr lang="en-US" baseline="60000" dirty="0"/>
              <a:t>2</a:t>
            </a:r>
            <a:r>
              <a:rPr lang="en-US" dirty="0"/>
              <a:t> of door opening at 0.1 of water column</a:t>
            </a:r>
          </a:p>
          <a:p>
            <a:pPr marL="285750" indent="-285750"/>
            <a:r>
              <a:rPr lang="en-US" dirty="0"/>
              <a:t>Bottom seals and thresholds are not required for fire doors in many locations</a:t>
            </a:r>
          </a:p>
          <a:p>
            <a:pPr marL="285750" indent="-285750"/>
            <a:endParaRPr lang="en-US" dirty="0"/>
          </a:p>
        </p:txBody>
      </p:sp>
      <p:pic>
        <p:nvPicPr>
          <p:cNvPr id="67586" name="Picture 2" descr="http://www.ironmongerydirect.co.uk/Images/Products/151826.jpg"/>
          <p:cNvPicPr>
            <a:picLocks noChangeAspect="1" noChangeArrowheads="1"/>
          </p:cNvPicPr>
          <p:nvPr/>
        </p:nvPicPr>
        <p:blipFill>
          <a:blip r:embed="rId3" cstate="print"/>
          <a:srcRect b="9589"/>
          <a:stretch>
            <a:fillRect/>
          </a:stretch>
        </p:blipFill>
        <p:spPr bwMode="auto">
          <a:xfrm>
            <a:off x="6781800" y="1807978"/>
            <a:ext cx="3901787" cy="3527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p:cNvSpPr txBox="1">
            <a:spLocks noChangeArrowheads="1"/>
          </p:cNvSpPr>
          <p:nvPr/>
        </p:nvSpPr>
        <p:spPr>
          <a:xfrm>
            <a:off x="1905000" y="4426060"/>
            <a:ext cx="8534400" cy="267345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endParaRPr lang="en-US" sz="2400" dirty="0"/>
          </a:p>
        </p:txBody>
      </p:sp>
      <p:sp>
        <p:nvSpPr>
          <p:cNvPr id="6" name="Rectangle 6">
            <a:extLst>
              <a:ext uri="{FF2B5EF4-FFF2-40B4-BE49-F238E27FC236}">
                <a16:creationId xmlns:a16="http://schemas.microsoft.com/office/drawing/2014/main" id="{6814E284-3F39-4186-8D46-4DDDF59C7243}"/>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28</a:t>
            </a:fld>
            <a:endParaRPr lang="en-US" altLang="en-US" dirty="0"/>
          </a:p>
        </p:txBody>
      </p:sp>
      <p:sp>
        <p:nvSpPr>
          <p:cNvPr id="2" name="Slide Number Placeholder 3">
            <a:extLst>
              <a:ext uri="{FF2B5EF4-FFF2-40B4-BE49-F238E27FC236}">
                <a16:creationId xmlns:a16="http://schemas.microsoft.com/office/drawing/2014/main" id="{40FD2F5A-4D9A-8370-8740-B624AECACEA6}"/>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28</a:t>
            </a:fld>
            <a:endParaRPr lang="en-US" altLang="en-US" dirty="0"/>
          </a:p>
        </p:txBody>
      </p:sp>
      <p:sp>
        <p:nvSpPr>
          <p:cNvPr id="3" name="TextBox 2">
            <a:extLst>
              <a:ext uri="{FF2B5EF4-FFF2-40B4-BE49-F238E27FC236}">
                <a16:creationId xmlns:a16="http://schemas.microsoft.com/office/drawing/2014/main" id="{3FF21D85-DBAB-AE41-91D4-EF2048B9D1B7}"/>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Gasketing</a:t>
            </a:r>
            <a:endParaRPr lang="en-US" sz="2400" dirty="0"/>
          </a:p>
        </p:txBody>
      </p:sp>
      <p:sp>
        <p:nvSpPr>
          <p:cNvPr id="8" name="Title 1">
            <a:extLst>
              <a:ext uri="{FF2B5EF4-FFF2-40B4-BE49-F238E27FC236}">
                <a16:creationId xmlns:a16="http://schemas.microsoft.com/office/drawing/2014/main" id="{ACAD7858-13AF-5372-99B6-96827F18F2E4}"/>
              </a:ext>
            </a:extLst>
          </p:cNvPr>
          <p:cNvSpPr>
            <a:spLocks noGrp="1"/>
          </p:cNvSpPr>
          <p:nvPr>
            <p:ph type="title"/>
          </p:nvPr>
        </p:nvSpPr>
        <p:spPr>
          <a:xfrm>
            <a:off x="838199" y="365125"/>
            <a:ext cx="10241404" cy="701675"/>
          </a:xfrm>
        </p:spPr>
        <p:txBody>
          <a:bodyPr>
            <a:normAutofit/>
          </a:bodyPr>
          <a:lstStyle/>
          <a:p>
            <a:r>
              <a:rPr lang="en-US" dirty="0"/>
              <a:t>Fire Door Frames</a:t>
            </a:r>
            <a:endParaRPr lang="en-US" b="1" dirty="0"/>
          </a:p>
        </p:txBody>
      </p:sp>
    </p:spTree>
    <p:extLst>
      <p:ext uri="{BB962C8B-B14F-4D97-AF65-F5344CB8AC3E}">
        <p14:creationId xmlns:p14="http://schemas.microsoft.com/office/powerpoint/2010/main" val="3530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fade">
                                      <p:cBhvr>
                                        <p:cTn id="7" dur="500"/>
                                        <p:tgtEl>
                                          <p:spTgt spid="6758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2163">
                                            <p:txEl>
                                              <p:pRg st="0" end="0"/>
                                            </p:txEl>
                                          </p:spTgt>
                                        </p:tgtEl>
                                        <p:attrNameLst>
                                          <p:attrName>style.visibility</p:attrName>
                                        </p:attrNameLst>
                                      </p:cBhvr>
                                      <p:to>
                                        <p:strVal val="visible"/>
                                      </p:to>
                                    </p:set>
                                    <p:animEffect transition="in" filter="fade">
                                      <p:cBhvr>
                                        <p:cTn id="11" dur="1500"/>
                                        <p:tgtEl>
                                          <p:spTgt spid="92163">
                                            <p:txEl>
                                              <p:pRg st="0" end="0"/>
                                            </p:txEl>
                                          </p:spTgt>
                                        </p:tgtEl>
                                      </p:cBhvr>
                                    </p:animEffect>
                                    <p:anim calcmode="lin" valueType="num">
                                      <p:cBhvr>
                                        <p:cTn id="12" dur="15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921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2163">
                                            <p:txEl>
                                              <p:pRg st="1" end="1"/>
                                            </p:txEl>
                                          </p:spTgt>
                                        </p:tgtEl>
                                        <p:attrNameLst>
                                          <p:attrName>style.visibility</p:attrName>
                                        </p:attrNameLst>
                                      </p:cBhvr>
                                      <p:to>
                                        <p:strVal val="visible"/>
                                      </p:to>
                                    </p:set>
                                    <p:animEffect transition="in" filter="fade">
                                      <p:cBhvr>
                                        <p:cTn id="18" dur="1500"/>
                                        <p:tgtEl>
                                          <p:spTgt spid="92163">
                                            <p:txEl>
                                              <p:pRg st="1" end="1"/>
                                            </p:txEl>
                                          </p:spTgt>
                                        </p:tgtEl>
                                      </p:cBhvr>
                                    </p:animEffect>
                                    <p:anim calcmode="lin" valueType="num">
                                      <p:cBhvr>
                                        <p:cTn id="19" dur="1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p:cTn id="20" dur="1500" fill="hold"/>
                                        <p:tgtEl>
                                          <p:spTgt spid="921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2163">
                                            <p:txEl>
                                              <p:pRg st="2" end="2"/>
                                            </p:txEl>
                                          </p:spTgt>
                                        </p:tgtEl>
                                        <p:attrNameLst>
                                          <p:attrName>style.visibility</p:attrName>
                                        </p:attrNameLst>
                                      </p:cBhvr>
                                      <p:to>
                                        <p:strVal val="visible"/>
                                      </p:to>
                                    </p:set>
                                    <p:animEffect transition="in" filter="fade">
                                      <p:cBhvr>
                                        <p:cTn id="25" dur="1500"/>
                                        <p:tgtEl>
                                          <p:spTgt spid="92163">
                                            <p:txEl>
                                              <p:pRg st="2" end="2"/>
                                            </p:txEl>
                                          </p:spTgt>
                                        </p:tgtEl>
                                      </p:cBhvr>
                                    </p:animEffect>
                                    <p:anim calcmode="lin" valueType="num">
                                      <p:cBhvr>
                                        <p:cTn id="26" dur="1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921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2163">
                                            <p:txEl>
                                              <p:pRg st="3" end="3"/>
                                            </p:txEl>
                                          </p:spTgt>
                                        </p:tgtEl>
                                        <p:attrNameLst>
                                          <p:attrName>style.visibility</p:attrName>
                                        </p:attrNameLst>
                                      </p:cBhvr>
                                      <p:to>
                                        <p:strVal val="visible"/>
                                      </p:to>
                                    </p:set>
                                    <p:animEffect transition="in" filter="fade">
                                      <p:cBhvr>
                                        <p:cTn id="32" dur="1500"/>
                                        <p:tgtEl>
                                          <p:spTgt spid="92163">
                                            <p:txEl>
                                              <p:pRg st="3" end="3"/>
                                            </p:txEl>
                                          </p:spTgt>
                                        </p:tgtEl>
                                      </p:cBhvr>
                                    </p:animEffect>
                                    <p:anim calcmode="lin" valueType="num">
                                      <p:cBhvr>
                                        <p:cTn id="33" dur="1500" fill="hold"/>
                                        <p:tgtEl>
                                          <p:spTgt spid="92163">
                                            <p:txEl>
                                              <p:pRg st="3" end="3"/>
                                            </p:txEl>
                                          </p:spTgt>
                                        </p:tgtEl>
                                        <p:attrNameLst>
                                          <p:attrName>ppt_x</p:attrName>
                                        </p:attrNameLst>
                                      </p:cBhvr>
                                      <p:tavLst>
                                        <p:tav tm="0">
                                          <p:val>
                                            <p:strVal val="#ppt_x"/>
                                          </p:val>
                                        </p:tav>
                                        <p:tav tm="100000">
                                          <p:val>
                                            <p:strVal val="#ppt_x"/>
                                          </p:val>
                                        </p:tav>
                                      </p:tavLst>
                                    </p:anim>
                                    <p:anim calcmode="lin" valueType="num">
                                      <p:cBhvr>
                                        <p:cTn id="34" dur="1500" fill="hold"/>
                                        <p:tgtEl>
                                          <p:spTgt spid="921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2163">
                                            <p:txEl>
                                              <p:pRg st="4" end="4"/>
                                            </p:txEl>
                                          </p:spTgt>
                                        </p:tgtEl>
                                        <p:attrNameLst>
                                          <p:attrName>style.visibility</p:attrName>
                                        </p:attrNameLst>
                                      </p:cBhvr>
                                      <p:to>
                                        <p:strVal val="visible"/>
                                      </p:to>
                                    </p:set>
                                    <p:animEffect transition="in" filter="fade">
                                      <p:cBhvr>
                                        <p:cTn id="39" dur="1500"/>
                                        <p:tgtEl>
                                          <p:spTgt spid="92163">
                                            <p:txEl>
                                              <p:pRg st="4" end="4"/>
                                            </p:txEl>
                                          </p:spTgt>
                                        </p:tgtEl>
                                      </p:cBhvr>
                                    </p:animEffect>
                                    <p:anim calcmode="lin" valueType="num">
                                      <p:cBhvr>
                                        <p:cTn id="40" dur="1500" fill="hold"/>
                                        <p:tgtEl>
                                          <p:spTgt spid="92163">
                                            <p:txEl>
                                              <p:pRg st="4" end="4"/>
                                            </p:txEl>
                                          </p:spTgt>
                                        </p:tgtEl>
                                        <p:attrNameLst>
                                          <p:attrName>ppt_x</p:attrName>
                                        </p:attrNameLst>
                                      </p:cBhvr>
                                      <p:tavLst>
                                        <p:tav tm="0">
                                          <p:val>
                                            <p:strVal val="#ppt_x"/>
                                          </p:val>
                                        </p:tav>
                                        <p:tav tm="100000">
                                          <p:val>
                                            <p:strVal val="#ppt_x"/>
                                          </p:val>
                                        </p:tav>
                                      </p:tavLst>
                                    </p:anim>
                                    <p:anim calcmode="lin" valueType="num">
                                      <p:cBhvr>
                                        <p:cTn id="41" dur="1500" fill="hold"/>
                                        <p:tgtEl>
                                          <p:spTgt spid="9216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nodeType="afterEffect" nodePh="1">
                                  <p:stCondLst>
                                    <p:cond delay="0"/>
                                  </p:stCondLst>
                                  <p:endCondLst>
                                    <p:cond evt="begin" delay="0">
                                      <p:tn val="43"/>
                                    </p:cond>
                                  </p:end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1000"/>
                                        <p:tgtEl>
                                          <p:spTgt spid="5">
                                            <p:txEl>
                                              <p:pRg st="0" end="0"/>
                                            </p:txEl>
                                          </p:spTgt>
                                        </p:tgtEl>
                                      </p:cBhvr>
                                    </p:animEffect>
                                    <p:anim calcmode="lin" valueType="num">
                                      <p:cBhvr>
                                        <p:cTn id="4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Frames</a:t>
            </a:r>
            <a:endParaRPr lang="en-US" b="1" dirty="0"/>
          </a:p>
        </p:txBody>
      </p:sp>
      <p:sp>
        <p:nvSpPr>
          <p:cNvPr id="3" name="Content Placeholder 2"/>
          <p:cNvSpPr>
            <a:spLocks noGrp="1"/>
          </p:cNvSpPr>
          <p:nvPr>
            <p:ph idx="1"/>
          </p:nvPr>
        </p:nvSpPr>
        <p:spPr>
          <a:xfrm>
            <a:off x="891785" y="1828800"/>
            <a:ext cx="5509015" cy="4133460"/>
          </a:xfrm>
        </p:spPr>
        <p:txBody>
          <a:bodyPr>
            <a:normAutofit/>
          </a:bodyPr>
          <a:lstStyle/>
          <a:p>
            <a:r>
              <a:rPr lang="en-US" dirty="0"/>
              <a:t>Terminated stops are also referred to as ‘sanitary stops’ or ‘hospital stops’</a:t>
            </a:r>
          </a:p>
          <a:p>
            <a:r>
              <a:rPr lang="en-US" dirty="0"/>
              <a:t>They make it easier to clean the area around the bottom of a door frame where typically you might find dirt buildup</a:t>
            </a:r>
          </a:p>
          <a:p>
            <a:r>
              <a:rPr lang="en-US" dirty="0"/>
              <a:t>Terminated stops are not currently addressed in </a:t>
            </a:r>
            <a:r>
              <a:rPr lang="en-US" b="1" dirty="0"/>
              <a:t>NFPA 80</a:t>
            </a:r>
            <a:r>
              <a:rPr lang="en-US" dirty="0"/>
              <a:t>, but most manufacturers’ listings allow 6” terminated stops on fire door assemblies</a:t>
            </a:r>
          </a:p>
          <a:p>
            <a:r>
              <a:rPr lang="en-US" dirty="0"/>
              <a:t>Terminated stops are prohibited on certain door types, such as swing doors providing smoke protection of hoistway locations</a:t>
            </a:r>
          </a:p>
        </p:txBody>
      </p:sp>
      <p:sp>
        <p:nvSpPr>
          <p:cNvPr id="6" name="Rectangle 6">
            <a:extLst>
              <a:ext uri="{FF2B5EF4-FFF2-40B4-BE49-F238E27FC236}">
                <a16:creationId xmlns:a16="http://schemas.microsoft.com/office/drawing/2014/main" id="{A317AC62-646C-4EC8-8FA1-8B84FEF18219}"/>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29</a:t>
            </a:fld>
            <a:endParaRPr lang="en-US" altLang="en-US" dirty="0"/>
          </a:p>
        </p:txBody>
      </p:sp>
      <p:pic>
        <p:nvPicPr>
          <p:cNvPr id="7" name="Picture 6" descr="Diagram, engineering drawing&#10;&#10;Description automatically generated">
            <a:extLst>
              <a:ext uri="{FF2B5EF4-FFF2-40B4-BE49-F238E27FC236}">
                <a16:creationId xmlns:a16="http://schemas.microsoft.com/office/drawing/2014/main" id="{F5AD9DA4-FCE9-4F32-85CF-14DA1BA915C3}"/>
              </a:ext>
            </a:extLst>
          </p:cNvPr>
          <p:cNvPicPr>
            <a:picLocks noChangeAspect="1"/>
          </p:cNvPicPr>
          <p:nvPr/>
        </p:nvPicPr>
        <p:blipFill rotWithShape="1">
          <a:blip r:embed="rId3">
            <a:extLst>
              <a:ext uri="{28A0092B-C50C-407E-A947-70E740481C1C}">
                <a14:useLocalDpi xmlns:a14="http://schemas.microsoft.com/office/drawing/2010/main" val="0"/>
              </a:ext>
            </a:extLst>
          </a:blip>
          <a:srcRect l="13447" t="22442" r="9908" b="6536"/>
          <a:stretch/>
        </p:blipFill>
        <p:spPr>
          <a:xfrm>
            <a:off x="6477000" y="1828800"/>
            <a:ext cx="4038600" cy="3995854"/>
          </a:xfrm>
          <a:prstGeom prst="rect">
            <a:avLst/>
          </a:prstGeom>
        </p:spPr>
      </p:pic>
      <p:sp>
        <p:nvSpPr>
          <p:cNvPr id="4" name="Slide Number Placeholder 3">
            <a:extLst>
              <a:ext uri="{FF2B5EF4-FFF2-40B4-BE49-F238E27FC236}">
                <a16:creationId xmlns:a16="http://schemas.microsoft.com/office/drawing/2014/main" id="{83B52B99-A013-65F0-C474-C80F5966471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29</a:t>
            </a:fld>
            <a:endParaRPr lang="en-US" altLang="en-US" dirty="0"/>
          </a:p>
        </p:txBody>
      </p:sp>
      <p:sp>
        <p:nvSpPr>
          <p:cNvPr id="5" name="TextBox 4">
            <a:extLst>
              <a:ext uri="{FF2B5EF4-FFF2-40B4-BE49-F238E27FC236}">
                <a16:creationId xmlns:a16="http://schemas.microsoft.com/office/drawing/2014/main" id="{147BBD97-8B71-0A50-3F56-737308AE085F}"/>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Terminated Stops</a:t>
            </a:r>
            <a:endParaRPr lang="en-US" sz="2400" dirty="0"/>
          </a:p>
        </p:txBody>
      </p:sp>
      <p:sp>
        <p:nvSpPr>
          <p:cNvPr id="8" name="TextBox 7">
            <a:extLst>
              <a:ext uri="{FF2B5EF4-FFF2-40B4-BE49-F238E27FC236}">
                <a16:creationId xmlns:a16="http://schemas.microsoft.com/office/drawing/2014/main" id="{043A48E3-86A3-2B76-E4B9-5A6760BD4EF7}"/>
              </a:ext>
            </a:extLst>
          </p:cNvPr>
          <p:cNvSpPr txBox="1"/>
          <p:nvPr/>
        </p:nvSpPr>
        <p:spPr>
          <a:xfrm>
            <a:off x="7543636" y="1549941"/>
            <a:ext cx="1643399" cy="369332"/>
          </a:xfrm>
          <a:prstGeom prst="rect">
            <a:avLst/>
          </a:prstGeom>
          <a:noFill/>
        </p:spPr>
        <p:txBody>
          <a:bodyPr wrap="none" rtlCol="0">
            <a:spAutoFit/>
          </a:bodyPr>
          <a:lstStyle/>
          <a:p>
            <a:pPr algn="ctr"/>
            <a:r>
              <a:rPr lang="en-US" b="1" dirty="0">
                <a:solidFill>
                  <a:srgbClr val="FF0000"/>
                </a:solidFill>
                <a:latin typeface="+mn-lt"/>
              </a:rPr>
              <a:t>Double Rabbet</a:t>
            </a:r>
          </a:p>
        </p:txBody>
      </p:sp>
    </p:spTree>
    <p:extLst>
      <p:ext uri="{BB962C8B-B14F-4D97-AF65-F5344CB8AC3E}">
        <p14:creationId xmlns:p14="http://schemas.microsoft.com/office/powerpoint/2010/main" val="38867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500"/>
                                        <p:tgtEl>
                                          <p:spTgt spid="3">
                                            <p:txEl>
                                              <p:pRg st="0" end="0"/>
                                            </p:txEl>
                                          </p:spTgt>
                                        </p:tgtEl>
                                      </p:cBhvr>
                                    </p:animEffect>
                                    <p:anim calcmode="lin" valueType="num">
                                      <p:cBhvr>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anim calcmode="lin" valueType="num">
                                      <p:cBhvr>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75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500"/>
                                        <p:tgtEl>
                                          <p:spTgt spid="3">
                                            <p:txEl>
                                              <p:pRg st="2" end="2"/>
                                            </p:txEl>
                                          </p:spTgt>
                                        </p:tgtEl>
                                      </p:cBhvr>
                                    </p:animEffect>
                                    <p:anim calcmode="lin" valueType="num">
                                      <p:cBhvr>
                                        <p:cTn id="24"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500"/>
                                        <p:tgtEl>
                                          <p:spTgt spid="3">
                                            <p:txEl>
                                              <p:pRg st="3" end="3"/>
                                            </p:txEl>
                                          </p:spTgt>
                                        </p:tgtEl>
                                      </p:cBhvr>
                                    </p:animEffect>
                                    <p:anim calcmode="lin" valueType="num">
                                      <p:cBhvr>
                                        <p:cTn id="31"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A981E1BE-D38E-462E-AB78-9C5D114CD5B4}" type="slidenum">
              <a:rPr lang="en-US" altLang="en-US" smtClean="0"/>
              <a:pPr algn="ctr"/>
              <a:t>3</a:t>
            </a:fld>
            <a:endParaRPr lang="en-US" altLang="en-US" dirty="0"/>
          </a:p>
        </p:txBody>
      </p:sp>
      <p:sp>
        <p:nvSpPr>
          <p:cNvPr id="3" name="TextBox 2">
            <a:extLst>
              <a:ext uri="{FF2B5EF4-FFF2-40B4-BE49-F238E27FC236}">
                <a16:creationId xmlns:a16="http://schemas.microsoft.com/office/drawing/2014/main" id="{9A42347B-DC4B-4DA7-A5FC-7E7357E89795}"/>
              </a:ext>
            </a:extLst>
          </p:cNvPr>
          <p:cNvSpPr txBox="1"/>
          <p:nvPr/>
        </p:nvSpPr>
        <p:spPr>
          <a:xfrm>
            <a:off x="6553201" y="61722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B580F29-6D11-6E7C-9204-A60B75F06C11}"/>
              </a:ext>
            </a:extLst>
          </p:cNvPr>
          <p:cNvSpPr txBox="1"/>
          <p:nvPr/>
        </p:nvSpPr>
        <p:spPr>
          <a:xfrm>
            <a:off x="762000" y="415528"/>
            <a:ext cx="6153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j-lt"/>
                <a:ea typeface="+mn-ea"/>
                <a:cs typeface="+mn-cs"/>
              </a:rPr>
              <a:t>Course Description</a:t>
            </a:r>
          </a:p>
        </p:txBody>
      </p:sp>
      <p:sp>
        <p:nvSpPr>
          <p:cNvPr id="8" name="TextBox 7">
            <a:extLst>
              <a:ext uri="{FF2B5EF4-FFF2-40B4-BE49-F238E27FC236}">
                <a16:creationId xmlns:a16="http://schemas.microsoft.com/office/drawing/2014/main" id="{DE80D8A0-5CA8-E6EF-9157-337E0300D410}"/>
              </a:ext>
            </a:extLst>
          </p:cNvPr>
          <p:cNvSpPr txBox="1"/>
          <p:nvPr/>
        </p:nvSpPr>
        <p:spPr>
          <a:xfrm>
            <a:off x="838200" y="1399642"/>
            <a:ext cx="10134600" cy="3139321"/>
          </a:xfrm>
          <a:prstGeom prst="rect">
            <a:avLst/>
          </a:prstGeom>
          <a:noFill/>
        </p:spPr>
        <p:txBody>
          <a:bodyPr wrap="square">
            <a:spAutoFit/>
          </a:bodyPr>
          <a:lstStyle/>
          <a:p>
            <a:pPr lvl="0">
              <a:defRPr/>
            </a:pPr>
            <a:r>
              <a:rPr lang="en-US" dirty="0">
                <a:solidFill>
                  <a:prstClr val="black"/>
                </a:solidFill>
                <a:latin typeface="PT Sans" panose="020B0503020203020204" pitchFamily="34" charset="0"/>
              </a:rPr>
              <a:t>This course provides a comprehensive look at fire-rated door assemblies with a focus </a:t>
            </a:r>
            <a:r>
              <a:rPr lang="en-US" b="0" i="0" dirty="0">
                <a:solidFill>
                  <a:srgbClr val="0A0A0A"/>
                </a:solidFill>
                <a:effectLst/>
                <a:highlight>
                  <a:srgbClr val="FFFFFF"/>
                </a:highlight>
                <a:latin typeface="PT Sans" panose="020B0503020203020204" pitchFamily="34" charset="0"/>
              </a:rPr>
              <a:t>on compliant designs for fire doors, frames, and hardware.</a:t>
            </a:r>
            <a:r>
              <a:rPr lang="en-US" dirty="0">
                <a:solidFill>
                  <a:prstClr val="black"/>
                </a:solidFill>
                <a:latin typeface="PT Sans" panose="020B0503020203020204" pitchFamily="34" charset="0"/>
              </a:rPr>
              <a:t> Learn the fundamental requirements for fire door assemblies across various enclosures and understand how to meet these standards. </a:t>
            </a:r>
          </a:p>
          <a:p>
            <a:pPr lvl="0">
              <a:defRPr/>
            </a:pPr>
            <a:endParaRPr lang="en-US" dirty="0">
              <a:solidFill>
                <a:prstClr val="black"/>
              </a:solidFill>
              <a:latin typeface="PT Sans" panose="020B0503020203020204" pitchFamily="34" charset="0"/>
            </a:endParaRPr>
          </a:p>
          <a:p>
            <a:pPr lvl="0">
              <a:defRPr/>
            </a:pPr>
            <a:r>
              <a:rPr lang="en-US" dirty="0">
                <a:solidFill>
                  <a:prstClr val="black"/>
                </a:solidFill>
                <a:latin typeface="PT Sans" panose="020B0503020203020204" pitchFamily="34" charset="0"/>
              </a:rPr>
              <a:t>Covered are the necessary codes, requirements, and design considerations to ensure fire-rated openings are compliant. Key requirements from the International Building Code (IBC), the National Fire Protection Association (NFPA), and UL safety standards are included to provide comprehensive knowledge on fire enclosures.</a:t>
            </a:r>
          </a:p>
          <a:p>
            <a:pPr lvl="0">
              <a:defRPr/>
            </a:pPr>
            <a:endParaRPr lang="en-US" dirty="0">
              <a:solidFill>
                <a:prstClr val="black"/>
              </a:solidFill>
              <a:latin typeface="PT Sans" panose="020B0503020203020204" pitchFamily="34" charset="0"/>
            </a:endParaRPr>
          </a:p>
          <a:p>
            <a:pPr lvl="0">
              <a:defRPr/>
            </a:pPr>
            <a:r>
              <a:rPr lang="en-US" dirty="0">
                <a:solidFill>
                  <a:prstClr val="black"/>
                </a:solidFill>
                <a:latin typeface="PT Sans" panose="020B0503020203020204" pitchFamily="34" charset="0"/>
              </a:rPr>
              <a:t>Learn the anatomy of a fire door, installation, labeling, and allowable job site modifications. Also included are critical points that should be addressed in the fire door assembly inspection checklist. </a:t>
            </a:r>
          </a:p>
        </p:txBody>
      </p:sp>
    </p:spTree>
    <p:extLst>
      <p:ext uri="{BB962C8B-B14F-4D97-AF65-F5344CB8AC3E}">
        <p14:creationId xmlns:p14="http://schemas.microsoft.com/office/powerpoint/2010/main" val="232702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8" y="1841691"/>
            <a:ext cx="5410202" cy="3644709"/>
          </a:xfrm>
        </p:spPr>
        <p:txBody>
          <a:bodyPr>
            <a:noAutofit/>
          </a:bodyPr>
          <a:lstStyle/>
          <a:p>
            <a:r>
              <a:rPr lang="en-US" dirty="0"/>
              <a:t>Glazing, or fire-rated glass panels, allow you to see through fire doors</a:t>
            </a:r>
          </a:p>
          <a:p>
            <a:r>
              <a:rPr lang="en-US" dirty="0"/>
              <a:t>Fire door glazing must meet the standards established by </a:t>
            </a:r>
            <a:r>
              <a:rPr lang="en-US" b="1" dirty="0"/>
              <a:t>NFPA 80</a:t>
            </a:r>
          </a:p>
          <a:p>
            <a:r>
              <a:rPr lang="en-US" dirty="0"/>
              <a:t>Section 1-7.1 of this standard dictates that only glazing materials that are labeled as fire resistant and meet proper standards may be used</a:t>
            </a:r>
          </a:p>
          <a:p>
            <a:r>
              <a:rPr lang="en-US" dirty="0"/>
              <a:t>The </a:t>
            </a:r>
            <a:r>
              <a:rPr lang="en-US" b="1" dirty="0"/>
              <a:t>IBC</a:t>
            </a:r>
            <a:r>
              <a:rPr lang="en-US" dirty="0"/>
              <a:t> requires glazing in doors, sidelights, and other hazardous areas to be impact-resistant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315200" y="1734607"/>
            <a:ext cx="3440642" cy="3919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4A59336F-85B6-4555-ABEB-8E0DF6546122}"/>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30</a:t>
            </a:fld>
            <a:endParaRPr lang="en-US" altLang="en-US" dirty="0"/>
          </a:p>
        </p:txBody>
      </p:sp>
      <p:sp>
        <p:nvSpPr>
          <p:cNvPr id="2" name="Slide Number Placeholder 3">
            <a:extLst>
              <a:ext uri="{FF2B5EF4-FFF2-40B4-BE49-F238E27FC236}">
                <a16:creationId xmlns:a16="http://schemas.microsoft.com/office/drawing/2014/main" id="{9DB49D60-CDA7-7EC0-1B84-A577D3529A18}"/>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30</a:t>
            </a:fld>
            <a:endParaRPr lang="en-US" altLang="en-US" dirty="0"/>
          </a:p>
        </p:txBody>
      </p:sp>
      <p:sp>
        <p:nvSpPr>
          <p:cNvPr id="4" name="Title 1">
            <a:extLst>
              <a:ext uri="{FF2B5EF4-FFF2-40B4-BE49-F238E27FC236}">
                <a16:creationId xmlns:a16="http://schemas.microsoft.com/office/drawing/2014/main" id="{6D5119FB-6109-505B-FFDB-EE63D7CA41A2}"/>
              </a:ext>
            </a:extLst>
          </p:cNvPr>
          <p:cNvSpPr>
            <a:spLocks noGrp="1"/>
          </p:cNvSpPr>
          <p:nvPr>
            <p:ph type="title"/>
          </p:nvPr>
        </p:nvSpPr>
        <p:spPr>
          <a:xfrm>
            <a:off x="838199" y="365125"/>
            <a:ext cx="10241404" cy="701675"/>
          </a:xfrm>
        </p:spPr>
        <p:txBody>
          <a:bodyPr>
            <a:normAutofit/>
          </a:bodyPr>
          <a:lstStyle/>
          <a:p>
            <a:r>
              <a:rPr lang="en-US" dirty="0"/>
              <a:t>Fire Door Openings</a:t>
            </a:r>
            <a:endParaRPr lang="en-US" b="1" dirty="0"/>
          </a:p>
        </p:txBody>
      </p:sp>
      <p:sp>
        <p:nvSpPr>
          <p:cNvPr id="6" name="TextBox 5">
            <a:extLst>
              <a:ext uri="{FF2B5EF4-FFF2-40B4-BE49-F238E27FC236}">
                <a16:creationId xmlns:a16="http://schemas.microsoft.com/office/drawing/2014/main" id="{2C2FA9F9-479E-C768-A3F5-542CFD91FD4A}"/>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Glazing</a:t>
            </a:r>
            <a:endParaRPr lang="en-US" sz="2400" dirty="0"/>
          </a:p>
        </p:txBody>
      </p:sp>
    </p:spTree>
    <p:extLst>
      <p:ext uri="{BB962C8B-B14F-4D97-AF65-F5344CB8AC3E}">
        <p14:creationId xmlns:p14="http://schemas.microsoft.com/office/powerpoint/2010/main" val="36586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250"/>
                                        <p:tgtEl>
                                          <p:spTgt spid="3">
                                            <p:txEl>
                                              <p:pRg st="1" end="1"/>
                                            </p:txEl>
                                          </p:spTgt>
                                        </p:tgtEl>
                                      </p:cBhvr>
                                    </p:animEffect>
                                    <p:anim calcmode="lin" valueType="num">
                                      <p:cBhvr>
                                        <p:cTn id="14"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250"/>
                                        <p:tgtEl>
                                          <p:spTgt spid="3">
                                            <p:txEl>
                                              <p:pRg st="2" end="2"/>
                                            </p:txEl>
                                          </p:spTgt>
                                        </p:tgtEl>
                                      </p:cBhvr>
                                    </p:animEffect>
                                    <p:anim calcmode="lin" valueType="num">
                                      <p:cBhvr>
                                        <p:cTn id="20"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8" y="1841691"/>
            <a:ext cx="5562602" cy="4178109"/>
          </a:xfrm>
        </p:spPr>
        <p:txBody>
          <a:bodyPr>
            <a:noAutofit/>
          </a:bodyPr>
          <a:lstStyle/>
          <a:p>
            <a:r>
              <a:rPr lang="en-US" dirty="0"/>
              <a:t>Many types of approved glazing are reinforced, either by chemical or manufactured means</a:t>
            </a:r>
          </a:p>
          <a:p>
            <a:r>
              <a:rPr lang="en-US" dirty="0"/>
              <a:t>Various types of approved glazing include materials such as:</a:t>
            </a:r>
          </a:p>
          <a:p>
            <a:pPr lvl="1">
              <a:spcBef>
                <a:spcPts val="0"/>
              </a:spcBef>
              <a:spcAft>
                <a:spcPts val="600"/>
              </a:spcAft>
              <a:buFont typeface="Wingdings" panose="05000000000000000000" pitchFamily="2" charset="2"/>
              <a:buChar char="ü"/>
            </a:pPr>
            <a:r>
              <a:rPr lang="en-US" sz="1800" dirty="0"/>
              <a:t>Ceramic glass</a:t>
            </a:r>
          </a:p>
          <a:p>
            <a:pPr lvl="1">
              <a:spcBef>
                <a:spcPts val="0"/>
              </a:spcBef>
              <a:spcAft>
                <a:spcPts val="600"/>
              </a:spcAft>
              <a:buFont typeface="Wingdings" panose="05000000000000000000" pitchFamily="2" charset="2"/>
              <a:buChar char="ü"/>
            </a:pPr>
            <a:r>
              <a:rPr lang="en-US" sz="1800" dirty="0"/>
              <a:t>Borosilicate glass</a:t>
            </a:r>
          </a:p>
          <a:p>
            <a:pPr lvl="1">
              <a:spcBef>
                <a:spcPts val="0"/>
              </a:spcBef>
              <a:spcAft>
                <a:spcPts val="600"/>
              </a:spcAft>
              <a:buFont typeface="Wingdings" panose="05000000000000000000" pitchFamily="2" charset="2"/>
              <a:buChar char="ü"/>
            </a:pPr>
            <a:r>
              <a:rPr lang="en-US" sz="1800" dirty="0"/>
              <a:t>Wire mesh reinforced glass</a:t>
            </a:r>
          </a:p>
          <a:p>
            <a:pPr lvl="1">
              <a:spcBef>
                <a:spcPts val="0"/>
              </a:spcBef>
              <a:spcAft>
                <a:spcPts val="600"/>
              </a:spcAft>
              <a:buFont typeface="Wingdings" panose="05000000000000000000" pitchFamily="2" charset="2"/>
              <a:buChar char="ü"/>
            </a:pPr>
            <a:r>
              <a:rPr lang="en-US" sz="1800" dirty="0"/>
              <a:t>Double-pane glass filled with sodium silicate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62800" y="1841691"/>
            <a:ext cx="3739264"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4A59336F-85B6-4555-ABEB-8E0DF6546122}"/>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31</a:t>
            </a:fld>
            <a:endParaRPr lang="en-US" altLang="en-US" dirty="0"/>
          </a:p>
        </p:txBody>
      </p:sp>
      <p:sp>
        <p:nvSpPr>
          <p:cNvPr id="2" name="Slide Number Placeholder 3">
            <a:extLst>
              <a:ext uri="{FF2B5EF4-FFF2-40B4-BE49-F238E27FC236}">
                <a16:creationId xmlns:a16="http://schemas.microsoft.com/office/drawing/2014/main" id="{9DB49D60-CDA7-7EC0-1B84-A577D3529A18}"/>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31</a:t>
            </a:fld>
            <a:endParaRPr lang="en-US" altLang="en-US" dirty="0"/>
          </a:p>
        </p:txBody>
      </p:sp>
      <p:sp>
        <p:nvSpPr>
          <p:cNvPr id="4" name="Title 1">
            <a:extLst>
              <a:ext uri="{FF2B5EF4-FFF2-40B4-BE49-F238E27FC236}">
                <a16:creationId xmlns:a16="http://schemas.microsoft.com/office/drawing/2014/main" id="{6D5119FB-6109-505B-FFDB-EE63D7CA41A2}"/>
              </a:ext>
            </a:extLst>
          </p:cNvPr>
          <p:cNvSpPr>
            <a:spLocks noGrp="1"/>
          </p:cNvSpPr>
          <p:nvPr>
            <p:ph type="title"/>
          </p:nvPr>
        </p:nvSpPr>
        <p:spPr>
          <a:xfrm>
            <a:off x="838199" y="365125"/>
            <a:ext cx="10241404" cy="701675"/>
          </a:xfrm>
        </p:spPr>
        <p:txBody>
          <a:bodyPr>
            <a:normAutofit/>
          </a:bodyPr>
          <a:lstStyle/>
          <a:p>
            <a:r>
              <a:rPr lang="en-US" dirty="0"/>
              <a:t>Fire Door Openings</a:t>
            </a:r>
            <a:endParaRPr lang="en-US" b="1" dirty="0"/>
          </a:p>
        </p:txBody>
      </p:sp>
      <p:sp>
        <p:nvSpPr>
          <p:cNvPr id="6" name="TextBox 5">
            <a:extLst>
              <a:ext uri="{FF2B5EF4-FFF2-40B4-BE49-F238E27FC236}">
                <a16:creationId xmlns:a16="http://schemas.microsoft.com/office/drawing/2014/main" id="{2C2FA9F9-479E-C768-A3F5-542CFD91FD4A}"/>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Glazing</a:t>
            </a:r>
            <a:endParaRPr lang="en-US" sz="2400" dirty="0"/>
          </a:p>
        </p:txBody>
      </p:sp>
    </p:spTree>
    <p:extLst>
      <p:ext uri="{BB962C8B-B14F-4D97-AF65-F5344CB8AC3E}">
        <p14:creationId xmlns:p14="http://schemas.microsoft.com/office/powerpoint/2010/main" val="293444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250"/>
                                        <p:tgtEl>
                                          <p:spTgt spid="3">
                                            <p:txEl>
                                              <p:pRg st="1" end="1"/>
                                            </p:txEl>
                                          </p:spTgt>
                                        </p:tgtEl>
                                      </p:cBhvr>
                                    </p:animEffect>
                                    <p:anim calcmode="lin" valueType="num">
                                      <p:cBhvr>
                                        <p:cTn id="14"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250"/>
                                        <p:tgtEl>
                                          <p:spTgt spid="3">
                                            <p:txEl>
                                              <p:pRg st="2" end="2"/>
                                            </p:txEl>
                                          </p:spTgt>
                                        </p:tgtEl>
                                      </p:cBhvr>
                                    </p:animEffect>
                                    <p:anim calcmode="lin" valueType="num">
                                      <p:cBhvr>
                                        <p:cTn id="19"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25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250"/>
                                        <p:tgtEl>
                                          <p:spTgt spid="3">
                                            <p:txEl>
                                              <p:pRg st="3" end="3"/>
                                            </p:txEl>
                                          </p:spTgt>
                                        </p:tgtEl>
                                      </p:cBhvr>
                                    </p:animEffect>
                                    <p:anim calcmode="lin" valueType="num">
                                      <p:cBhvr>
                                        <p:cTn id="24"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25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250"/>
                                        <p:tgtEl>
                                          <p:spTgt spid="3">
                                            <p:txEl>
                                              <p:pRg st="4" end="4"/>
                                            </p:txEl>
                                          </p:spTgt>
                                        </p:tgtEl>
                                      </p:cBhvr>
                                    </p:animEffect>
                                    <p:anim calcmode="lin" valueType="num">
                                      <p:cBhvr>
                                        <p:cTn id="29"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25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250"/>
                                        <p:tgtEl>
                                          <p:spTgt spid="3">
                                            <p:txEl>
                                              <p:pRg st="5" end="5"/>
                                            </p:txEl>
                                          </p:spTgt>
                                        </p:tgtEl>
                                      </p:cBhvr>
                                    </p:animEffect>
                                    <p:anim calcmode="lin" valueType="num">
                                      <p:cBhvr>
                                        <p:cTn id="34"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Openings</a:t>
            </a:r>
            <a:endParaRPr lang="en-US" b="1" dirty="0"/>
          </a:p>
        </p:txBody>
      </p:sp>
      <p:sp>
        <p:nvSpPr>
          <p:cNvPr id="3" name="Content Placeholder 2"/>
          <p:cNvSpPr>
            <a:spLocks noGrp="1"/>
          </p:cNvSpPr>
          <p:nvPr>
            <p:ph idx="1"/>
          </p:nvPr>
        </p:nvSpPr>
        <p:spPr>
          <a:xfrm>
            <a:off x="841442" y="1833562"/>
            <a:ext cx="5483158" cy="3119438"/>
          </a:xfrm>
        </p:spPr>
        <p:txBody>
          <a:bodyPr>
            <a:noAutofit/>
          </a:bodyPr>
          <a:lstStyle/>
          <a:p>
            <a:r>
              <a:rPr lang="en-US" dirty="0"/>
              <a:t>Glazing in fire doors was exempt from the impact requirements until the 2003 edition of the </a:t>
            </a:r>
            <a:r>
              <a:rPr lang="en-US" b="1" dirty="0"/>
              <a:t>IBC</a:t>
            </a:r>
          </a:p>
          <a:p>
            <a:r>
              <a:rPr lang="en-US" dirty="0"/>
              <a:t>More than 2,000 accidents from non-impact-resistant traditional wired glass are reported in schools each year</a:t>
            </a:r>
          </a:p>
          <a:p>
            <a:r>
              <a:rPr lang="en-US" dirty="0"/>
              <a:t>Impact-resistant wired glass is available; each piece marked to indicate compliance </a:t>
            </a:r>
            <a:r>
              <a:rPr lang="en-US" i="1" dirty="0"/>
              <a:t>(Note: wired glass is not acceptable / allowed in some jurisdictions)</a:t>
            </a:r>
          </a:p>
          <a:p>
            <a:endParaRPr lang="en-US" dirty="0"/>
          </a:p>
        </p:txBody>
      </p:sp>
      <p:sp>
        <p:nvSpPr>
          <p:cNvPr id="6" name="Rectangle 6">
            <a:extLst>
              <a:ext uri="{FF2B5EF4-FFF2-40B4-BE49-F238E27FC236}">
                <a16:creationId xmlns:a16="http://schemas.microsoft.com/office/drawing/2014/main" id="{72F3CB53-668E-4122-A74A-5866C461E94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32</a:t>
            </a:fld>
            <a:endParaRPr lang="en-US" altLang="en-US" dirty="0"/>
          </a:p>
        </p:txBody>
      </p:sp>
      <p:sp>
        <p:nvSpPr>
          <p:cNvPr id="4" name="Slide Number Placeholder 3">
            <a:extLst>
              <a:ext uri="{FF2B5EF4-FFF2-40B4-BE49-F238E27FC236}">
                <a16:creationId xmlns:a16="http://schemas.microsoft.com/office/drawing/2014/main" id="{86A64B6C-EBF4-B42D-24A0-ACB2E1E392D8}"/>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32</a:t>
            </a:fld>
            <a:endParaRPr lang="en-US" altLang="en-US" dirty="0"/>
          </a:p>
        </p:txBody>
      </p:sp>
      <p:sp>
        <p:nvSpPr>
          <p:cNvPr id="5" name="TextBox 4">
            <a:extLst>
              <a:ext uri="{FF2B5EF4-FFF2-40B4-BE49-F238E27FC236}">
                <a16:creationId xmlns:a16="http://schemas.microsoft.com/office/drawing/2014/main" id="{775873D5-6848-EDC8-170E-4C8D48977EC3}"/>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Glazing</a:t>
            </a:r>
            <a:endParaRPr lang="en-US" sz="2400" dirty="0"/>
          </a:p>
        </p:txBody>
      </p:sp>
      <p:pic>
        <p:nvPicPr>
          <p:cNvPr id="8" name="Picture 7">
            <a:extLst>
              <a:ext uri="{FF2B5EF4-FFF2-40B4-BE49-F238E27FC236}">
                <a16:creationId xmlns:a16="http://schemas.microsoft.com/office/drawing/2014/main" id="{0D90A0EF-A312-D3E4-AC85-21BEF4BA20FD}"/>
              </a:ext>
            </a:extLst>
          </p:cNvPr>
          <p:cNvPicPr>
            <a:picLocks noChangeAspect="1"/>
          </p:cNvPicPr>
          <p:nvPr/>
        </p:nvPicPr>
        <p:blipFill>
          <a:blip r:embed="rId3">
            <a:extLst>
              <a:ext uri="{28A0092B-C50C-407E-A947-70E740481C1C}">
                <a14:useLocalDpi xmlns:a14="http://schemas.microsoft.com/office/drawing/2010/main" val="0"/>
              </a:ext>
            </a:extLst>
          </a:blip>
          <a:srcRect l="73" r="73"/>
          <a:stretch/>
        </p:blipFill>
        <p:spPr>
          <a:xfrm>
            <a:off x="7010400" y="1734607"/>
            <a:ext cx="3810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1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Openings</a:t>
            </a:r>
            <a:endParaRPr lang="en-US" b="1" dirty="0"/>
          </a:p>
        </p:txBody>
      </p:sp>
      <p:sp>
        <p:nvSpPr>
          <p:cNvPr id="3" name="Content Placeholder 2"/>
          <p:cNvSpPr>
            <a:spLocks noGrp="1"/>
          </p:cNvSpPr>
          <p:nvPr>
            <p:ph idx="1"/>
          </p:nvPr>
        </p:nvSpPr>
        <p:spPr>
          <a:xfrm>
            <a:off x="914400" y="1828800"/>
            <a:ext cx="4511275" cy="2810950"/>
          </a:xfrm>
        </p:spPr>
        <p:txBody>
          <a:bodyPr>
            <a:normAutofit/>
          </a:bodyPr>
          <a:lstStyle/>
          <a:p>
            <a:r>
              <a:rPr lang="en-US" b="1" dirty="0"/>
              <a:t>NFPA 80 </a:t>
            </a:r>
            <a:r>
              <a:rPr lang="en-US" dirty="0"/>
              <a:t>details limitations on the size and type of glazing allowed</a:t>
            </a:r>
          </a:p>
          <a:p>
            <a:r>
              <a:rPr lang="en-US" dirty="0"/>
              <a:t>Glazing is limited to the maximum area tested by the door or frame manufacturer, and the glazing manufacturer</a:t>
            </a:r>
          </a:p>
          <a:p>
            <a:r>
              <a:rPr lang="en-US" dirty="0"/>
              <a:t>Each piece of glazing must have a visible label or etching</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041"/>
          <a:stretch/>
        </p:blipFill>
        <p:spPr bwMode="auto">
          <a:xfrm>
            <a:off x="6241269" y="1255118"/>
            <a:ext cx="4343400" cy="386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849" r="2536"/>
          <a:stretch/>
        </p:blipFill>
        <p:spPr bwMode="auto">
          <a:xfrm>
            <a:off x="6228299" y="4923115"/>
            <a:ext cx="4175524" cy="1126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a:extLst>
              <a:ext uri="{FF2B5EF4-FFF2-40B4-BE49-F238E27FC236}">
                <a16:creationId xmlns:a16="http://schemas.microsoft.com/office/drawing/2014/main" id="{1F36DCA9-39B6-49A3-808D-C527E888EBFC}"/>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33</a:t>
            </a:fld>
            <a:endParaRPr lang="en-US" altLang="en-US" dirty="0"/>
          </a:p>
        </p:txBody>
      </p:sp>
      <p:sp>
        <p:nvSpPr>
          <p:cNvPr id="4" name="Slide Number Placeholder 3">
            <a:extLst>
              <a:ext uri="{FF2B5EF4-FFF2-40B4-BE49-F238E27FC236}">
                <a16:creationId xmlns:a16="http://schemas.microsoft.com/office/drawing/2014/main" id="{A0C263A3-358B-5D00-791A-DE35ADB1AC45}"/>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33</a:t>
            </a:fld>
            <a:endParaRPr lang="en-US" altLang="en-US" dirty="0"/>
          </a:p>
        </p:txBody>
      </p:sp>
      <p:sp>
        <p:nvSpPr>
          <p:cNvPr id="5" name="TextBox 4">
            <a:extLst>
              <a:ext uri="{FF2B5EF4-FFF2-40B4-BE49-F238E27FC236}">
                <a16:creationId xmlns:a16="http://schemas.microsoft.com/office/drawing/2014/main" id="{0E2C7DA2-F597-85C1-8569-32481FA62DD6}"/>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Glazing</a:t>
            </a:r>
            <a:endParaRPr lang="en-US" sz="2400" dirty="0"/>
          </a:p>
        </p:txBody>
      </p:sp>
    </p:spTree>
    <p:extLst>
      <p:ext uri="{BB962C8B-B14F-4D97-AF65-F5344CB8AC3E}">
        <p14:creationId xmlns:p14="http://schemas.microsoft.com/office/powerpoint/2010/main" val="39687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Openings</a:t>
            </a:r>
            <a:endParaRPr lang="en-US" b="1" dirty="0"/>
          </a:p>
        </p:txBody>
      </p:sp>
      <p:sp>
        <p:nvSpPr>
          <p:cNvPr id="3" name="Content Placeholder 2"/>
          <p:cNvSpPr>
            <a:spLocks noGrp="1"/>
          </p:cNvSpPr>
          <p:nvPr>
            <p:ph idx="1"/>
          </p:nvPr>
        </p:nvSpPr>
        <p:spPr>
          <a:xfrm>
            <a:off x="876298" y="1828800"/>
            <a:ext cx="5295902" cy="3428999"/>
          </a:xfrm>
        </p:spPr>
        <p:txBody>
          <a:bodyPr>
            <a:normAutofit/>
          </a:bodyPr>
          <a:lstStyle/>
          <a:p>
            <a:r>
              <a:rPr lang="en-US" dirty="0"/>
              <a:t>Fire doors designed with louvers require fusible link louvers which are automatic louvers that close upon heat activation to prevent the spread of smoke</a:t>
            </a:r>
          </a:p>
          <a:p>
            <a:r>
              <a:rPr lang="en-US" dirty="0"/>
              <a:t>The </a:t>
            </a:r>
            <a:r>
              <a:rPr lang="en-US" b="1" dirty="0"/>
              <a:t>IBC</a:t>
            </a:r>
            <a:r>
              <a:rPr lang="en-US" dirty="0"/>
              <a:t> prohibits the use of louvers in smoke barriers, smoke partitions, or corridor smoke and draft control assemblies</a:t>
            </a:r>
          </a:p>
          <a:p>
            <a:r>
              <a:rPr lang="en-US" dirty="0"/>
              <a:t>Louvers are prohibited for installation within transoms and side panels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734607"/>
            <a:ext cx="3047999" cy="4051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8547D35F-B8D7-44D4-8EE0-F49027D65215}"/>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34</a:t>
            </a:fld>
            <a:endParaRPr lang="en-US" altLang="en-US" dirty="0"/>
          </a:p>
        </p:txBody>
      </p:sp>
      <p:sp>
        <p:nvSpPr>
          <p:cNvPr id="6" name="Slide Number Placeholder 3">
            <a:extLst>
              <a:ext uri="{FF2B5EF4-FFF2-40B4-BE49-F238E27FC236}">
                <a16:creationId xmlns:a16="http://schemas.microsoft.com/office/drawing/2014/main" id="{002F2331-2630-8A3C-1C31-79E988E82DD4}"/>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34</a:t>
            </a:fld>
            <a:endParaRPr lang="en-US" altLang="en-US" dirty="0"/>
          </a:p>
        </p:txBody>
      </p:sp>
      <p:sp>
        <p:nvSpPr>
          <p:cNvPr id="7" name="TextBox 6">
            <a:extLst>
              <a:ext uri="{FF2B5EF4-FFF2-40B4-BE49-F238E27FC236}">
                <a16:creationId xmlns:a16="http://schemas.microsoft.com/office/drawing/2014/main" id="{5769D7BC-AA9B-ED28-615F-7B10ED8FA15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Louvers</a:t>
            </a:r>
            <a:endParaRPr lang="en-US" sz="2400" dirty="0"/>
          </a:p>
        </p:txBody>
      </p:sp>
    </p:spTree>
    <p:extLst>
      <p:ext uri="{BB962C8B-B14F-4D97-AF65-F5344CB8AC3E}">
        <p14:creationId xmlns:p14="http://schemas.microsoft.com/office/powerpoint/2010/main" val="37661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750"/>
                                        <p:tgtEl>
                                          <p:spTgt spid="4"/>
                                        </p:tgtEl>
                                      </p:cBhvr>
                                    </p:animEffect>
                                  </p:childTnLst>
                                </p:cTn>
                              </p:par>
                            </p:childTnLst>
                          </p:cTn>
                        </p:par>
                        <p:par>
                          <p:cTn id="14" fill="hold">
                            <p:stCondLst>
                              <p:cond delay="225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anim calcmode="lin" valueType="num">
                                      <p:cBhvr>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500"/>
                                        <p:tgtEl>
                                          <p:spTgt spid="3">
                                            <p:txEl>
                                              <p:pRg st="2" end="2"/>
                                            </p:txEl>
                                          </p:spTgt>
                                        </p:tgtEl>
                                      </p:cBhvr>
                                    </p:animEffect>
                                    <p:anim calcmode="lin" valueType="num">
                                      <p:cBhvr>
                                        <p:cTn id="25"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endParaRPr lang="en-US" b="1" dirty="0"/>
          </a:p>
        </p:txBody>
      </p:sp>
      <p:sp>
        <p:nvSpPr>
          <p:cNvPr id="3" name="Content Placeholder 2"/>
          <p:cNvSpPr>
            <a:spLocks noGrp="1"/>
          </p:cNvSpPr>
          <p:nvPr>
            <p:ph idx="1"/>
          </p:nvPr>
        </p:nvSpPr>
        <p:spPr>
          <a:xfrm>
            <a:off x="914401" y="1828800"/>
            <a:ext cx="4876799" cy="4069441"/>
          </a:xfrm>
        </p:spPr>
        <p:txBody>
          <a:bodyPr>
            <a:noAutofit/>
          </a:bodyPr>
          <a:lstStyle/>
          <a:p>
            <a:pPr fontAlgn="base"/>
            <a:r>
              <a:rPr lang="en-US" dirty="0"/>
              <a:t>Fire doors with builder’s hardware serve four main purposes:</a:t>
            </a:r>
          </a:p>
          <a:p>
            <a:pPr marL="685800" lvl="2" fontAlgn="base">
              <a:lnSpc>
                <a:spcPct val="100000"/>
              </a:lnSpc>
              <a:spcBef>
                <a:spcPts val="0"/>
              </a:spcBef>
              <a:spcAft>
                <a:spcPts val="600"/>
              </a:spcAft>
              <a:buFont typeface="+mj-lt"/>
              <a:buAutoNum type="arabicParenR"/>
            </a:pPr>
            <a:r>
              <a:rPr lang="en-US" sz="1800" dirty="0"/>
              <a:t>To function as a door at all times</a:t>
            </a:r>
          </a:p>
          <a:p>
            <a:pPr marL="685800" lvl="2" fontAlgn="base">
              <a:lnSpc>
                <a:spcPct val="100000"/>
              </a:lnSpc>
              <a:spcBef>
                <a:spcPts val="0"/>
              </a:spcBef>
              <a:spcAft>
                <a:spcPts val="600"/>
              </a:spcAft>
              <a:buFont typeface="+mj-lt"/>
              <a:buAutoNum type="arabicParenR"/>
            </a:pPr>
            <a:r>
              <a:rPr lang="en-US" sz="1800" dirty="0"/>
              <a:t>To provide ready egress</a:t>
            </a:r>
          </a:p>
          <a:p>
            <a:pPr marL="685800" lvl="2" fontAlgn="base">
              <a:lnSpc>
                <a:spcPct val="100000"/>
              </a:lnSpc>
              <a:spcBef>
                <a:spcPts val="0"/>
              </a:spcBef>
              <a:spcAft>
                <a:spcPts val="600"/>
              </a:spcAft>
              <a:buFont typeface="+mj-lt"/>
              <a:buAutoNum type="arabicParenR"/>
            </a:pPr>
            <a:r>
              <a:rPr lang="en-US" sz="1800" dirty="0"/>
              <a:t>To keep fire from spreading in a building</a:t>
            </a:r>
          </a:p>
          <a:p>
            <a:pPr marL="685800" lvl="2" fontAlgn="base">
              <a:lnSpc>
                <a:spcPct val="100000"/>
              </a:lnSpc>
              <a:spcBef>
                <a:spcPts val="0"/>
              </a:spcBef>
              <a:spcAft>
                <a:spcPts val="600"/>
              </a:spcAft>
              <a:buFont typeface="+mj-lt"/>
              <a:buAutoNum type="arabicParenR"/>
            </a:pPr>
            <a:r>
              <a:rPr lang="en-US" sz="1800" dirty="0"/>
              <a:t>To protect life and property</a:t>
            </a:r>
          </a:p>
          <a:p>
            <a:pPr fontAlgn="base"/>
            <a:r>
              <a:rPr lang="en-US" dirty="0"/>
              <a:t>To adequately perform these functions, a fire door must be equipped with labeled hardware for dependable operation</a:t>
            </a:r>
          </a:p>
          <a:p>
            <a:endParaRPr lang="en-US" dirty="0"/>
          </a:p>
        </p:txBody>
      </p:sp>
      <p:sp>
        <p:nvSpPr>
          <p:cNvPr id="10" name="Rectangle 6">
            <a:extLst>
              <a:ext uri="{FF2B5EF4-FFF2-40B4-BE49-F238E27FC236}">
                <a16:creationId xmlns:a16="http://schemas.microsoft.com/office/drawing/2014/main" id="{4DCFA740-789E-4F7F-8A1B-B47C77F7E86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35</a:t>
            </a:fld>
            <a:endParaRPr lang="en-US" altLang="en-US" dirty="0"/>
          </a:p>
        </p:txBody>
      </p:sp>
      <p:sp>
        <p:nvSpPr>
          <p:cNvPr id="11" name="Slide Number Placeholder 3">
            <a:extLst>
              <a:ext uri="{FF2B5EF4-FFF2-40B4-BE49-F238E27FC236}">
                <a16:creationId xmlns:a16="http://schemas.microsoft.com/office/drawing/2014/main" id="{FFC5E432-23FC-6E1B-5EE5-DA86C792632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35</a:t>
            </a:fld>
            <a:endParaRPr lang="en-US" altLang="en-US" dirty="0"/>
          </a:p>
        </p:txBody>
      </p:sp>
      <p:sp>
        <p:nvSpPr>
          <p:cNvPr id="14" name="TextBox 13">
            <a:extLst>
              <a:ext uri="{FF2B5EF4-FFF2-40B4-BE49-F238E27FC236}">
                <a16:creationId xmlns:a16="http://schemas.microsoft.com/office/drawing/2014/main" id="{1F68F48D-E95C-160A-0CB1-80734B13BB6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Function</a:t>
            </a:r>
            <a:endParaRPr lang="en-US" sz="2400" dirty="0"/>
          </a:p>
        </p:txBody>
      </p:sp>
      <p:pic>
        <p:nvPicPr>
          <p:cNvPr id="4" name="Picture 2" descr="C:\Users\Scott\AppData\Local\Temp\SNAGHTML352fd7.PNG">
            <a:extLst>
              <a:ext uri="{FF2B5EF4-FFF2-40B4-BE49-F238E27FC236}">
                <a16:creationId xmlns:a16="http://schemas.microsoft.com/office/drawing/2014/main" id="{B73D5F2A-17BC-606E-1D13-BB5E3F3E6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28800"/>
            <a:ext cx="434919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58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250"/>
                                        <p:tgtEl>
                                          <p:spTgt spid="3">
                                            <p:txEl>
                                              <p:pRg st="1" end="1"/>
                                            </p:txEl>
                                          </p:spTgt>
                                        </p:tgtEl>
                                      </p:cBhvr>
                                    </p:animEffect>
                                    <p:anim calcmode="lin" valueType="num">
                                      <p:cBhvr>
                                        <p:cTn id="13"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250"/>
                                        <p:tgtEl>
                                          <p:spTgt spid="3">
                                            <p:txEl>
                                              <p:pRg st="2" end="2"/>
                                            </p:txEl>
                                          </p:spTgt>
                                        </p:tgtEl>
                                      </p:cBhvr>
                                    </p:animEffect>
                                    <p:anim calcmode="lin" valueType="num">
                                      <p:cBhvr>
                                        <p:cTn id="18"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25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250"/>
                                        <p:tgtEl>
                                          <p:spTgt spid="3">
                                            <p:txEl>
                                              <p:pRg st="3" end="3"/>
                                            </p:txEl>
                                          </p:spTgt>
                                        </p:tgtEl>
                                      </p:cBhvr>
                                    </p:animEffect>
                                    <p:anim calcmode="lin" valueType="num">
                                      <p:cBhvr>
                                        <p:cTn id="23"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25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250"/>
                                        <p:tgtEl>
                                          <p:spTgt spid="3">
                                            <p:txEl>
                                              <p:pRg st="4" end="4"/>
                                            </p:txEl>
                                          </p:spTgt>
                                        </p:tgtEl>
                                      </p:cBhvr>
                                    </p:animEffect>
                                    <p:anim calcmode="lin" valueType="num">
                                      <p:cBhvr>
                                        <p:cTn id="28"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250"/>
                                        <p:tgtEl>
                                          <p:spTgt spid="3">
                                            <p:txEl>
                                              <p:pRg st="5" end="5"/>
                                            </p:txEl>
                                          </p:spTgt>
                                        </p:tgtEl>
                                      </p:cBhvr>
                                    </p:animEffect>
                                    <p:anim calcmode="lin" valueType="num">
                                      <p:cBhvr>
                                        <p:cTn id="35"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22" presetClass="entr" presetSubtype="4"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endParaRPr lang="en-US" b="1" dirty="0"/>
          </a:p>
        </p:txBody>
      </p:sp>
      <p:sp>
        <p:nvSpPr>
          <p:cNvPr id="3" name="Content Placeholder 2"/>
          <p:cNvSpPr>
            <a:spLocks noGrp="1"/>
          </p:cNvSpPr>
          <p:nvPr>
            <p:ph idx="1"/>
          </p:nvPr>
        </p:nvSpPr>
        <p:spPr>
          <a:xfrm>
            <a:off x="927869" y="1874159"/>
            <a:ext cx="5320531" cy="3155042"/>
          </a:xfrm>
        </p:spPr>
        <p:txBody>
          <a:bodyPr>
            <a:noAutofit/>
          </a:bodyPr>
          <a:lstStyle/>
          <a:p>
            <a:r>
              <a:rPr lang="en-US" dirty="0"/>
              <a:t>Fire door latches are specifically designed to withstand high temperatures and remain engaged in the extreme conditions of a fire</a:t>
            </a:r>
          </a:p>
          <a:p>
            <a:r>
              <a:rPr lang="en-US" dirty="0"/>
              <a:t>Positive latching is required for each fire door in order to keep the door latched and closed during a fire which protects the opening</a:t>
            </a:r>
          </a:p>
          <a:p>
            <a:r>
              <a:rPr lang="en-US" dirty="0"/>
              <a:t>Minimum latch throw as required by manufacturers’ listings is not specified by recent editions of </a:t>
            </a:r>
            <a:r>
              <a:rPr lang="en-US" b="1" dirty="0"/>
              <a:t>NFPA 80</a:t>
            </a:r>
          </a:p>
        </p:txBody>
      </p:sp>
      <p:grpSp>
        <p:nvGrpSpPr>
          <p:cNvPr id="9" name="Group 8"/>
          <p:cNvGrpSpPr/>
          <p:nvPr/>
        </p:nvGrpSpPr>
        <p:grpSpPr>
          <a:xfrm>
            <a:off x="6934200" y="1734607"/>
            <a:ext cx="3924946" cy="2659343"/>
            <a:chOff x="4102016" y="3154296"/>
            <a:chExt cx="4891160" cy="324860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9774">
              <a:off x="4102016" y="3154296"/>
              <a:ext cx="4891160" cy="3248606"/>
            </a:xfrm>
            <a:prstGeom prst="rect">
              <a:avLst/>
            </a:prstGeom>
          </p:spPr>
        </p:pic>
        <p:cxnSp>
          <p:nvCxnSpPr>
            <p:cNvPr id="5" name="Straight Connector 4"/>
            <p:cNvCxnSpPr/>
            <p:nvPr/>
          </p:nvCxnSpPr>
          <p:spPr>
            <a:xfrm>
              <a:off x="4610263" y="5209830"/>
              <a:ext cx="0" cy="7429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934119" y="5205062"/>
              <a:ext cx="0" cy="7429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610263" y="5795624"/>
              <a:ext cx="323856" cy="0"/>
            </a:xfrm>
            <a:prstGeom prst="straightConnector1">
              <a:avLst/>
            </a:prstGeom>
            <a:ln w="254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0" name="Rectangle 6">
            <a:extLst>
              <a:ext uri="{FF2B5EF4-FFF2-40B4-BE49-F238E27FC236}">
                <a16:creationId xmlns:a16="http://schemas.microsoft.com/office/drawing/2014/main" id="{4DCFA740-789E-4F7F-8A1B-B47C77F7E86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36</a:t>
            </a:fld>
            <a:endParaRPr lang="en-US" altLang="en-US" dirty="0"/>
          </a:p>
        </p:txBody>
      </p:sp>
      <p:sp>
        <p:nvSpPr>
          <p:cNvPr id="11" name="Slide Number Placeholder 3">
            <a:extLst>
              <a:ext uri="{FF2B5EF4-FFF2-40B4-BE49-F238E27FC236}">
                <a16:creationId xmlns:a16="http://schemas.microsoft.com/office/drawing/2014/main" id="{FFC5E432-23FC-6E1B-5EE5-DA86C792632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36</a:t>
            </a:fld>
            <a:endParaRPr lang="en-US" altLang="en-US" dirty="0"/>
          </a:p>
        </p:txBody>
      </p:sp>
      <p:sp>
        <p:nvSpPr>
          <p:cNvPr id="14" name="TextBox 13">
            <a:extLst>
              <a:ext uri="{FF2B5EF4-FFF2-40B4-BE49-F238E27FC236}">
                <a16:creationId xmlns:a16="http://schemas.microsoft.com/office/drawing/2014/main" id="{1F68F48D-E95C-160A-0CB1-80734B13BB6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Locks &amp; Latches</a:t>
            </a:r>
            <a:endParaRPr lang="en-US" sz="2400" dirty="0"/>
          </a:p>
        </p:txBody>
      </p:sp>
    </p:spTree>
    <p:extLst>
      <p:ext uri="{BB962C8B-B14F-4D97-AF65-F5344CB8AC3E}">
        <p14:creationId xmlns:p14="http://schemas.microsoft.com/office/powerpoint/2010/main" val="217785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250"/>
                                        <p:tgtEl>
                                          <p:spTgt spid="3">
                                            <p:txEl>
                                              <p:pRg st="1" end="1"/>
                                            </p:txEl>
                                          </p:spTgt>
                                        </p:tgtEl>
                                      </p:cBhvr>
                                    </p:animEffect>
                                    <p:anim calcmode="lin" valueType="num">
                                      <p:cBhvr>
                                        <p:cTn id="14"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250"/>
                                        <p:tgtEl>
                                          <p:spTgt spid="3">
                                            <p:txEl>
                                              <p:pRg st="2" end="2"/>
                                            </p:txEl>
                                          </p:spTgt>
                                        </p:tgtEl>
                                      </p:cBhvr>
                                    </p:animEffect>
                                    <p:anim calcmode="lin" valueType="num">
                                      <p:cBhvr>
                                        <p:cTn id="21"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r>
              <a:rPr lang="en-US" b="1" dirty="0"/>
              <a:t> </a:t>
            </a:r>
          </a:p>
        </p:txBody>
      </p:sp>
      <p:sp>
        <p:nvSpPr>
          <p:cNvPr id="3" name="Content Placeholder 2"/>
          <p:cNvSpPr>
            <a:spLocks noGrp="1"/>
          </p:cNvSpPr>
          <p:nvPr>
            <p:ph idx="1"/>
          </p:nvPr>
        </p:nvSpPr>
        <p:spPr>
          <a:xfrm>
            <a:off x="914400" y="1822315"/>
            <a:ext cx="6934200" cy="4273685"/>
          </a:xfrm>
        </p:spPr>
        <p:txBody>
          <a:bodyPr>
            <a:noAutofit/>
          </a:bodyPr>
          <a:lstStyle/>
          <a:p>
            <a:r>
              <a:rPr lang="en-US" dirty="0"/>
              <a:t>Automatic flush and self-latching flush bolts installed on the inactive leaf are projected by the active door leaf </a:t>
            </a:r>
          </a:p>
          <a:p>
            <a:r>
              <a:rPr lang="en-US" dirty="0"/>
              <a:t>Positive latching is required for all fire-rated doors regardless of the hardware that is used</a:t>
            </a:r>
          </a:p>
          <a:p>
            <a:pPr marL="685800" lvl="2">
              <a:lnSpc>
                <a:spcPct val="100000"/>
              </a:lnSpc>
              <a:spcBef>
                <a:spcPts val="1200"/>
              </a:spcBef>
              <a:spcAft>
                <a:spcPts val="1200"/>
              </a:spcAft>
              <a:buFont typeface="Wingdings" panose="05000000000000000000" pitchFamily="2" charset="2"/>
              <a:buChar char="ü"/>
            </a:pPr>
            <a:r>
              <a:rPr lang="en-US" sz="1800" dirty="0"/>
              <a:t>An exception in </a:t>
            </a:r>
            <a:r>
              <a:rPr lang="en-US" sz="1800" b="1" dirty="0"/>
              <a:t>NFPA 80 </a:t>
            </a:r>
            <a:r>
              <a:rPr lang="en-US" sz="1800" dirty="0"/>
              <a:t>allows for the inactive leaf of a pair of doors leading to rooms not normally occupied by humans to close manually, if acceptable to the AHJ</a:t>
            </a:r>
          </a:p>
          <a:p>
            <a:pPr marL="285750" lvl="1" indent="-285750">
              <a:lnSpc>
                <a:spcPct val="100000"/>
              </a:lnSpc>
              <a:spcBef>
                <a:spcPts val="1200"/>
              </a:spcBef>
              <a:spcAft>
                <a:spcPts val="1200"/>
              </a:spcAft>
            </a:pPr>
            <a:r>
              <a:rPr lang="en-US" sz="1800" dirty="0"/>
              <a:t>No hardware should be installed on the inactive leaf that would indicate an operable door (examples: dummy levers or push bars)</a:t>
            </a:r>
          </a:p>
          <a:p>
            <a:r>
              <a:rPr lang="en-US" dirty="0"/>
              <a:t>Auxiliary fire pin may be used in lieu of a bottom bolt with some automatic flush bolts</a:t>
            </a:r>
          </a:p>
          <a:p>
            <a:endParaRPr lang="en-US" dirty="0"/>
          </a:p>
        </p:txBody>
      </p:sp>
      <p:pic>
        <p:nvPicPr>
          <p:cNvPr id="4" name="Picture 6" descr="http://www.activarcpg.com/sites/default/files/imagecache/product_large/product-images/3242.jpg"/>
          <p:cNvPicPr>
            <a:picLocks noChangeAspect="1" noChangeArrowheads="1"/>
          </p:cNvPicPr>
          <p:nvPr/>
        </p:nvPicPr>
        <p:blipFill rotWithShape="1">
          <a:blip r:embed="rId3" cstate="print"/>
          <a:srcRect l="1845" t="-369" r="8117" b="369"/>
          <a:stretch/>
        </p:blipFill>
        <p:spPr bwMode="auto">
          <a:xfrm>
            <a:off x="7718699" y="1822315"/>
            <a:ext cx="3005279" cy="3337748"/>
          </a:xfrm>
          <a:prstGeom prst="rect">
            <a:avLst/>
          </a:prstGeom>
          <a:noFill/>
        </p:spPr>
      </p:pic>
      <p:sp>
        <p:nvSpPr>
          <p:cNvPr id="5" name="Rectangle 6">
            <a:extLst>
              <a:ext uri="{FF2B5EF4-FFF2-40B4-BE49-F238E27FC236}">
                <a16:creationId xmlns:a16="http://schemas.microsoft.com/office/drawing/2014/main" id="{08251AA8-F78B-4924-B22E-2186F622B88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37</a:t>
            </a:fld>
            <a:endParaRPr lang="en-US" altLang="en-US" dirty="0"/>
          </a:p>
        </p:txBody>
      </p:sp>
      <p:sp>
        <p:nvSpPr>
          <p:cNvPr id="6" name="Slide Number Placeholder 3">
            <a:extLst>
              <a:ext uri="{FF2B5EF4-FFF2-40B4-BE49-F238E27FC236}">
                <a16:creationId xmlns:a16="http://schemas.microsoft.com/office/drawing/2014/main" id="{AFE304B9-15BD-EB74-3D0F-346E565F141A}"/>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37</a:t>
            </a:fld>
            <a:endParaRPr lang="en-US" altLang="en-US" dirty="0"/>
          </a:p>
        </p:txBody>
      </p:sp>
      <p:sp>
        <p:nvSpPr>
          <p:cNvPr id="9" name="TextBox 8">
            <a:extLst>
              <a:ext uri="{FF2B5EF4-FFF2-40B4-BE49-F238E27FC236}">
                <a16:creationId xmlns:a16="http://schemas.microsoft.com/office/drawing/2014/main" id="{C9381C60-3330-B4EE-45CE-2959B46E0BFE}"/>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Flush Bolts</a:t>
            </a:r>
            <a:endParaRPr lang="en-US" sz="2400" dirty="0"/>
          </a:p>
        </p:txBody>
      </p:sp>
    </p:spTree>
    <p:extLst>
      <p:ext uri="{BB962C8B-B14F-4D97-AF65-F5344CB8AC3E}">
        <p14:creationId xmlns:p14="http://schemas.microsoft.com/office/powerpoint/2010/main" val="34653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anim calcmode="lin" valueType="num">
                                      <p:cBhvr>
                                        <p:cTn id="26"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500"/>
                                        <p:tgtEl>
                                          <p:spTgt spid="3">
                                            <p:txEl>
                                              <p:pRg st="3" end="3"/>
                                            </p:txEl>
                                          </p:spTgt>
                                        </p:tgtEl>
                                      </p:cBhvr>
                                    </p:animEffect>
                                    <p:anim calcmode="lin" valueType="num">
                                      <p:cBhvr>
                                        <p:cTn id="31"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500"/>
                                        <p:tgtEl>
                                          <p:spTgt spid="3">
                                            <p:txEl>
                                              <p:pRg st="4" end="4"/>
                                            </p:txEl>
                                          </p:spTgt>
                                        </p:tgtEl>
                                      </p:cBhvr>
                                    </p:animEffect>
                                    <p:anim calcmode="lin" valueType="num">
                                      <p:cBhvr>
                                        <p:cTn id="38"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a:t>
            </a:r>
            <a:r>
              <a:rPr lang="en-US" dirty="0"/>
              <a:t>Door</a:t>
            </a:r>
            <a:r>
              <a:rPr lang="en-US" b="1" dirty="0"/>
              <a:t> Hardware</a:t>
            </a:r>
          </a:p>
        </p:txBody>
      </p:sp>
      <p:sp>
        <p:nvSpPr>
          <p:cNvPr id="3" name="Content Placeholder 2"/>
          <p:cNvSpPr>
            <a:spLocks noGrp="1"/>
          </p:cNvSpPr>
          <p:nvPr>
            <p:ph idx="1"/>
          </p:nvPr>
        </p:nvSpPr>
        <p:spPr>
          <a:xfrm>
            <a:off x="885826" y="1829244"/>
            <a:ext cx="4295774" cy="3199956"/>
          </a:xfrm>
        </p:spPr>
        <p:txBody>
          <a:bodyPr>
            <a:normAutofit/>
          </a:bodyPr>
          <a:lstStyle/>
          <a:p>
            <a:r>
              <a:rPr lang="en-US" dirty="0"/>
              <a:t>Panic hardware is an exit device which has been tested and certified to meet the requirements of the </a:t>
            </a:r>
            <a:r>
              <a:rPr lang="en-US" b="1" dirty="0"/>
              <a:t>UL 305 </a:t>
            </a:r>
            <a:r>
              <a:rPr lang="en-US" dirty="0"/>
              <a:t>– Panic Hardware test standard</a:t>
            </a:r>
          </a:p>
          <a:p>
            <a:r>
              <a:rPr lang="en-US" dirty="0"/>
              <a:t>One requirement of </a:t>
            </a:r>
            <a:r>
              <a:rPr lang="en-US" b="1" dirty="0"/>
              <a:t>UL 305 </a:t>
            </a:r>
            <a:r>
              <a:rPr lang="en-US" dirty="0"/>
              <a:t>is that the hardware must unlatch when a maximum 15-pound force is applied to the touchpad or crossbar</a:t>
            </a:r>
          </a:p>
        </p:txBody>
      </p:sp>
      <p:sp>
        <p:nvSpPr>
          <p:cNvPr id="129" name="Rectangle 6">
            <a:extLst>
              <a:ext uri="{FF2B5EF4-FFF2-40B4-BE49-F238E27FC236}">
                <a16:creationId xmlns:a16="http://schemas.microsoft.com/office/drawing/2014/main" id="{A80D4B19-9519-421C-BFA2-19DE607ED84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38</a:t>
            </a:fld>
            <a:endParaRPr lang="en-US" altLang="en-US" dirty="0"/>
          </a:p>
        </p:txBody>
      </p:sp>
      <p:sp>
        <p:nvSpPr>
          <p:cNvPr id="126" name="Slide Number Placeholder 3">
            <a:extLst>
              <a:ext uri="{FF2B5EF4-FFF2-40B4-BE49-F238E27FC236}">
                <a16:creationId xmlns:a16="http://schemas.microsoft.com/office/drawing/2014/main" id="{79D7A467-A4A9-8A7C-83E0-4F91CC6DA1C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38</a:t>
            </a:fld>
            <a:endParaRPr lang="en-US" altLang="en-US" dirty="0"/>
          </a:p>
        </p:txBody>
      </p:sp>
      <p:sp>
        <p:nvSpPr>
          <p:cNvPr id="131" name="TextBox 130">
            <a:extLst>
              <a:ext uri="{FF2B5EF4-FFF2-40B4-BE49-F238E27FC236}">
                <a16:creationId xmlns:a16="http://schemas.microsoft.com/office/drawing/2014/main" id="{56E443AD-7180-C3F4-999C-A6A88C69EBA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Panic Hardware</a:t>
            </a:r>
            <a:endParaRPr lang="en-US" sz="2400" dirty="0"/>
          </a:p>
        </p:txBody>
      </p:sp>
      <p:pic>
        <p:nvPicPr>
          <p:cNvPr id="133" name="Picture 132" descr="Long metal object with a white background&#10;&#10;Description automatically generated">
            <a:extLst>
              <a:ext uri="{FF2B5EF4-FFF2-40B4-BE49-F238E27FC236}">
                <a16:creationId xmlns:a16="http://schemas.microsoft.com/office/drawing/2014/main" id="{104B737F-A5B7-4786-3420-7CEEB5E4BD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5679048" y="3449573"/>
            <a:ext cx="5551206" cy="1602033"/>
          </a:xfrm>
          <a:prstGeom prst="rect">
            <a:avLst/>
          </a:prstGeom>
        </p:spPr>
      </p:pic>
      <p:pic>
        <p:nvPicPr>
          <p:cNvPr id="135" name="Picture 134" descr="A white object with a black handle&#10;&#10;Description automatically generated">
            <a:extLst>
              <a:ext uri="{FF2B5EF4-FFF2-40B4-BE49-F238E27FC236}">
                <a16:creationId xmlns:a16="http://schemas.microsoft.com/office/drawing/2014/main" id="{BAFDA854-CE2D-751A-4E28-D693E48CE34F}"/>
              </a:ext>
            </a:extLst>
          </p:cNvPr>
          <p:cNvPicPr>
            <a:picLocks noChangeAspect="1"/>
          </p:cNvPicPr>
          <p:nvPr/>
        </p:nvPicPr>
        <p:blipFill rotWithShape="1">
          <a:blip r:embed="rId4">
            <a:extLst>
              <a:ext uri="{28A0092B-C50C-407E-A947-70E740481C1C}">
                <a14:useLocalDpi xmlns:a14="http://schemas.microsoft.com/office/drawing/2010/main" val="0"/>
              </a:ext>
            </a:extLst>
          </a:blip>
          <a:srcRect t="15449" b="14821"/>
          <a:stretch/>
        </p:blipFill>
        <p:spPr>
          <a:xfrm>
            <a:off x="1905000" y="5072180"/>
            <a:ext cx="5057774" cy="990601"/>
          </a:xfrm>
          <a:prstGeom prst="rect">
            <a:avLst/>
          </a:prstGeom>
        </p:spPr>
      </p:pic>
      <p:pic>
        <p:nvPicPr>
          <p:cNvPr id="137" name="Picture 136" descr="A white object with a white background">
            <a:extLst>
              <a:ext uri="{FF2B5EF4-FFF2-40B4-BE49-F238E27FC236}">
                <a16:creationId xmlns:a16="http://schemas.microsoft.com/office/drawing/2014/main" id="{6653AE49-90F9-FD7E-6FDF-B71E9C403E7C}"/>
              </a:ext>
            </a:extLst>
          </p:cNvPr>
          <p:cNvPicPr>
            <a:picLocks noChangeAspect="1"/>
          </p:cNvPicPr>
          <p:nvPr/>
        </p:nvPicPr>
        <p:blipFill rotWithShape="1">
          <a:blip r:embed="rId5">
            <a:extLst>
              <a:ext uri="{28A0092B-C50C-407E-A947-70E740481C1C}">
                <a14:useLocalDpi xmlns:a14="http://schemas.microsoft.com/office/drawing/2010/main" val="0"/>
              </a:ext>
            </a:extLst>
          </a:blip>
          <a:srcRect b="12711"/>
          <a:stretch/>
        </p:blipFill>
        <p:spPr>
          <a:xfrm>
            <a:off x="5573994" y="1531329"/>
            <a:ext cx="5551206" cy="1897671"/>
          </a:xfrm>
          <a:prstGeom prst="rect">
            <a:avLst/>
          </a:prstGeom>
        </p:spPr>
      </p:pic>
      <p:sp>
        <p:nvSpPr>
          <p:cNvPr id="138" name="TextBox 137">
            <a:extLst>
              <a:ext uri="{FF2B5EF4-FFF2-40B4-BE49-F238E27FC236}">
                <a16:creationId xmlns:a16="http://schemas.microsoft.com/office/drawing/2014/main" id="{01949BE8-3856-F2C5-88E0-911044FE78BA}"/>
              </a:ext>
            </a:extLst>
          </p:cNvPr>
          <p:cNvSpPr txBox="1"/>
          <p:nvPr/>
        </p:nvSpPr>
        <p:spPr>
          <a:xfrm>
            <a:off x="6962774" y="1600879"/>
            <a:ext cx="3324226" cy="584775"/>
          </a:xfrm>
          <a:prstGeom prst="rect">
            <a:avLst/>
          </a:prstGeom>
          <a:noFill/>
        </p:spPr>
        <p:txBody>
          <a:bodyPr wrap="square" rtlCol="0">
            <a:spAutoFit/>
          </a:bodyPr>
          <a:lstStyle/>
          <a:p>
            <a:pPr algn="ctr"/>
            <a:r>
              <a:rPr lang="en-US" sz="1600" b="1" dirty="0">
                <a:solidFill>
                  <a:srgbClr val="FF0000"/>
                </a:solidFill>
                <a:latin typeface="+mn-lt"/>
              </a:rPr>
              <a:t>Touchpad Style </a:t>
            </a:r>
            <a:r>
              <a:rPr lang="en-US" sz="1600" dirty="0">
                <a:latin typeface="+mn-lt"/>
              </a:rPr>
              <a:t>- most common style used for modern buildings </a:t>
            </a:r>
          </a:p>
        </p:txBody>
      </p:sp>
      <p:sp>
        <p:nvSpPr>
          <p:cNvPr id="139" name="TextBox 138">
            <a:extLst>
              <a:ext uri="{FF2B5EF4-FFF2-40B4-BE49-F238E27FC236}">
                <a16:creationId xmlns:a16="http://schemas.microsoft.com/office/drawing/2014/main" id="{50D019B2-D898-92D9-2FB5-18E1DEDA8081}"/>
              </a:ext>
            </a:extLst>
          </p:cNvPr>
          <p:cNvSpPr txBox="1"/>
          <p:nvPr/>
        </p:nvSpPr>
        <p:spPr>
          <a:xfrm>
            <a:off x="7114197" y="3645933"/>
            <a:ext cx="2892051" cy="830997"/>
          </a:xfrm>
          <a:prstGeom prst="rect">
            <a:avLst/>
          </a:prstGeom>
          <a:noFill/>
        </p:spPr>
        <p:txBody>
          <a:bodyPr wrap="square" rtlCol="0">
            <a:spAutoFit/>
          </a:bodyPr>
          <a:lstStyle/>
          <a:p>
            <a:pPr algn="ctr"/>
            <a:r>
              <a:rPr lang="en-US" sz="1600" b="1" dirty="0">
                <a:solidFill>
                  <a:srgbClr val="FF0000"/>
                </a:solidFill>
                <a:latin typeface="+mn-lt"/>
              </a:rPr>
              <a:t>Crossbar Style </a:t>
            </a:r>
            <a:r>
              <a:rPr lang="en-US" sz="1600" dirty="0">
                <a:latin typeface="+mn-lt"/>
              </a:rPr>
              <a:t>- </a:t>
            </a:r>
            <a:r>
              <a:rPr lang="en-US" sz="1600" dirty="0"/>
              <a:t>often used for a minimal silhouette for glass doors or a vintage look</a:t>
            </a:r>
            <a:endParaRPr lang="en-US" sz="1600" dirty="0">
              <a:latin typeface="+mn-lt"/>
            </a:endParaRPr>
          </a:p>
        </p:txBody>
      </p:sp>
      <p:sp>
        <p:nvSpPr>
          <p:cNvPr id="140" name="TextBox 139">
            <a:extLst>
              <a:ext uri="{FF2B5EF4-FFF2-40B4-BE49-F238E27FC236}">
                <a16:creationId xmlns:a16="http://schemas.microsoft.com/office/drawing/2014/main" id="{BE98ADC5-C76F-4733-C3D5-CE906CBF19D0}"/>
              </a:ext>
            </a:extLst>
          </p:cNvPr>
          <p:cNvSpPr txBox="1"/>
          <p:nvPr/>
        </p:nvSpPr>
        <p:spPr>
          <a:xfrm>
            <a:off x="7130410" y="5209639"/>
            <a:ext cx="3352800" cy="830997"/>
          </a:xfrm>
          <a:prstGeom prst="rect">
            <a:avLst/>
          </a:prstGeom>
          <a:noFill/>
        </p:spPr>
        <p:txBody>
          <a:bodyPr wrap="square" rtlCol="0">
            <a:spAutoFit/>
          </a:bodyPr>
          <a:lstStyle/>
          <a:p>
            <a:pPr algn="ctr"/>
            <a:r>
              <a:rPr lang="en-US" sz="1600" b="1" dirty="0">
                <a:solidFill>
                  <a:srgbClr val="FF0000"/>
                </a:solidFill>
                <a:latin typeface="+mn-lt"/>
              </a:rPr>
              <a:t>Recessed Style </a:t>
            </a:r>
            <a:r>
              <a:rPr lang="en-US" sz="1600" dirty="0">
                <a:latin typeface="+mn-lt"/>
              </a:rPr>
              <a:t>- </a:t>
            </a:r>
            <a:r>
              <a:rPr lang="en-US" sz="1600" dirty="0"/>
              <a:t>requires a cut-out in the door to reduce the projection of the hardware from the door face</a:t>
            </a:r>
            <a:endParaRPr lang="en-US" sz="1600" dirty="0">
              <a:latin typeface="+mn-lt"/>
            </a:endParaRPr>
          </a:p>
        </p:txBody>
      </p:sp>
    </p:spTree>
    <p:extLst>
      <p:ext uri="{BB962C8B-B14F-4D97-AF65-F5344CB8AC3E}">
        <p14:creationId xmlns:p14="http://schemas.microsoft.com/office/powerpoint/2010/main" val="157123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a:t>
            </a:r>
            <a:r>
              <a:rPr lang="en-US" dirty="0"/>
              <a:t>Door</a:t>
            </a:r>
            <a:r>
              <a:rPr lang="en-US" b="1" dirty="0"/>
              <a:t> Hardware</a:t>
            </a:r>
          </a:p>
        </p:txBody>
      </p:sp>
      <p:sp>
        <p:nvSpPr>
          <p:cNvPr id="3" name="Content Placeholder 2"/>
          <p:cNvSpPr>
            <a:spLocks noGrp="1"/>
          </p:cNvSpPr>
          <p:nvPr>
            <p:ph idx="1"/>
          </p:nvPr>
        </p:nvSpPr>
        <p:spPr>
          <a:xfrm>
            <a:off x="885826" y="1829244"/>
            <a:ext cx="8686800" cy="1683543"/>
          </a:xfrm>
        </p:spPr>
        <p:txBody>
          <a:bodyPr>
            <a:noAutofit/>
          </a:bodyPr>
          <a:lstStyle/>
          <a:p>
            <a:r>
              <a:rPr lang="en-US" dirty="0"/>
              <a:t>No mechanical dogging (holding the latch retracted with a key or tool) is allowed on fire exit hardware</a:t>
            </a:r>
          </a:p>
          <a:p>
            <a:r>
              <a:rPr lang="en-US" dirty="0"/>
              <a:t>Electric latch retraction exit devices and locksets may be used, provided they latch upon activation of the building’s fire alarm system</a:t>
            </a:r>
          </a:p>
        </p:txBody>
      </p:sp>
      <p:grpSp>
        <p:nvGrpSpPr>
          <p:cNvPr id="130" name="Group 129"/>
          <p:cNvGrpSpPr/>
          <p:nvPr/>
        </p:nvGrpSpPr>
        <p:grpSpPr>
          <a:xfrm>
            <a:off x="1539876" y="3581400"/>
            <a:ext cx="8990013" cy="2368200"/>
            <a:chOff x="15875" y="4565060"/>
            <a:chExt cx="8990013" cy="2368200"/>
          </a:xfrm>
        </p:grpSpPr>
        <p:pic>
          <p:nvPicPr>
            <p:cNvPr id="4" name="Picture 4"/>
            <p:cNvPicPr>
              <a:picLocks noChangeAspect="1" noChangeArrowheads="1"/>
            </p:cNvPicPr>
            <p:nvPr/>
          </p:nvPicPr>
          <p:blipFill>
            <a:blip r:embed="rId3" cstate="print"/>
            <a:srcRect/>
            <a:stretch>
              <a:fillRect/>
            </a:stretch>
          </p:blipFill>
          <p:spPr bwMode="auto">
            <a:xfrm>
              <a:off x="36513" y="4610747"/>
              <a:ext cx="8955087" cy="2314575"/>
            </a:xfrm>
            <a:prstGeom prst="rect">
              <a:avLst/>
            </a:prstGeom>
            <a:noFill/>
            <a:ln w="9525">
              <a:noFill/>
              <a:miter lim="800000"/>
              <a:headEnd/>
              <a:tailEnd/>
            </a:ln>
          </p:spPr>
        </p:pic>
        <p:grpSp>
          <p:nvGrpSpPr>
            <p:cNvPr id="5" name="Group 12"/>
            <p:cNvGrpSpPr>
              <a:grpSpLocks/>
            </p:cNvGrpSpPr>
            <p:nvPr/>
          </p:nvGrpSpPr>
          <p:grpSpPr bwMode="auto">
            <a:xfrm>
              <a:off x="2668588" y="4759972"/>
              <a:ext cx="1249362" cy="1617663"/>
              <a:chOff x="1681" y="2110"/>
              <a:chExt cx="787" cy="1019"/>
            </a:xfrm>
          </p:grpSpPr>
          <p:sp>
            <p:nvSpPr>
              <p:cNvPr id="6" name="Freeform 13"/>
              <p:cNvSpPr>
                <a:spLocks/>
              </p:cNvSpPr>
              <p:nvPr/>
            </p:nvSpPr>
            <p:spPr bwMode="auto">
              <a:xfrm>
                <a:off x="1685" y="2115"/>
                <a:ext cx="778" cy="1009"/>
              </a:xfrm>
              <a:custGeom>
                <a:avLst/>
                <a:gdLst>
                  <a:gd name="T0" fmla="*/ 902 w 1556"/>
                  <a:gd name="T1" fmla="*/ 1751 h 2019"/>
                  <a:gd name="T2" fmla="*/ 960 w 1556"/>
                  <a:gd name="T3" fmla="*/ 1645 h 2019"/>
                  <a:gd name="T4" fmla="*/ 1043 w 1556"/>
                  <a:gd name="T5" fmla="*/ 1580 h 2019"/>
                  <a:gd name="T6" fmla="*/ 1148 w 1556"/>
                  <a:gd name="T7" fmla="*/ 1443 h 2019"/>
                  <a:gd name="T8" fmla="*/ 1240 w 1556"/>
                  <a:gd name="T9" fmla="*/ 1300 h 2019"/>
                  <a:gd name="T10" fmla="*/ 1331 w 1556"/>
                  <a:gd name="T11" fmla="*/ 1173 h 2019"/>
                  <a:gd name="T12" fmla="*/ 1431 w 1556"/>
                  <a:gd name="T13" fmla="*/ 1070 h 2019"/>
                  <a:gd name="T14" fmla="*/ 1530 w 1556"/>
                  <a:gd name="T15" fmla="*/ 945 h 2019"/>
                  <a:gd name="T16" fmla="*/ 1544 w 1556"/>
                  <a:gd name="T17" fmla="*/ 842 h 2019"/>
                  <a:gd name="T18" fmla="*/ 1484 w 1556"/>
                  <a:gd name="T19" fmla="*/ 810 h 2019"/>
                  <a:gd name="T20" fmla="*/ 1415 w 1556"/>
                  <a:gd name="T21" fmla="*/ 818 h 2019"/>
                  <a:gd name="T22" fmla="*/ 1295 w 1556"/>
                  <a:gd name="T23" fmla="*/ 900 h 2019"/>
                  <a:gd name="T24" fmla="*/ 1195 w 1556"/>
                  <a:gd name="T25" fmla="*/ 1002 h 2019"/>
                  <a:gd name="T26" fmla="*/ 1103 w 1556"/>
                  <a:gd name="T27" fmla="*/ 1077 h 2019"/>
                  <a:gd name="T28" fmla="*/ 1007 w 1556"/>
                  <a:gd name="T29" fmla="*/ 1073 h 2019"/>
                  <a:gd name="T30" fmla="*/ 989 w 1556"/>
                  <a:gd name="T31" fmla="*/ 928 h 2019"/>
                  <a:gd name="T32" fmla="*/ 972 w 1556"/>
                  <a:gd name="T33" fmla="*/ 749 h 2019"/>
                  <a:gd name="T34" fmla="*/ 1000 w 1556"/>
                  <a:gd name="T35" fmla="*/ 564 h 2019"/>
                  <a:gd name="T36" fmla="*/ 986 w 1556"/>
                  <a:gd name="T37" fmla="*/ 262 h 2019"/>
                  <a:gd name="T38" fmla="*/ 953 w 1556"/>
                  <a:gd name="T39" fmla="*/ 139 h 2019"/>
                  <a:gd name="T40" fmla="*/ 892 w 1556"/>
                  <a:gd name="T41" fmla="*/ 84 h 2019"/>
                  <a:gd name="T42" fmla="*/ 815 w 1556"/>
                  <a:gd name="T43" fmla="*/ 109 h 2019"/>
                  <a:gd name="T44" fmla="*/ 792 w 1556"/>
                  <a:gd name="T45" fmla="*/ 241 h 2019"/>
                  <a:gd name="T46" fmla="*/ 776 w 1556"/>
                  <a:gd name="T47" fmla="*/ 461 h 2019"/>
                  <a:gd name="T48" fmla="*/ 742 w 1556"/>
                  <a:gd name="T49" fmla="*/ 674 h 2019"/>
                  <a:gd name="T50" fmla="*/ 745 w 1556"/>
                  <a:gd name="T51" fmla="*/ 455 h 2019"/>
                  <a:gd name="T52" fmla="*/ 706 w 1556"/>
                  <a:gd name="T53" fmla="*/ 238 h 2019"/>
                  <a:gd name="T54" fmla="*/ 664 w 1556"/>
                  <a:gd name="T55" fmla="*/ 41 h 2019"/>
                  <a:gd name="T56" fmla="*/ 597 w 1556"/>
                  <a:gd name="T57" fmla="*/ 0 h 2019"/>
                  <a:gd name="T58" fmla="*/ 526 w 1556"/>
                  <a:gd name="T59" fmla="*/ 21 h 2019"/>
                  <a:gd name="T60" fmla="*/ 506 w 1556"/>
                  <a:gd name="T61" fmla="*/ 141 h 2019"/>
                  <a:gd name="T62" fmla="*/ 515 w 1556"/>
                  <a:gd name="T63" fmla="*/ 458 h 2019"/>
                  <a:gd name="T64" fmla="*/ 533 w 1556"/>
                  <a:gd name="T65" fmla="*/ 603 h 2019"/>
                  <a:gd name="T66" fmla="*/ 525 w 1556"/>
                  <a:gd name="T67" fmla="*/ 578 h 2019"/>
                  <a:gd name="T68" fmla="*/ 460 w 1556"/>
                  <a:gd name="T69" fmla="*/ 320 h 2019"/>
                  <a:gd name="T70" fmla="*/ 397 w 1556"/>
                  <a:gd name="T71" fmla="*/ 137 h 2019"/>
                  <a:gd name="T72" fmla="*/ 294 w 1556"/>
                  <a:gd name="T73" fmla="*/ 159 h 2019"/>
                  <a:gd name="T74" fmla="*/ 278 w 1556"/>
                  <a:gd name="T75" fmla="*/ 321 h 2019"/>
                  <a:gd name="T76" fmla="*/ 303 w 1556"/>
                  <a:gd name="T77" fmla="*/ 560 h 2019"/>
                  <a:gd name="T78" fmla="*/ 334 w 1556"/>
                  <a:gd name="T79" fmla="*/ 728 h 2019"/>
                  <a:gd name="T80" fmla="*/ 361 w 1556"/>
                  <a:gd name="T81" fmla="*/ 839 h 2019"/>
                  <a:gd name="T82" fmla="*/ 294 w 1556"/>
                  <a:gd name="T83" fmla="*/ 784 h 2019"/>
                  <a:gd name="T84" fmla="*/ 206 w 1556"/>
                  <a:gd name="T85" fmla="*/ 651 h 2019"/>
                  <a:gd name="T86" fmla="*/ 135 w 1556"/>
                  <a:gd name="T87" fmla="*/ 531 h 2019"/>
                  <a:gd name="T88" fmla="*/ 76 w 1556"/>
                  <a:gd name="T89" fmla="*/ 485 h 2019"/>
                  <a:gd name="T90" fmla="*/ 24 w 1556"/>
                  <a:gd name="T91" fmla="*/ 501 h 2019"/>
                  <a:gd name="T92" fmla="*/ 8 w 1556"/>
                  <a:gd name="T93" fmla="*/ 619 h 2019"/>
                  <a:gd name="T94" fmla="*/ 91 w 1556"/>
                  <a:gd name="T95" fmla="*/ 811 h 2019"/>
                  <a:gd name="T96" fmla="*/ 186 w 1556"/>
                  <a:gd name="T97" fmla="*/ 968 h 2019"/>
                  <a:gd name="T98" fmla="*/ 244 w 1556"/>
                  <a:gd name="T99" fmla="*/ 1160 h 2019"/>
                  <a:gd name="T100" fmla="*/ 282 w 1556"/>
                  <a:gd name="T101" fmla="*/ 1356 h 2019"/>
                  <a:gd name="T102" fmla="*/ 314 w 1556"/>
                  <a:gd name="T103" fmla="*/ 1497 h 2019"/>
                  <a:gd name="T104" fmla="*/ 342 w 1556"/>
                  <a:gd name="T105" fmla="*/ 1571 h 2019"/>
                  <a:gd name="T106" fmla="*/ 338 w 1556"/>
                  <a:gd name="T107" fmla="*/ 1701 h 2019"/>
                  <a:gd name="T108" fmla="*/ 317 w 1556"/>
                  <a:gd name="T109" fmla="*/ 1834 h 2019"/>
                  <a:gd name="T110" fmla="*/ 360 w 1556"/>
                  <a:gd name="T111" fmla="*/ 1993 h 2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6"/>
                  <a:gd name="T169" fmla="*/ 0 h 2019"/>
                  <a:gd name="T170" fmla="*/ 1556 w 1556"/>
                  <a:gd name="T171" fmla="*/ 2019 h 20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6" h="2019">
                    <a:moveTo>
                      <a:pt x="887" y="2019"/>
                    </a:moveTo>
                    <a:lnTo>
                      <a:pt x="888" y="1961"/>
                    </a:lnTo>
                    <a:lnTo>
                      <a:pt x="892" y="1898"/>
                    </a:lnTo>
                    <a:lnTo>
                      <a:pt x="898" y="1836"/>
                    </a:lnTo>
                    <a:lnTo>
                      <a:pt x="901" y="1779"/>
                    </a:lnTo>
                    <a:lnTo>
                      <a:pt x="902" y="1751"/>
                    </a:lnTo>
                    <a:lnTo>
                      <a:pt x="903" y="1721"/>
                    </a:lnTo>
                    <a:lnTo>
                      <a:pt x="910" y="1694"/>
                    </a:lnTo>
                    <a:lnTo>
                      <a:pt x="923" y="1671"/>
                    </a:lnTo>
                    <a:lnTo>
                      <a:pt x="934" y="1661"/>
                    </a:lnTo>
                    <a:lnTo>
                      <a:pt x="946" y="1651"/>
                    </a:lnTo>
                    <a:lnTo>
                      <a:pt x="960" y="1645"/>
                    </a:lnTo>
                    <a:lnTo>
                      <a:pt x="973" y="1636"/>
                    </a:lnTo>
                    <a:lnTo>
                      <a:pt x="986" y="1628"/>
                    </a:lnTo>
                    <a:lnTo>
                      <a:pt x="1001" y="1622"/>
                    </a:lnTo>
                    <a:lnTo>
                      <a:pt x="1013" y="1612"/>
                    </a:lnTo>
                    <a:lnTo>
                      <a:pt x="1024" y="1602"/>
                    </a:lnTo>
                    <a:lnTo>
                      <a:pt x="1043" y="1580"/>
                    </a:lnTo>
                    <a:lnTo>
                      <a:pt x="1062" y="1559"/>
                    </a:lnTo>
                    <a:lnTo>
                      <a:pt x="1079" y="1536"/>
                    </a:lnTo>
                    <a:lnTo>
                      <a:pt x="1097" y="1513"/>
                    </a:lnTo>
                    <a:lnTo>
                      <a:pt x="1114" y="1490"/>
                    </a:lnTo>
                    <a:lnTo>
                      <a:pt x="1131" y="1467"/>
                    </a:lnTo>
                    <a:lnTo>
                      <a:pt x="1148" y="1443"/>
                    </a:lnTo>
                    <a:lnTo>
                      <a:pt x="1164" y="1420"/>
                    </a:lnTo>
                    <a:lnTo>
                      <a:pt x="1178" y="1396"/>
                    </a:lnTo>
                    <a:lnTo>
                      <a:pt x="1195" y="1372"/>
                    </a:lnTo>
                    <a:lnTo>
                      <a:pt x="1211" y="1348"/>
                    </a:lnTo>
                    <a:lnTo>
                      <a:pt x="1225" y="1324"/>
                    </a:lnTo>
                    <a:lnTo>
                      <a:pt x="1240" y="1300"/>
                    </a:lnTo>
                    <a:lnTo>
                      <a:pt x="1256" y="1275"/>
                    </a:lnTo>
                    <a:lnTo>
                      <a:pt x="1271" y="1251"/>
                    </a:lnTo>
                    <a:lnTo>
                      <a:pt x="1287" y="1227"/>
                    </a:lnTo>
                    <a:lnTo>
                      <a:pt x="1301" y="1208"/>
                    </a:lnTo>
                    <a:lnTo>
                      <a:pt x="1315" y="1191"/>
                    </a:lnTo>
                    <a:lnTo>
                      <a:pt x="1331" y="1173"/>
                    </a:lnTo>
                    <a:lnTo>
                      <a:pt x="1348" y="1156"/>
                    </a:lnTo>
                    <a:lnTo>
                      <a:pt x="1364" y="1140"/>
                    </a:lnTo>
                    <a:lnTo>
                      <a:pt x="1381" y="1124"/>
                    </a:lnTo>
                    <a:lnTo>
                      <a:pt x="1397" y="1108"/>
                    </a:lnTo>
                    <a:lnTo>
                      <a:pt x="1413" y="1090"/>
                    </a:lnTo>
                    <a:lnTo>
                      <a:pt x="1431" y="1070"/>
                    </a:lnTo>
                    <a:lnTo>
                      <a:pt x="1448" y="1050"/>
                    </a:lnTo>
                    <a:lnTo>
                      <a:pt x="1466" y="1028"/>
                    </a:lnTo>
                    <a:lnTo>
                      <a:pt x="1482" y="1008"/>
                    </a:lnTo>
                    <a:lnTo>
                      <a:pt x="1498" y="987"/>
                    </a:lnTo>
                    <a:lnTo>
                      <a:pt x="1514" y="965"/>
                    </a:lnTo>
                    <a:lnTo>
                      <a:pt x="1530" y="945"/>
                    </a:lnTo>
                    <a:lnTo>
                      <a:pt x="1546" y="924"/>
                    </a:lnTo>
                    <a:lnTo>
                      <a:pt x="1554" y="908"/>
                    </a:lnTo>
                    <a:lnTo>
                      <a:pt x="1556" y="890"/>
                    </a:lnTo>
                    <a:lnTo>
                      <a:pt x="1554" y="873"/>
                    </a:lnTo>
                    <a:lnTo>
                      <a:pt x="1549" y="855"/>
                    </a:lnTo>
                    <a:lnTo>
                      <a:pt x="1544" y="842"/>
                    </a:lnTo>
                    <a:lnTo>
                      <a:pt x="1535" y="830"/>
                    </a:lnTo>
                    <a:lnTo>
                      <a:pt x="1525" y="819"/>
                    </a:lnTo>
                    <a:lnTo>
                      <a:pt x="1513" y="815"/>
                    </a:lnTo>
                    <a:lnTo>
                      <a:pt x="1503" y="814"/>
                    </a:lnTo>
                    <a:lnTo>
                      <a:pt x="1494" y="811"/>
                    </a:lnTo>
                    <a:lnTo>
                      <a:pt x="1484" y="810"/>
                    </a:lnTo>
                    <a:lnTo>
                      <a:pt x="1475" y="807"/>
                    </a:lnTo>
                    <a:lnTo>
                      <a:pt x="1466" y="806"/>
                    </a:lnTo>
                    <a:lnTo>
                      <a:pt x="1456" y="806"/>
                    </a:lnTo>
                    <a:lnTo>
                      <a:pt x="1447" y="806"/>
                    </a:lnTo>
                    <a:lnTo>
                      <a:pt x="1437" y="808"/>
                    </a:lnTo>
                    <a:lnTo>
                      <a:pt x="1415" y="818"/>
                    </a:lnTo>
                    <a:lnTo>
                      <a:pt x="1392" y="828"/>
                    </a:lnTo>
                    <a:lnTo>
                      <a:pt x="1370" y="842"/>
                    </a:lnTo>
                    <a:lnTo>
                      <a:pt x="1350" y="854"/>
                    </a:lnTo>
                    <a:lnTo>
                      <a:pt x="1331" y="869"/>
                    </a:lnTo>
                    <a:lnTo>
                      <a:pt x="1313" y="884"/>
                    </a:lnTo>
                    <a:lnTo>
                      <a:pt x="1295" y="900"/>
                    </a:lnTo>
                    <a:lnTo>
                      <a:pt x="1278" y="916"/>
                    </a:lnTo>
                    <a:lnTo>
                      <a:pt x="1262" y="933"/>
                    </a:lnTo>
                    <a:lnTo>
                      <a:pt x="1244" y="949"/>
                    </a:lnTo>
                    <a:lnTo>
                      <a:pt x="1228" y="967"/>
                    </a:lnTo>
                    <a:lnTo>
                      <a:pt x="1212" y="984"/>
                    </a:lnTo>
                    <a:lnTo>
                      <a:pt x="1195" y="1002"/>
                    </a:lnTo>
                    <a:lnTo>
                      <a:pt x="1178" y="1019"/>
                    </a:lnTo>
                    <a:lnTo>
                      <a:pt x="1161" y="1037"/>
                    </a:lnTo>
                    <a:lnTo>
                      <a:pt x="1144" y="1053"/>
                    </a:lnTo>
                    <a:lnTo>
                      <a:pt x="1131" y="1062"/>
                    </a:lnTo>
                    <a:lnTo>
                      <a:pt x="1118" y="1070"/>
                    </a:lnTo>
                    <a:lnTo>
                      <a:pt x="1103" y="1077"/>
                    </a:lnTo>
                    <a:lnTo>
                      <a:pt x="1087" y="1081"/>
                    </a:lnTo>
                    <a:lnTo>
                      <a:pt x="1071" y="1085"/>
                    </a:lnTo>
                    <a:lnTo>
                      <a:pt x="1055" y="1088"/>
                    </a:lnTo>
                    <a:lnTo>
                      <a:pt x="1037" y="1090"/>
                    </a:lnTo>
                    <a:lnTo>
                      <a:pt x="1021" y="1092"/>
                    </a:lnTo>
                    <a:lnTo>
                      <a:pt x="1007" y="1073"/>
                    </a:lnTo>
                    <a:lnTo>
                      <a:pt x="997" y="1051"/>
                    </a:lnTo>
                    <a:lnTo>
                      <a:pt x="990" y="1028"/>
                    </a:lnTo>
                    <a:lnTo>
                      <a:pt x="988" y="1003"/>
                    </a:lnTo>
                    <a:lnTo>
                      <a:pt x="986" y="979"/>
                    </a:lnTo>
                    <a:lnTo>
                      <a:pt x="988" y="953"/>
                    </a:lnTo>
                    <a:lnTo>
                      <a:pt x="989" y="928"/>
                    </a:lnTo>
                    <a:lnTo>
                      <a:pt x="990" y="904"/>
                    </a:lnTo>
                    <a:lnTo>
                      <a:pt x="990" y="873"/>
                    </a:lnTo>
                    <a:lnTo>
                      <a:pt x="986" y="845"/>
                    </a:lnTo>
                    <a:lnTo>
                      <a:pt x="981" y="815"/>
                    </a:lnTo>
                    <a:lnTo>
                      <a:pt x="976" y="786"/>
                    </a:lnTo>
                    <a:lnTo>
                      <a:pt x="972" y="749"/>
                    </a:lnTo>
                    <a:lnTo>
                      <a:pt x="973" y="713"/>
                    </a:lnTo>
                    <a:lnTo>
                      <a:pt x="976" y="677"/>
                    </a:lnTo>
                    <a:lnTo>
                      <a:pt x="981" y="641"/>
                    </a:lnTo>
                    <a:lnTo>
                      <a:pt x="986" y="615"/>
                    </a:lnTo>
                    <a:lnTo>
                      <a:pt x="993" y="590"/>
                    </a:lnTo>
                    <a:lnTo>
                      <a:pt x="1000" y="564"/>
                    </a:lnTo>
                    <a:lnTo>
                      <a:pt x="1003" y="537"/>
                    </a:lnTo>
                    <a:lnTo>
                      <a:pt x="1003" y="473"/>
                    </a:lnTo>
                    <a:lnTo>
                      <a:pt x="999" y="410"/>
                    </a:lnTo>
                    <a:lnTo>
                      <a:pt x="993" y="348"/>
                    </a:lnTo>
                    <a:lnTo>
                      <a:pt x="988" y="284"/>
                    </a:lnTo>
                    <a:lnTo>
                      <a:pt x="986" y="262"/>
                    </a:lnTo>
                    <a:lnTo>
                      <a:pt x="984" y="241"/>
                    </a:lnTo>
                    <a:lnTo>
                      <a:pt x="981" y="219"/>
                    </a:lnTo>
                    <a:lnTo>
                      <a:pt x="977" y="198"/>
                    </a:lnTo>
                    <a:lnTo>
                      <a:pt x="972" y="178"/>
                    </a:lnTo>
                    <a:lnTo>
                      <a:pt x="964" y="157"/>
                    </a:lnTo>
                    <a:lnTo>
                      <a:pt x="953" y="139"/>
                    </a:lnTo>
                    <a:lnTo>
                      <a:pt x="941" y="120"/>
                    </a:lnTo>
                    <a:lnTo>
                      <a:pt x="933" y="110"/>
                    </a:lnTo>
                    <a:lnTo>
                      <a:pt x="923" y="102"/>
                    </a:lnTo>
                    <a:lnTo>
                      <a:pt x="914" y="94"/>
                    </a:lnTo>
                    <a:lnTo>
                      <a:pt x="905" y="89"/>
                    </a:lnTo>
                    <a:lnTo>
                      <a:pt x="892" y="84"/>
                    </a:lnTo>
                    <a:lnTo>
                      <a:pt x="880" y="82"/>
                    </a:lnTo>
                    <a:lnTo>
                      <a:pt x="868" y="81"/>
                    </a:lnTo>
                    <a:lnTo>
                      <a:pt x="855" y="84"/>
                    </a:lnTo>
                    <a:lnTo>
                      <a:pt x="839" y="89"/>
                    </a:lnTo>
                    <a:lnTo>
                      <a:pt x="825" y="98"/>
                    </a:lnTo>
                    <a:lnTo>
                      <a:pt x="815" y="109"/>
                    </a:lnTo>
                    <a:lnTo>
                      <a:pt x="807" y="121"/>
                    </a:lnTo>
                    <a:lnTo>
                      <a:pt x="801" y="136"/>
                    </a:lnTo>
                    <a:lnTo>
                      <a:pt x="797" y="152"/>
                    </a:lnTo>
                    <a:lnTo>
                      <a:pt x="794" y="168"/>
                    </a:lnTo>
                    <a:lnTo>
                      <a:pt x="793" y="184"/>
                    </a:lnTo>
                    <a:lnTo>
                      <a:pt x="792" y="241"/>
                    </a:lnTo>
                    <a:lnTo>
                      <a:pt x="796" y="294"/>
                    </a:lnTo>
                    <a:lnTo>
                      <a:pt x="797" y="348"/>
                    </a:lnTo>
                    <a:lnTo>
                      <a:pt x="793" y="403"/>
                    </a:lnTo>
                    <a:lnTo>
                      <a:pt x="788" y="422"/>
                    </a:lnTo>
                    <a:lnTo>
                      <a:pt x="781" y="441"/>
                    </a:lnTo>
                    <a:lnTo>
                      <a:pt x="776" y="461"/>
                    </a:lnTo>
                    <a:lnTo>
                      <a:pt x="772" y="481"/>
                    </a:lnTo>
                    <a:lnTo>
                      <a:pt x="769" y="539"/>
                    </a:lnTo>
                    <a:lnTo>
                      <a:pt x="765" y="596"/>
                    </a:lnTo>
                    <a:lnTo>
                      <a:pt x="760" y="653"/>
                    </a:lnTo>
                    <a:lnTo>
                      <a:pt x="752" y="709"/>
                    </a:lnTo>
                    <a:lnTo>
                      <a:pt x="742" y="674"/>
                    </a:lnTo>
                    <a:lnTo>
                      <a:pt x="738" y="639"/>
                    </a:lnTo>
                    <a:lnTo>
                      <a:pt x="738" y="604"/>
                    </a:lnTo>
                    <a:lnTo>
                      <a:pt x="741" y="568"/>
                    </a:lnTo>
                    <a:lnTo>
                      <a:pt x="743" y="529"/>
                    </a:lnTo>
                    <a:lnTo>
                      <a:pt x="746" y="492"/>
                    </a:lnTo>
                    <a:lnTo>
                      <a:pt x="745" y="455"/>
                    </a:lnTo>
                    <a:lnTo>
                      <a:pt x="738" y="416"/>
                    </a:lnTo>
                    <a:lnTo>
                      <a:pt x="730" y="383"/>
                    </a:lnTo>
                    <a:lnTo>
                      <a:pt x="723" y="349"/>
                    </a:lnTo>
                    <a:lnTo>
                      <a:pt x="717" y="317"/>
                    </a:lnTo>
                    <a:lnTo>
                      <a:pt x="711" y="284"/>
                    </a:lnTo>
                    <a:lnTo>
                      <a:pt x="706" y="238"/>
                    </a:lnTo>
                    <a:lnTo>
                      <a:pt x="702" y="194"/>
                    </a:lnTo>
                    <a:lnTo>
                      <a:pt x="696" y="148"/>
                    </a:lnTo>
                    <a:lnTo>
                      <a:pt x="687" y="102"/>
                    </a:lnTo>
                    <a:lnTo>
                      <a:pt x="682" y="81"/>
                    </a:lnTo>
                    <a:lnTo>
                      <a:pt x="674" y="59"/>
                    </a:lnTo>
                    <a:lnTo>
                      <a:pt x="664" y="41"/>
                    </a:lnTo>
                    <a:lnTo>
                      <a:pt x="651" y="25"/>
                    </a:lnTo>
                    <a:lnTo>
                      <a:pt x="641" y="16"/>
                    </a:lnTo>
                    <a:lnTo>
                      <a:pt x="632" y="10"/>
                    </a:lnTo>
                    <a:lnTo>
                      <a:pt x="621" y="6"/>
                    </a:lnTo>
                    <a:lnTo>
                      <a:pt x="609" y="2"/>
                    </a:lnTo>
                    <a:lnTo>
                      <a:pt x="597" y="0"/>
                    </a:lnTo>
                    <a:lnTo>
                      <a:pt x="584" y="0"/>
                    </a:lnTo>
                    <a:lnTo>
                      <a:pt x="572" y="2"/>
                    </a:lnTo>
                    <a:lnTo>
                      <a:pt x="558" y="4"/>
                    </a:lnTo>
                    <a:lnTo>
                      <a:pt x="546" y="8"/>
                    </a:lnTo>
                    <a:lnTo>
                      <a:pt x="535" y="14"/>
                    </a:lnTo>
                    <a:lnTo>
                      <a:pt x="526" y="21"/>
                    </a:lnTo>
                    <a:lnTo>
                      <a:pt x="518" y="27"/>
                    </a:lnTo>
                    <a:lnTo>
                      <a:pt x="511" y="37"/>
                    </a:lnTo>
                    <a:lnTo>
                      <a:pt x="506" y="46"/>
                    </a:lnTo>
                    <a:lnTo>
                      <a:pt x="503" y="57"/>
                    </a:lnTo>
                    <a:lnTo>
                      <a:pt x="502" y="69"/>
                    </a:lnTo>
                    <a:lnTo>
                      <a:pt x="506" y="141"/>
                    </a:lnTo>
                    <a:lnTo>
                      <a:pt x="515" y="211"/>
                    </a:lnTo>
                    <a:lnTo>
                      <a:pt x="522" y="281"/>
                    </a:lnTo>
                    <a:lnTo>
                      <a:pt x="523" y="353"/>
                    </a:lnTo>
                    <a:lnTo>
                      <a:pt x="521" y="390"/>
                    </a:lnTo>
                    <a:lnTo>
                      <a:pt x="517" y="424"/>
                    </a:lnTo>
                    <a:lnTo>
                      <a:pt x="515" y="458"/>
                    </a:lnTo>
                    <a:lnTo>
                      <a:pt x="518" y="493"/>
                    </a:lnTo>
                    <a:lnTo>
                      <a:pt x="523" y="517"/>
                    </a:lnTo>
                    <a:lnTo>
                      <a:pt x="527" y="540"/>
                    </a:lnTo>
                    <a:lnTo>
                      <a:pt x="531" y="564"/>
                    </a:lnTo>
                    <a:lnTo>
                      <a:pt x="533" y="588"/>
                    </a:lnTo>
                    <a:lnTo>
                      <a:pt x="533" y="603"/>
                    </a:lnTo>
                    <a:lnTo>
                      <a:pt x="535" y="618"/>
                    </a:lnTo>
                    <a:lnTo>
                      <a:pt x="534" y="633"/>
                    </a:lnTo>
                    <a:lnTo>
                      <a:pt x="529" y="647"/>
                    </a:lnTo>
                    <a:lnTo>
                      <a:pt x="529" y="624"/>
                    </a:lnTo>
                    <a:lnTo>
                      <a:pt x="527" y="600"/>
                    </a:lnTo>
                    <a:lnTo>
                      <a:pt x="525" y="578"/>
                    </a:lnTo>
                    <a:lnTo>
                      <a:pt x="519" y="555"/>
                    </a:lnTo>
                    <a:lnTo>
                      <a:pt x="504" y="506"/>
                    </a:lnTo>
                    <a:lnTo>
                      <a:pt x="492" y="459"/>
                    </a:lnTo>
                    <a:lnTo>
                      <a:pt x="480" y="412"/>
                    </a:lnTo>
                    <a:lnTo>
                      <a:pt x="470" y="365"/>
                    </a:lnTo>
                    <a:lnTo>
                      <a:pt x="460" y="320"/>
                    </a:lnTo>
                    <a:lnTo>
                      <a:pt x="449" y="273"/>
                    </a:lnTo>
                    <a:lnTo>
                      <a:pt x="440" y="226"/>
                    </a:lnTo>
                    <a:lnTo>
                      <a:pt x="429" y="178"/>
                    </a:lnTo>
                    <a:lnTo>
                      <a:pt x="423" y="160"/>
                    </a:lnTo>
                    <a:lnTo>
                      <a:pt x="412" y="147"/>
                    </a:lnTo>
                    <a:lnTo>
                      <a:pt x="397" y="137"/>
                    </a:lnTo>
                    <a:lnTo>
                      <a:pt x="380" y="132"/>
                    </a:lnTo>
                    <a:lnTo>
                      <a:pt x="362" y="131"/>
                    </a:lnTo>
                    <a:lnTo>
                      <a:pt x="343" y="133"/>
                    </a:lnTo>
                    <a:lnTo>
                      <a:pt x="326" y="137"/>
                    </a:lnTo>
                    <a:lnTo>
                      <a:pt x="310" y="145"/>
                    </a:lnTo>
                    <a:lnTo>
                      <a:pt x="294" y="159"/>
                    </a:lnTo>
                    <a:lnTo>
                      <a:pt x="283" y="176"/>
                    </a:lnTo>
                    <a:lnTo>
                      <a:pt x="276" y="196"/>
                    </a:lnTo>
                    <a:lnTo>
                      <a:pt x="275" y="218"/>
                    </a:lnTo>
                    <a:lnTo>
                      <a:pt x="275" y="253"/>
                    </a:lnTo>
                    <a:lnTo>
                      <a:pt x="276" y="286"/>
                    </a:lnTo>
                    <a:lnTo>
                      <a:pt x="278" y="321"/>
                    </a:lnTo>
                    <a:lnTo>
                      <a:pt x="282" y="356"/>
                    </a:lnTo>
                    <a:lnTo>
                      <a:pt x="287" y="398"/>
                    </a:lnTo>
                    <a:lnTo>
                      <a:pt x="291" y="439"/>
                    </a:lnTo>
                    <a:lnTo>
                      <a:pt x="295" y="480"/>
                    </a:lnTo>
                    <a:lnTo>
                      <a:pt x="299" y="520"/>
                    </a:lnTo>
                    <a:lnTo>
                      <a:pt x="303" y="560"/>
                    </a:lnTo>
                    <a:lnTo>
                      <a:pt x="310" y="602"/>
                    </a:lnTo>
                    <a:lnTo>
                      <a:pt x="319" y="642"/>
                    </a:lnTo>
                    <a:lnTo>
                      <a:pt x="331" y="682"/>
                    </a:lnTo>
                    <a:lnTo>
                      <a:pt x="334" y="698"/>
                    </a:lnTo>
                    <a:lnTo>
                      <a:pt x="334" y="713"/>
                    </a:lnTo>
                    <a:lnTo>
                      <a:pt x="334" y="728"/>
                    </a:lnTo>
                    <a:lnTo>
                      <a:pt x="337" y="744"/>
                    </a:lnTo>
                    <a:lnTo>
                      <a:pt x="342" y="765"/>
                    </a:lnTo>
                    <a:lnTo>
                      <a:pt x="349" y="786"/>
                    </a:lnTo>
                    <a:lnTo>
                      <a:pt x="355" y="807"/>
                    </a:lnTo>
                    <a:lnTo>
                      <a:pt x="361" y="828"/>
                    </a:lnTo>
                    <a:lnTo>
                      <a:pt x="361" y="839"/>
                    </a:lnTo>
                    <a:lnTo>
                      <a:pt x="355" y="847"/>
                    </a:lnTo>
                    <a:lnTo>
                      <a:pt x="349" y="850"/>
                    </a:lnTo>
                    <a:lnTo>
                      <a:pt x="341" y="847"/>
                    </a:lnTo>
                    <a:lnTo>
                      <a:pt x="323" y="827"/>
                    </a:lnTo>
                    <a:lnTo>
                      <a:pt x="307" y="806"/>
                    </a:lnTo>
                    <a:lnTo>
                      <a:pt x="294" y="784"/>
                    </a:lnTo>
                    <a:lnTo>
                      <a:pt x="282" y="760"/>
                    </a:lnTo>
                    <a:lnTo>
                      <a:pt x="268" y="737"/>
                    </a:lnTo>
                    <a:lnTo>
                      <a:pt x="255" y="714"/>
                    </a:lnTo>
                    <a:lnTo>
                      <a:pt x="239" y="692"/>
                    </a:lnTo>
                    <a:lnTo>
                      <a:pt x="221" y="670"/>
                    </a:lnTo>
                    <a:lnTo>
                      <a:pt x="206" y="651"/>
                    </a:lnTo>
                    <a:lnTo>
                      <a:pt x="193" y="633"/>
                    </a:lnTo>
                    <a:lnTo>
                      <a:pt x="182" y="612"/>
                    </a:lnTo>
                    <a:lnTo>
                      <a:pt x="172" y="592"/>
                    </a:lnTo>
                    <a:lnTo>
                      <a:pt x="159" y="571"/>
                    </a:lnTo>
                    <a:lnTo>
                      <a:pt x="149" y="551"/>
                    </a:lnTo>
                    <a:lnTo>
                      <a:pt x="135" y="531"/>
                    </a:lnTo>
                    <a:lnTo>
                      <a:pt x="121" y="510"/>
                    </a:lnTo>
                    <a:lnTo>
                      <a:pt x="113" y="502"/>
                    </a:lnTo>
                    <a:lnTo>
                      <a:pt x="104" y="497"/>
                    </a:lnTo>
                    <a:lnTo>
                      <a:pt x="95" y="492"/>
                    </a:lnTo>
                    <a:lnTo>
                      <a:pt x="86" y="488"/>
                    </a:lnTo>
                    <a:lnTo>
                      <a:pt x="76" y="485"/>
                    </a:lnTo>
                    <a:lnTo>
                      <a:pt x="66" y="485"/>
                    </a:lnTo>
                    <a:lnTo>
                      <a:pt x="56" y="486"/>
                    </a:lnTo>
                    <a:lnTo>
                      <a:pt x="45" y="489"/>
                    </a:lnTo>
                    <a:lnTo>
                      <a:pt x="40" y="489"/>
                    </a:lnTo>
                    <a:lnTo>
                      <a:pt x="33" y="492"/>
                    </a:lnTo>
                    <a:lnTo>
                      <a:pt x="24" y="501"/>
                    </a:lnTo>
                    <a:lnTo>
                      <a:pt x="12" y="520"/>
                    </a:lnTo>
                    <a:lnTo>
                      <a:pt x="5" y="535"/>
                    </a:lnTo>
                    <a:lnTo>
                      <a:pt x="0" y="551"/>
                    </a:lnTo>
                    <a:lnTo>
                      <a:pt x="0" y="569"/>
                    </a:lnTo>
                    <a:lnTo>
                      <a:pt x="1" y="592"/>
                    </a:lnTo>
                    <a:lnTo>
                      <a:pt x="8" y="619"/>
                    </a:lnTo>
                    <a:lnTo>
                      <a:pt x="17" y="650"/>
                    </a:lnTo>
                    <a:lnTo>
                      <a:pt x="32" y="688"/>
                    </a:lnTo>
                    <a:lnTo>
                      <a:pt x="51" y="731"/>
                    </a:lnTo>
                    <a:lnTo>
                      <a:pt x="64" y="757"/>
                    </a:lnTo>
                    <a:lnTo>
                      <a:pt x="78" y="784"/>
                    </a:lnTo>
                    <a:lnTo>
                      <a:pt x="91" y="811"/>
                    </a:lnTo>
                    <a:lnTo>
                      <a:pt x="106" y="837"/>
                    </a:lnTo>
                    <a:lnTo>
                      <a:pt x="121" y="862"/>
                    </a:lnTo>
                    <a:lnTo>
                      <a:pt x="137" y="888"/>
                    </a:lnTo>
                    <a:lnTo>
                      <a:pt x="153" y="913"/>
                    </a:lnTo>
                    <a:lnTo>
                      <a:pt x="169" y="939"/>
                    </a:lnTo>
                    <a:lnTo>
                      <a:pt x="186" y="968"/>
                    </a:lnTo>
                    <a:lnTo>
                      <a:pt x="200" y="998"/>
                    </a:lnTo>
                    <a:lnTo>
                      <a:pt x="211" y="1028"/>
                    </a:lnTo>
                    <a:lnTo>
                      <a:pt x="220" y="1061"/>
                    </a:lnTo>
                    <a:lnTo>
                      <a:pt x="228" y="1093"/>
                    </a:lnTo>
                    <a:lnTo>
                      <a:pt x="236" y="1126"/>
                    </a:lnTo>
                    <a:lnTo>
                      <a:pt x="244" y="1160"/>
                    </a:lnTo>
                    <a:lnTo>
                      <a:pt x="253" y="1194"/>
                    </a:lnTo>
                    <a:lnTo>
                      <a:pt x="262" y="1227"/>
                    </a:lnTo>
                    <a:lnTo>
                      <a:pt x="268" y="1259"/>
                    </a:lnTo>
                    <a:lnTo>
                      <a:pt x="274" y="1292"/>
                    </a:lnTo>
                    <a:lnTo>
                      <a:pt x="278" y="1324"/>
                    </a:lnTo>
                    <a:lnTo>
                      <a:pt x="282" y="1356"/>
                    </a:lnTo>
                    <a:lnTo>
                      <a:pt x="286" y="1388"/>
                    </a:lnTo>
                    <a:lnTo>
                      <a:pt x="292" y="1420"/>
                    </a:lnTo>
                    <a:lnTo>
                      <a:pt x="300" y="1454"/>
                    </a:lnTo>
                    <a:lnTo>
                      <a:pt x="304" y="1469"/>
                    </a:lnTo>
                    <a:lnTo>
                      <a:pt x="309" y="1483"/>
                    </a:lnTo>
                    <a:lnTo>
                      <a:pt x="314" y="1497"/>
                    </a:lnTo>
                    <a:lnTo>
                      <a:pt x="318" y="1512"/>
                    </a:lnTo>
                    <a:lnTo>
                      <a:pt x="323" y="1525"/>
                    </a:lnTo>
                    <a:lnTo>
                      <a:pt x="329" y="1539"/>
                    </a:lnTo>
                    <a:lnTo>
                      <a:pt x="335" y="1552"/>
                    </a:lnTo>
                    <a:lnTo>
                      <a:pt x="342" y="1565"/>
                    </a:lnTo>
                    <a:lnTo>
                      <a:pt x="342" y="1571"/>
                    </a:lnTo>
                    <a:lnTo>
                      <a:pt x="341" y="1576"/>
                    </a:lnTo>
                    <a:lnTo>
                      <a:pt x="337" y="1580"/>
                    </a:lnTo>
                    <a:lnTo>
                      <a:pt x="334" y="1585"/>
                    </a:lnTo>
                    <a:lnTo>
                      <a:pt x="330" y="1624"/>
                    </a:lnTo>
                    <a:lnTo>
                      <a:pt x="334" y="1663"/>
                    </a:lnTo>
                    <a:lnTo>
                      <a:pt x="338" y="1701"/>
                    </a:lnTo>
                    <a:lnTo>
                      <a:pt x="334" y="1740"/>
                    </a:lnTo>
                    <a:lnTo>
                      <a:pt x="329" y="1756"/>
                    </a:lnTo>
                    <a:lnTo>
                      <a:pt x="323" y="1773"/>
                    </a:lnTo>
                    <a:lnTo>
                      <a:pt x="318" y="1789"/>
                    </a:lnTo>
                    <a:lnTo>
                      <a:pt x="315" y="1807"/>
                    </a:lnTo>
                    <a:lnTo>
                      <a:pt x="317" y="1834"/>
                    </a:lnTo>
                    <a:lnTo>
                      <a:pt x="321" y="1861"/>
                    </a:lnTo>
                    <a:lnTo>
                      <a:pt x="326" y="1887"/>
                    </a:lnTo>
                    <a:lnTo>
                      <a:pt x="334" y="1914"/>
                    </a:lnTo>
                    <a:lnTo>
                      <a:pt x="342" y="1942"/>
                    </a:lnTo>
                    <a:lnTo>
                      <a:pt x="351" y="1968"/>
                    </a:lnTo>
                    <a:lnTo>
                      <a:pt x="360" y="1993"/>
                    </a:lnTo>
                    <a:lnTo>
                      <a:pt x="366" y="2018"/>
                    </a:lnTo>
                    <a:lnTo>
                      <a:pt x="887" y="2019"/>
                    </a:lnTo>
                    <a:close/>
                  </a:path>
                </a:pathLst>
              </a:custGeom>
              <a:solidFill>
                <a:srgbClr val="FFBFA5"/>
              </a:solidFill>
              <a:ln w="9525">
                <a:noFill/>
                <a:round/>
                <a:headEnd/>
                <a:tailEnd/>
              </a:ln>
            </p:spPr>
            <p:txBody>
              <a:bodyPr/>
              <a:lstStyle/>
              <a:p>
                <a:endParaRPr lang="en-US" dirty="0"/>
              </a:p>
            </p:txBody>
          </p:sp>
          <p:sp>
            <p:nvSpPr>
              <p:cNvPr id="7" name="Freeform 14"/>
              <p:cNvSpPr>
                <a:spLocks/>
              </p:cNvSpPr>
              <p:nvPr/>
            </p:nvSpPr>
            <p:spPr bwMode="auto">
              <a:xfrm>
                <a:off x="2124" y="3004"/>
                <a:ext cx="16" cy="120"/>
              </a:xfrm>
              <a:custGeom>
                <a:avLst/>
                <a:gdLst>
                  <a:gd name="T0" fmla="*/ 14 w 31"/>
                  <a:gd name="T1" fmla="*/ 0 h 240"/>
                  <a:gd name="T2" fmla="*/ 14 w 31"/>
                  <a:gd name="T3" fmla="*/ 0 h 240"/>
                  <a:gd name="T4" fmla="*/ 12 w 31"/>
                  <a:gd name="T5" fmla="*/ 57 h 240"/>
                  <a:gd name="T6" fmla="*/ 6 w 31"/>
                  <a:gd name="T7" fmla="*/ 119 h 240"/>
                  <a:gd name="T8" fmla="*/ 2 w 31"/>
                  <a:gd name="T9" fmla="*/ 182 h 240"/>
                  <a:gd name="T10" fmla="*/ 0 w 31"/>
                  <a:gd name="T11" fmla="*/ 240 h 240"/>
                  <a:gd name="T12" fmla="*/ 18 w 31"/>
                  <a:gd name="T13" fmla="*/ 240 h 240"/>
                  <a:gd name="T14" fmla="*/ 18 w 31"/>
                  <a:gd name="T15" fmla="*/ 182 h 240"/>
                  <a:gd name="T16" fmla="*/ 23 w 31"/>
                  <a:gd name="T17" fmla="*/ 119 h 240"/>
                  <a:gd name="T18" fmla="*/ 28 w 31"/>
                  <a:gd name="T19" fmla="*/ 57 h 240"/>
                  <a:gd name="T20" fmla="*/ 31 w 31"/>
                  <a:gd name="T21" fmla="*/ 0 h 240"/>
                  <a:gd name="T22" fmla="*/ 31 w 31"/>
                  <a:gd name="T23" fmla="*/ 0 h 240"/>
                  <a:gd name="T24" fmla="*/ 14 w 31"/>
                  <a:gd name="T25" fmla="*/ 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0"/>
                  <a:gd name="T41" fmla="*/ 31 w 31"/>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0">
                    <a:moveTo>
                      <a:pt x="14" y="0"/>
                    </a:moveTo>
                    <a:lnTo>
                      <a:pt x="14" y="0"/>
                    </a:lnTo>
                    <a:lnTo>
                      <a:pt x="12" y="57"/>
                    </a:lnTo>
                    <a:lnTo>
                      <a:pt x="6" y="119"/>
                    </a:lnTo>
                    <a:lnTo>
                      <a:pt x="2" y="182"/>
                    </a:lnTo>
                    <a:lnTo>
                      <a:pt x="0" y="240"/>
                    </a:lnTo>
                    <a:lnTo>
                      <a:pt x="18" y="240"/>
                    </a:lnTo>
                    <a:lnTo>
                      <a:pt x="18" y="182"/>
                    </a:lnTo>
                    <a:lnTo>
                      <a:pt x="23" y="119"/>
                    </a:lnTo>
                    <a:lnTo>
                      <a:pt x="28" y="57"/>
                    </a:lnTo>
                    <a:lnTo>
                      <a:pt x="31" y="0"/>
                    </a:lnTo>
                    <a:lnTo>
                      <a:pt x="14" y="0"/>
                    </a:lnTo>
                    <a:close/>
                  </a:path>
                </a:pathLst>
              </a:custGeom>
              <a:solidFill>
                <a:srgbClr val="000000"/>
              </a:solidFill>
              <a:ln w="9525">
                <a:noFill/>
                <a:round/>
                <a:headEnd/>
                <a:tailEnd/>
              </a:ln>
            </p:spPr>
            <p:txBody>
              <a:bodyPr/>
              <a:lstStyle/>
              <a:p>
                <a:endParaRPr lang="en-US" dirty="0"/>
              </a:p>
            </p:txBody>
          </p:sp>
          <p:sp>
            <p:nvSpPr>
              <p:cNvPr id="8" name="Freeform 15"/>
              <p:cNvSpPr>
                <a:spLocks/>
              </p:cNvSpPr>
              <p:nvPr/>
            </p:nvSpPr>
            <p:spPr bwMode="auto">
              <a:xfrm>
                <a:off x="2132" y="2948"/>
                <a:ext cx="19" cy="56"/>
              </a:xfrm>
              <a:custGeom>
                <a:avLst/>
                <a:gdLst>
                  <a:gd name="T0" fmla="*/ 25 w 38"/>
                  <a:gd name="T1" fmla="*/ 0 h 113"/>
                  <a:gd name="T2" fmla="*/ 25 w 38"/>
                  <a:gd name="T3" fmla="*/ 0 h 113"/>
                  <a:gd name="T4" fmla="*/ 10 w 38"/>
                  <a:gd name="T5" fmla="*/ 26 h 113"/>
                  <a:gd name="T6" fmla="*/ 3 w 38"/>
                  <a:gd name="T7" fmla="*/ 55 h 113"/>
                  <a:gd name="T8" fmla="*/ 2 w 38"/>
                  <a:gd name="T9" fmla="*/ 85 h 113"/>
                  <a:gd name="T10" fmla="*/ 0 w 38"/>
                  <a:gd name="T11" fmla="*/ 113 h 113"/>
                  <a:gd name="T12" fmla="*/ 17 w 38"/>
                  <a:gd name="T13" fmla="*/ 113 h 113"/>
                  <a:gd name="T14" fmla="*/ 18 w 38"/>
                  <a:gd name="T15" fmla="*/ 85 h 113"/>
                  <a:gd name="T16" fmla="*/ 19 w 38"/>
                  <a:gd name="T17" fmla="*/ 55 h 113"/>
                  <a:gd name="T18" fmla="*/ 26 w 38"/>
                  <a:gd name="T19" fmla="*/ 31 h 113"/>
                  <a:gd name="T20" fmla="*/ 38 w 38"/>
                  <a:gd name="T21" fmla="*/ 11 h 113"/>
                  <a:gd name="T22" fmla="*/ 38 w 38"/>
                  <a:gd name="T23" fmla="*/ 11 h 113"/>
                  <a:gd name="T24" fmla="*/ 25 w 38"/>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13"/>
                  <a:gd name="T41" fmla="*/ 38 w 3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13">
                    <a:moveTo>
                      <a:pt x="25" y="0"/>
                    </a:moveTo>
                    <a:lnTo>
                      <a:pt x="25" y="0"/>
                    </a:lnTo>
                    <a:lnTo>
                      <a:pt x="10" y="26"/>
                    </a:lnTo>
                    <a:lnTo>
                      <a:pt x="3" y="55"/>
                    </a:lnTo>
                    <a:lnTo>
                      <a:pt x="2" y="85"/>
                    </a:lnTo>
                    <a:lnTo>
                      <a:pt x="0" y="113"/>
                    </a:lnTo>
                    <a:lnTo>
                      <a:pt x="17" y="113"/>
                    </a:lnTo>
                    <a:lnTo>
                      <a:pt x="18" y="85"/>
                    </a:lnTo>
                    <a:lnTo>
                      <a:pt x="19" y="55"/>
                    </a:lnTo>
                    <a:lnTo>
                      <a:pt x="26" y="31"/>
                    </a:lnTo>
                    <a:lnTo>
                      <a:pt x="38" y="11"/>
                    </a:lnTo>
                    <a:lnTo>
                      <a:pt x="25" y="0"/>
                    </a:lnTo>
                    <a:close/>
                  </a:path>
                </a:pathLst>
              </a:custGeom>
              <a:solidFill>
                <a:srgbClr val="000000"/>
              </a:solidFill>
              <a:ln w="9525">
                <a:noFill/>
                <a:round/>
                <a:headEnd/>
                <a:tailEnd/>
              </a:ln>
            </p:spPr>
            <p:txBody>
              <a:bodyPr/>
              <a:lstStyle/>
              <a:p>
                <a:endParaRPr lang="en-US" dirty="0"/>
              </a:p>
            </p:txBody>
          </p:sp>
          <p:sp>
            <p:nvSpPr>
              <p:cNvPr id="9" name="Freeform 16"/>
              <p:cNvSpPr>
                <a:spLocks/>
              </p:cNvSpPr>
              <p:nvPr/>
            </p:nvSpPr>
            <p:spPr bwMode="auto">
              <a:xfrm>
                <a:off x="2144" y="2913"/>
                <a:ext cx="57" cy="40"/>
              </a:xfrm>
              <a:custGeom>
                <a:avLst/>
                <a:gdLst>
                  <a:gd name="T0" fmla="*/ 100 w 114"/>
                  <a:gd name="T1" fmla="*/ 0 h 81"/>
                  <a:gd name="T2" fmla="*/ 100 w 114"/>
                  <a:gd name="T3" fmla="*/ 0 h 81"/>
                  <a:gd name="T4" fmla="*/ 91 w 114"/>
                  <a:gd name="T5" fmla="*/ 10 h 81"/>
                  <a:gd name="T6" fmla="*/ 80 w 114"/>
                  <a:gd name="T7" fmla="*/ 19 h 81"/>
                  <a:gd name="T8" fmla="*/ 65 w 114"/>
                  <a:gd name="T9" fmla="*/ 24 h 81"/>
                  <a:gd name="T10" fmla="*/ 52 w 114"/>
                  <a:gd name="T11" fmla="*/ 34 h 81"/>
                  <a:gd name="T12" fmla="*/ 39 w 114"/>
                  <a:gd name="T13" fmla="*/ 40 h 81"/>
                  <a:gd name="T14" fmla="*/ 25 w 114"/>
                  <a:gd name="T15" fmla="*/ 49 h 81"/>
                  <a:gd name="T16" fmla="*/ 12 w 114"/>
                  <a:gd name="T17" fmla="*/ 58 h 81"/>
                  <a:gd name="T18" fmla="*/ 0 w 114"/>
                  <a:gd name="T19" fmla="*/ 70 h 81"/>
                  <a:gd name="T20" fmla="*/ 13 w 114"/>
                  <a:gd name="T21" fmla="*/ 81 h 81"/>
                  <a:gd name="T22" fmla="*/ 22 w 114"/>
                  <a:gd name="T23" fmla="*/ 71 h 81"/>
                  <a:gd name="T24" fmla="*/ 33 w 114"/>
                  <a:gd name="T25" fmla="*/ 62 h 81"/>
                  <a:gd name="T26" fmla="*/ 47 w 114"/>
                  <a:gd name="T27" fmla="*/ 57 h 81"/>
                  <a:gd name="T28" fmla="*/ 60 w 114"/>
                  <a:gd name="T29" fmla="*/ 47 h 81"/>
                  <a:gd name="T30" fmla="*/ 73 w 114"/>
                  <a:gd name="T31" fmla="*/ 40 h 81"/>
                  <a:gd name="T32" fmla="*/ 88 w 114"/>
                  <a:gd name="T33" fmla="*/ 32 h 81"/>
                  <a:gd name="T34" fmla="*/ 102 w 114"/>
                  <a:gd name="T35" fmla="*/ 23 h 81"/>
                  <a:gd name="T36" fmla="*/ 114 w 114"/>
                  <a:gd name="T37" fmla="*/ 11 h 81"/>
                  <a:gd name="T38" fmla="*/ 114 w 114"/>
                  <a:gd name="T39" fmla="*/ 11 h 81"/>
                  <a:gd name="T40" fmla="*/ 100 w 1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81"/>
                  <a:gd name="T65" fmla="*/ 114 w 1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81">
                    <a:moveTo>
                      <a:pt x="100" y="0"/>
                    </a:moveTo>
                    <a:lnTo>
                      <a:pt x="100" y="0"/>
                    </a:lnTo>
                    <a:lnTo>
                      <a:pt x="91" y="10"/>
                    </a:lnTo>
                    <a:lnTo>
                      <a:pt x="80" y="19"/>
                    </a:lnTo>
                    <a:lnTo>
                      <a:pt x="65" y="24"/>
                    </a:lnTo>
                    <a:lnTo>
                      <a:pt x="52" y="34"/>
                    </a:lnTo>
                    <a:lnTo>
                      <a:pt x="39" y="40"/>
                    </a:lnTo>
                    <a:lnTo>
                      <a:pt x="25" y="49"/>
                    </a:lnTo>
                    <a:lnTo>
                      <a:pt x="12" y="58"/>
                    </a:lnTo>
                    <a:lnTo>
                      <a:pt x="0" y="70"/>
                    </a:lnTo>
                    <a:lnTo>
                      <a:pt x="13" y="81"/>
                    </a:lnTo>
                    <a:lnTo>
                      <a:pt x="22" y="71"/>
                    </a:lnTo>
                    <a:lnTo>
                      <a:pt x="33" y="62"/>
                    </a:lnTo>
                    <a:lnTo>
                      <a:pt x="47" y="57"/>
                    </a:lnTo>
                    <a:lnTo>
                      <a:pt x="60" y="47"/>
                    </a:lnTo>
                    <a:lnTo>
                      <a:pt x="73" y="40"/>
                    </a:lnTo>
                    <a:lnTo>
                      <a:pt x="88" y="32"/>
                    </a:lnTo>
                    <a:lnTo>
                      <a:pt x="102" y="23"/>
                    </a:lnTo>
                    <a:lnTo>
                      <a:pt x="114" y="11"/>
                    </a:lnTo>
                    <a:lnTo>
                      <a:pt x="100" y="0"/>
                    </a:lnTo>
                    <a:close/>
                  </a:path>
                </a:pathLst>
              </a:custGeom>
              <a:solidFill>
                <a:srgbClr val="000000"/>
              </a:solidFill>
              <a:ln w="9525">
                <a:noFill/>
                <a:round/>
                <a:headEnd/>
                <a:tailEnd/>
              </a:ln>
            </p:spPr>
            <p:txBody>
              <a:bodyPr/>
              <a:lstStyle/>
              <a:p>
                <a:endParaRPr lang="en-US" dirty="0"/>
              </a:p>
            </p:txBody>
          </p:sp>
          <p:sp>
            <p:nvSpPr>
              <p:cNvPr id="10" name="Freeform 17"/>
              <p:cNvSpPr>
                <a:spLocks/>
              </p:cNvSpPr>
              <p:nvPr/>
            </p:nvSpPr>
            <p:spPr bwMode="auto">
              <a:xfrm>
                <a:off x="2194" y="2726"/>
                <a:ext cx="138" cy="192"/>
              </a:xfrm>
              <a:custGeom>
                <a:avLst/>
                <a:gdLst>
                  <a:gd name="T0" fmla="*/ 263 w 277"/>
                  <a:gd name="T1" fmla="*/ 0 h 384"/>
                  <a:gd name="T2" fmla="*/ 263 w 277"/>
                  <a:gd name="T3" fmla="*/ 0 h 384"/>
                  <a:gd name="T4" fmla="*/ 247 w 277"/>
                  <a:gd name="T5" fmla="*/ 24 h 384"/>
                  <a:gd name="T6" fmla="*/ 233 w 277"/>
                  <a:gd name="T7" fmla="*/ 48 h 384"/>
                  <a:gd name="T8" fmla="*/ 216 w 277"/>
                  <a:gd name="T9" fmla="*/ 73 h 384"/>
                  <a:gd name="T10" fmla="*/ 202 w 277"/>
                  <a:gd name="T11" fmla="*/ 97 h 384"/>
                  <a:gd name="T12" fmla="*/ 187 w 277"/>
                  <a:gd name="T13" fmla="*/ 121 h 384"/>
                  <a:gd name="T14" fmla="*/ 171 w 277"/>
                  <a:gd name="T15" fmla="*/ 145 h 384"/>
                  <a:gd name="T16" fmla="*/ 155 w 277"/>
                  <a:gd name="T17" fmla="*/ 169 h 384"/>
                  <a:gd name="T18" fmla="*/ 140 w 277"/>
                  <a:gd name="T19" fmla="*/ 193 h 384"/>
                  <a:gd name="T20" fmla="*/ 124 w 277"/>
                  <a:gd name="T21" fmla="*/ 216 h 384"/>
                  <a:gd name="T22" fmla="*/ 108 w 277"/>
                  <a:gd name="T23" fmla="*/ 239 h 384"/>
                  <a:gd name="T24" fmla="*/ 90 w 277"/>
                  <a:gd name="T25" fmla="*/ 262 h 384"/>
                  <a:gd name="T26" fmla="*/ 73 w 277"/>
                  <a:gd name="T27" fmla="*/ 285 h 384"/>
                  <a:gd name="T28" fmla="*/ 55 w 277"/>
                  <a:gd name="T29" fmla="*/ 307 h 384"/>
                  <a:gd name="T30" fmla="*/ 38 w 277"/>
                  <a:gd name="T31" fmla="*/ 330 h 384"/>
                  <a:gd name="T32" fmla="*/ 19 w 277"/>
                  <a:gd name="T33" fmla="*/ 352 h 384"/>
                  <a:gd name="T34" fmla="*/ 0 w 277"/>
                  <a:gd name="T35" fmla="*/ 373 h 384"/>
                  <a:gd name="T36" fmla="*/ 14 w 277"/>
                  <a:gd name="T37" fmla="*/ 384 h 384"/>
                  <a:gd name="T38" fmla="*/ 33 w 277"/>
                  <a:gd name="T39" fmla="*/ 362 h 384"/>
                  <a:gd name="T40" fmla="*/ 51 w 277"/>
                  <a:gd name="T41" fmla="*/ 341 h 384"/>
                  <a:gd name="T42" fmla="*/ 69 w 277"/>
                  <a:gd name="T43" fmla="*/ 318 h 384"/>
                  <a:gd name="T44" fmla="*/ 86 w 277"/>
                  <a:gd name="T45" fmla="*/ 295 h 384"/>
                  <a:gd name="T46" fmla="*/ 104 w 277"/>
                  <a:gd name="T47" fmla="*/ 273 h 384"/>
                  <a:gd name="T48" fmla="*/ 121 w 277"/>
                  <a:gd name="T49" fmla="*/ 250 h 384"/>
                  <a:gd name="T50" fmla="*/ 137 w 277"/>
                  <a:gd name="T51" fmla="*/ 224 h 384"/>
                  <a:gd name="T52" fmla="*/ 153 w 277"/>
                  <a:gd name="T53" fmla="*/ 201 h 384"/>
                  <a:gd name="T54" fmla="*/ 168 w 277"/>
                  <a:gd name="T55" fmla="*/ 177 h 384"/>
                  <a:gd name="T56" fmla="*/ 184 w 277"/>
                  <a:gd name="T57" fmla="*/ 153 h 384"/>
                  <a:gd name="T58" fmla="*/ 200 w 277"/>
                  <a:gd name="T59" fmla="*/ 129 h 384"/>
                  <a:gd name="T60" fmla="*/ 215 w 277"/>
                  <a:gd name="T61" fmla="*/ 105 h 384"/>
                  <a:gd name="T62" fmla="*/ 230 w 277"/>
                  <a:gd name="T63" fmla="*/ 81 h 384"/>
                  <a:gd name="T64" fmla="*/ 246 w 277"/>
                  <a:gd name="T65" fmla="*/ 56 h 384"/>
                  <a:gd name="T66" fmla="*/ 261 w 277"/>
                  <a:gd name="T67" fmla="*/ 32 h 384"/>
                  <a:gd name="T68" fmla="*/ 277 w 277"/>
                  <a:gd name="T69" fmla="*/ 8 h 384"/>
                  <a:gd name="T70" fmla="*/ 277 w 277"/>
                  <a:gd name="T71" fmla="*/ 8 h 384"/>
                  <a:gd name="T72" fmla="*/ 263 w 277"/>
                  <a:gd name="T73" fmla="*/ 0 h 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7"/>
                  <a:gd name="T112" fmla="*/ 0 h 384"/>
                  <a:gd name="T113" fmla="*/ 277 w 277"/>
                  <a:gd name="T114" fmla="*/ 384 h 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7" h="384">
                    <a:moveTo>
                      <a:pt x="263" y="0"/>
                    </a:moveTo>
                    <a:lnTo>
                      <a:pt x="263" y="0"/>
                    </a:lnTo>
                    <a:lnTo>
                      <a:pt x="247" y="24"/>
                    </a:lnTo>
                    <a:lnTo>
                      <a:pt x="233" y="48"/>
                    </a:lnTo>
                    <a:lnTo>
                      <a:pt x="216" y="73"/>
                    </a:lnTo>
                    <a:lnTo>
                      <a:pt x="202" y="97"/>
                    </a:lnTo>
                    <a:lnTo>
                      <a:pt x="187" y="121"/>
                    </a:lnTo>
                    <a:lnTo>
                      <a:pt x="171" y="145"/>
                    </a:lnTo>
                    <a:lnTo>
                      <a:pt x="155" y="169"/>
                    </a:lnTo>
                    <a:lnTo>
                      <a:pt x="140" y="193"/>
                    </a:lnTo>
                    <a:lnTo>
                      <a:pt x="124" y="216"/>
                    </a:lnTo>
                    <a:lnTo>
                      <a:pt x="108" y="239"/>
                    </a:lnTo>
                    <a:lnTo>
                      <a:pt x="90" y="262"/>
                    </a:lnTo>
                    <a:lnTo>
                      <a:pt x="73" y="285"/>
                    </a:lnTo>
                    <a:lnTo>
                      <a:pt x="55" y="307"/>
                    </a:lnTo>
                    <a:lnTo>
                      <a:pt x="38" y="330"/>
                    </a:lnTo>
                    <a:lnTo>
                      <a:pt x="19" y="352"/>
                    </a:lnTo>
                    <a:lnTo>
                      <a:pt x="0" y="373"/>
                    </a:lnTo>
                    <a:lnTo>
                      <a:pt x="14" y="384"/>
                    </a:lnTo>
                    <a:lnTo>
                      <a:pt x="33" y="362"/>
                    </a:lnTo>
                    <a:lnTo>
                      <a:pt x="51" y="341"/>
                    </a:lnTo>
                    <a:lnTo>
                      <a:pt x="69" y="318"/>
                    </a:lnTo>
                    <a:lnTo>
                      <a:pt x="86" y="295"/>
                    </a:lnTo>
                    <a:lnTo>
                      <a:pt x="104" y="273"/>
                    </a:lnTo>
                    <a:lnTo>
                      <a:pt x="121" y="250"/>
                    </a:lnTo>
                    <a:lnTo>
                      <a:pt x="137" y="224"/>
                    </a:lnTo>
                    <a:lnTo>
                      <a:pt x="153" y="201"/>
                    </a:lnTo>
                    <a:lnTo>
                      <a:pt x="168" y="177"/>
                    </a:lnTo>
                    <a:lnTo>
                      <a:pt x="184" y="153"/>
                    </a:lnTo>
                    <a:lnTo>
                      <a:pt x="200" y="129"/>
                    </a:lnTo>
                    <a:lnTo>
                      <a:pt x="215" y="105"/>
                    </a:lnTo>
                    <a:lnTo>
                      <a:pt x="230" y="81"/>
                    </a:lnTo>
                    <a:lnTo>
                      <a:pt x="246" y="56"/>
                    </a:lnTo>
                    <a:lnTo>
                      <a:pt x="261" y="32"/>
                    </a:lnTo>
                    <a:lnTo>
                      <a:pt x="277" y="8"/>
                    </a:lnTo>
                    <a:lnTo>
                      <a:pt x="263" y="0"/>
                    </a:lnTo>
                    <a:close/>
                  </a:path>
                </a:pathLst>
              </a:custGeom>
              <a:solidFill>
                <a:srgbClr val="000000"/>
              </a:solidFill>
              <a:ln w="9525">
                <a:noFill/>
                <a:round/>
                <a:headEnd/>
                <a:tailEnd/>
              </a:ln>
            </p:spPr>
            <p:txBody>
              <a:bodyPr/>
              <a:lstStyle/>
              <a:p>
                <a:endParaRPr lang="en-US" dirty="0"/>
              </a:p>
            </p:txBody>
          </p:sp>
          <p:sp>
            <p:nvSpPr>
              <p:cNvPr id="11" name="Freeform 18"/>
              <p:cNvSpPr>
                <a:spLocks/>
              </p:cNvSpPr>
              <p:nvPr/>
            </p:nvSpPr>
            <p:spPr bwMode="auto">
              <a:xfrm>
                <a:off x="2326" y="2657"/>
                <a:ext cx="70" cy="73"/>
              </a:xfrm>
              <a:custGeom>
                <a:avLst/>
                <a:gdLst>
                  <a:gd name="T0" fmla="*/ 127 w 140"/>
                  <a:gd name="T1" fmla="*/ 0 h 146"/>
                  <a:gd name="T2" fmla="*/ 127 w 140"/>
                  <a:gd name="T3" fmla="*/ 0 h 146"/>
                  <a:gd name="T4" fmla="*/ 111 w 140"/>
                  <a:gd name="T5" fmla="*/ 17 h 146"/>
                  <a:gd name="T6" fmla="*/ 96 w 140"/>
                  <a:gd name="T7" fmla="*/ 32 h 146"/>
                  <a:gd name="T8" fmla="*/ 78 w 140"/>
                  <a:gd name="T9" fmla="*/ 48 h 146"/>
                  <a:gd name="T10" fmla="*/ 61 w 140"/>
                  <a:gd name="T11" fmla="*/ 66 h 146"/>
                  <a:gd name="T12" fmla="*/ 45 w 140"/>
                  <a:gd name="T13" fmla="*/ 83 h 146"/>
                  <a:gd name="T14" fmla="*/ 29 w 140"/>
                  <a:gd name="T15" fmla="*/ 101 h 146"/>
                  <a:gd name="T16" fmla="*/ 14 w 140"/>
                  <a:gd name="T17" fmla="*/ 118 h 146"/>
                  <a:gd name="T18" fmla="*/ 0 w 140"/>
                  <a:gd name="T19" fmla="*/ 138 h 146"/>
                  <a:gd name="T20" fmla="*/ 14 w 140"/>
                  <a:gd name="T21" fmla="*/ 146 h 146"/>
                  <a:gd name="T22" fmla="*/ 27 w 140"/>
                  <a:gd name="T23" fmla="*/ 129 h 146"/>
                  <a:gd name="T24" fmla="*/ 42 w 140"/>
                  <a:gd name="T25" fmla="*/ 111 h 146"/>
                  <a:gd name="T26" fmla="*/ 58 w 140"/>
                  <a:gd name="T27" fmla="*/ 94 h 146"/>
                  <a:gd name="T28" fmla="*/ 74 w 140"/>
                  <a:gd name="T29" fmla="*/ 76 h 146"/>
                  <a:gd name="T30" fmla="*/ 89 w 140"/>
                  <a:gd name="T31" fmla="*/ 62 h 146"/>
                  <a:gd name="T32" fmla="*/ 106 w 140"/>
                  <a:gd name="T33" fmla="*/ 45 h 146"/>
                  <a:gd name="T34" fmla="*/ 124 w 140"/>
                  <a:gd name="T35" fmla="*/ 28 h 146"/>
                  <a:gd name="T36" fmla="*/ 140 w 140"/>
                  <a:gd name="T37" fmla="*/ 11 h 146"/>
                  <a:gd name="T38" fmla="*/ 140 w 140"/>
                  <a:gd name="T39" fmla="*/ 11 h 146"/>
                  <a:gd name="T40" fmla="*/ 127 w 140"/>
                  <a:gd name="T41" fmla="*/ 0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46"/>
                  <a:gd name="T65" fmla="*/ 140 w 140"/>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46">
                    <a:moveTo>
                      <a:pt x="127" y="0"/>
                    </a:moveTo>
                    <a:lnTo>
                      <a:pt x="127" y="0"/>
                    </a:lnTo>
                    <a:lnTo>
                      <a:pt x="111" y="17"/>
                    </a:lnTo>
                    <a:lnTo>
                      <a:pt x="96" y="32"/>
                    </a:lnTo>
                    <a:lnTo>
                      <a:pt x="78" y="48"/>
                    </a:lnTo>
                    <a:lnTo>
                      <a:pt x="61" y="66"/>
                    </a:lnTo>
                    <a:lnTo>
                      <a:pt x="45" y="83"/>
                    </a:lnTo>
                    <a:lnTo>
                      <a:pt x="29" y="101"/>
                    </a:lnTo>
                    <a:lnTo>
                      <a:pt x="14" y="118"/>
                    </a:lnTo>
                    <a:lnTo>
                      <a:pt x="0" y="138"/>
                    </a:lnTo>
                    <a:lnTo>
                      <a:pt x="14" y="146"/>
                    </a:lnTo>
                    <a:lnTo>
                      <a:pt x="27" y="129"/>
                    </a:lnTo>
                    <a:lnTo>
                      <a:pt x="42" y="111"/>
                    </a:lnTo>
                    <a:lnTo>
                      <a:pt x="58" y="94"/>
                    </a:lnTo>
                    <a:lnTo>
                      <a:pt x="74" y="76"/>
                    </a:lnTo>
                    <a:lnTo>
                      <a:pt x="89" y="62"/>
                    </a:lnTo>
                    <a:lnTo>
                      <a:pt x="106" y="45"/>
                    </a:lnTo>
                    <a:lnTo>
                      <a:pt x="124" y="28"/>
                    </a:lnTo>
                    <a:lnTo>
                      <a:pt x="140" y="11"/>
                    </a:lnTo>
                    <a:lnTo>
                      <a:pt x="127" y="0"/>
                    </a:lnTo>
                    <a:close/>
                  </a:path>
                </a:pathLst>
              </a:custGeom>
              <a:solidFill>
                <a:srgbClr val="000000"/>
              </a:solidFill>
              <a:ln w="9525">
                <a:noFill/>
                <a:round/>
                <a:headEnd/>
                <a:tailEnd/>
              </a:ln>
            </p:spPr>
            <p:txBody>
              <a:bodyPr/>
              <a:lstStyle/>
              <a:p>
                <a:endParaRPr lang="en-US" dirty="0"/>
              </a:p>
            </p:txBody>
          </p:sp>
          <p:sp>
            <p:nvSpPr>
              <p:cNvPr id="12" name="Freeform 19"/>
              <p:cNvSpPr>
                <a:spLocks/>
              </p:cNvSpPr>
              <p:nvPr/>
            </p:nvSpPr>
            <p:spPr bwMode="auto">
              <a:xfrm>
                <a:off x="2389" y="2574"/>
                <a:ext cx="73" cy="88"/>
              </a:xfrm>
              <a:custGeom>
                <a:avLst/>
                <a:gdLst>
                  <a:gd name="T0" fmla="*/ 133 w 146"/>
                  <a:gd name="T1" fmla="*/ 0 h 178"/>
                  <a:gd name="T2" fmla="*/ 133 w 146"/>
                  <a:gd name="T3" fmla="*/ 0 h 178"/>
                  <a:gd name="T4" fmla="*/ 116 w 146"/>
                  <a:gd name="T5" fmla="*/ 22 h 178"/>
                  <a:gd name="T6" fmla="*/ 100 w 146"/>
                  <a:gd name="T7" fmla="*/ 42 h 178"/>
                  <a:gd name="T8" fmla="*/ 84 w 146"/>
                  <a:gd name="T9" fmla="*/ 63 h 178"/>
                  <a:gd name="T10" fmla="*/ 68 w 146"/>
                  <a:gd name="T11" fmla="*/ 85 h 178"/>
                  <a:gd name="T12" fmla="*/ 52 w 146"/>
                  <a:gd name="T13" fmla="*/ 105 h 178"/>
                  <a:gd name="T14" fmla="*/ 35 w 146"/>
                  <a:gd name="T15" fmla="*/ 127 h 178"/>
                  <a:gd name="T16" fmla="*/ 17 w 146"/>
                  <a:gd name="T17" fmla="*/ 147 h 178"/>
                  <a:gd name="T18" fmla="*/ 0 w 146"/>
                  <a:gd name="T19" fmla="*/ 167 h 178"/>
                  <a:gd name="T20" fmla="*/ 13 w 146"/>
                  <a:gd name="T21" fmla="*/ 178 h 178"/>
                  <a:gd name="T22" fmla="*/ 30 w 146"/>
                  <a:gd name="T23" fmla="*/ 157 h 178"/>
                  <a:gd name="T24" fmla="*/ 48 w 146"/>
                  <a:gd name="T25" fmla="*/ 137 h 178"/>
                  <a:gd name="T26" fmla="*/ 65 w 146"/>
                  <a:gd name="T27" fmla="*/ 116 h 178"/>
                  <a:gd name="T28" fmla="*/ 82 w 146"/>
                  <a:gd name="T29" fmla="*/ 96 h 178"/>
                  <a:gd name="T30" fmla="*/ 98 w 146"/>
                  <a:gd name="T31" fmla="*/ 74 h 178"/>
                  <a:gd name="T32" fmla="*/ 114 w 146"/>
                  <a:gd name="T33" fmla="*/ 53 h 178"/>
                  <a:gd name="T34" fmla="*/ 130 w 146"/>
                  <a:gd name="T35" fmla="*/ 33 h 178"/>
                  <a:gd name="T36" fmla="*/ 146 w 146"/>
                  <a:gd name="T37" fmla="*/ 11 h 178"/>
                  <a:gd name="T38" fmla="*/ 146 w 146"/>
                  <a:gd name="T39" fmla="*/ 11 h 178"/>
                  <a:gd name="T40" fmla="*/ 133 w 146"/>
                  <a:gd name="T41" fmla="*/ 0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78"/>
                  <a:gd name="T65" fmla="*/ 146 w 146"/>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78">
                    <a:moveTo>
                      <a:pt x="133" y="0"/>
                    </a:moveTo>
                    <a:lnTo>
                      <a:pt x="133" y="0"/>
                    </a:lnTo>
                    <a:lnTo>
                      <a:pt x="116" y="22"/>
                    </a:lnTo>
                    <a:lnTo>
                      <a:pt x="100" y="42"/>
                    </a:lnTo>
                    <a:lnTo>
                      <a:pt x="84" y="63"/>
                    </a:lnTo>
                    <a:lnTo>
                      <a:pt x="68" y="85"/>
                    </a:lnTo>
                    <a:lnTo>
                      <a:pt x="52" y="105"/>
                    </a:lnTo>
                    <a:lnTo>
                      <a:pt x="35" y="127"/>
                    </a:lnTo>
                    <a:lnTo>
                      <a:pt x="17" y="147"/>
                    </a:lnTo>
                    <a:lnTo>
                      <a:pt x="0" y="167"/>
                    </a:lnTo>
                    <a:lnTo>
                      <a:pt x="13" y="178"/>
                    </a:lnTo>
                    <a:lnTo>
                      <a:pt x="30" y="157"/>
                    </a:lnTo>
                    <a:lnTo>
                      <a:pt x="48" y="137"/>
                    </a:lnTo>
                    <a:lnTo>
                      <a:pt x="65" y="116"/>
                    </a:lnTo>
                    <a:lnTo>
                      <a:pt x="82" y="96"/>
                    </a:lnTo>
                    <a:lnTo>
                      <a:pt x="98" y="74"/>
                    </a:lnTo>
                    <a:lnTo>
                      <a:pt x="114" y="53"/>
                    </a:lnTo>
                    <a:lnTo>
                      <a:pt x="130" y="33"/>
                    </a:lnTo>
                    <a:lnTo>
                      <a:pt x="146" y="11"/>
                    </a:lnTo>
                    <a:lnTo>
                      <a:pt x="133" y="0"/>
                    </a:lnTo>
                    <a:close/>
                  </a:path>
                </a:pathLst>
              </a:custGeom>
              <a:solidFill>
                <a:srgbClr val="000000"/>
              </a:solidFill>
              <a:ln w="9525">
                <a:noFill/>
                <a:round/>
                <a:headEnd/>
                <a:tailEnd/>
              </a:ln>
            </p:spPr>
            <p:txBody>
              <a:bodyPr/>
              <a:lstStyle/>
              <a:p>
                <a:endParaRPr lang="en-US" dirty="0"/>
              </a:p>
            </p:txBody>
          </p:sp>
          <p:sp>
            <p:nvSpPr>
              <p:cNvPr id="13" name="Freeform 20"/>
              <p:cNvSpPr>
                <a:spLocks/>
              </p:cNvSpPr>
              <p:nvPr/>
            </p:nvSpPr>
            <p:spPr bwMode="auto">
              <a:xfrm>
                <a:off x="2455" y="2541"/>
                <a:ext cx="13" cy="38"/>
              </a:xfrm>
              <a:custGeom>
                <a:avLst/>
                <a:gdLst>
                  <a:gd name="T0" fmla="*/ 1 w 25"/>
                  <a:gd name="T1" fmla="*/ 5 h 76"/>
                  <a:gd name="T2" fmla="*/ 1 w 25"/>
                  <a:gd name="T3" fmla="*/ 5 h 76"/>
                  <a:gd name="T4" fmla="*/ 6 w 25"/>
                  <a:gd name="T5" fmla="*/ 21 h 76"/>
                  <a:gd name="T6" fmla="*/ 6 w 25"/>
                  <a:gd name="T7" fmla="*/ 37 h 76"/>
                  <a:gd name="T8" fmla="*/ 6 w 25"/>
                  <a:gd name="T9" fmla="*/ 53 h 76"/>
                  <a:gd name="T10" fmla="*/ 0 w 25"/>
                  <a:gd name="T11" fmla="*/ 65 h 76"/>
                  <a:gd name="T12" fmla="*/ 13 w 25"/>
                  <a:gd name="T13" fmla="*/ 76 h 76"/>
                  <a:gd name="T14" fmla="*/ 22 w 25"/>
                  <a:gd name="T15" fmla="*/ 56 h 76"/>
                  <a:gd name="T16" fmla="*/ 25 w 25"/>
                  <a:gd name="T17" fmla="*/ 37 h 76"/>
                  <a:gd name="T18" fmla="*/ 22 w 25"/>
                  <a:gd name="T19" fmla="*/ 18 h 76"/>
                  <a:gd name="T20" fmla="*/ 17 w 25"/>
                  <a:gd name="T21" fmla="*/ 0 h 76"/>
                  <a:gd name="T22" fmla="*/ 17 w 25"/>
                  <a:gd name="T23" fmla="*/ 0 h 76"/>
                  <a:gd name="T24" fmla="*/ 1 w 2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76"/>
                  <a:gd name="T41" fmla="*/ 25 w 2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76">
                    <a:moveTo>
                      <a:pt x="1" y="5"/>
                    </a:moveTo>
                    <a:lnTo>
                      <a:pt x="1" y="5"/>
                    </a:lnTo>
                    <a:lnTo>
                      <a:pt x="6" y="21"/>
                    </a:lnTo>
                    <a:lnTo>
                      <a:pt x="6" y="37"/>
                    </a:lnTo>
                    <a:lnTo>
                      <a:pt x="6" y="53"/>
                    </a:lnTo>
                    <a:lnTo>
                      <a:pt x="0" y="65"/>
                    </a:lnTo>
                    <a:lnTo>
                      <a:pt x="13" y="76"/>
                    </a:lnTo>
                    <a:lnTo>
                      <a:pt x="22" y="56"/>
                    </a:lnTo>
                    <a:lnTo>
                      <a:pt x="25" y="37"/>
                    </a:lnTo>
                    <a:lnTo>
                      <a:pt x="22" y="18"/>
                    </a:lnTo>
                    <a:lnTo>
                      <a:pt x="17" y="0"/>
                    </a:lnTo>
                    <a:lnTo>
                      <a:pt x="1" y="5"/>
                    </a:lnTo>
                    <a:close/>
                  </a:path>
                </a:pathLst>
              </a:custGeom>
              <a:solidFill>
                <a:srgbClr val="000000"/>
              </a:solidFill>
              <a:ln w="9525">
                <a:noFill/>
                <a:round/>
                <a:headEnd/>
                <a:tailEnd/>
              </a:ln>
            </p:spPr>
            <p:txBody>
              <a:bodyPr/>
              <a:lstStyle/>
              <a:p>
                <a:endParaRPr lang="en-US" dirty="0"/>
              </a:p>
            </p:txBody>
          </p:sp>
          <p:sp>
            <p:nvSpPr>
              <p:cNvPr id="14" name="Freeform 21"/>
              <p:cNvSpPr>
                <a:spLocks/>
              </p:cNvSpPr>
              <p:nvPr/>
            </p:nvSpPr>
            <p:spPr bwMode="auto">
              <a:xfrm>
                <a:off x="2442" y="2518"/>
                <a:ext cx="22" cy="26"/>
              </a:xfrm>
              <a:custGeom>
                <a:avLst/>
                <a:gdLst>
                  <a:gd name="T0" fmla="*/ 0 w 44"/>
                  <a:gd name="T1" fmla="*/ 16 h 51"/>
                  <a:gd name="T2" fmla="*/ 0 w 44"/>
                  <a:gd name="T3" fmla="*/ 16 h 51"/>
                  <a:gd name="T4" fmla="*/ 8 w 44"/>
                  <a:gd name="T5" fmla="*/ 19 h 51"/>
                  <a:gd name="T6" fmla="*/ 16 w 44"/>
                  <a:gd name="T7" fmla="*/ 28 h 51"/>
                  <a:gd name="T8" fmla="*/ 22 w 44"/>
                  <a:gd name="T9" fmla="*/ 39 h 51"/>
                  <a:gd name="T10" fmla="*/ 28 w 44"/>
                  <a:gd name="T11" fmla="*/ 51 h 51"/>
                  <a:gd name="T12" fmla="*/ 44 w 44"/>
                  <a:gd name="T13" fmla="*/ 46 h 51"/>
                  <a:gd name="T14" fmla="*/ 39 w 44"/>
                  <a:gd name="T15" fmla="*/ 31 h 51"/>
                  <a:gd name="T16" fmla="*/ 29 w 44"/>
                  <a:gd name="T17" fmla="*/ 17 h 51"/>
                  <a:gd name="T18" fmla="*/ 16 w 44"/>
                  <a:gd name="T19" fmla="*/ 5 h 51"/>
                  <a:gd name="T20" fmla="*/ 0 w 44"/>
                  <a:gd name="T21" fmla="*/ 0 h 51"/>
                  <a:gd name="T22" fmla="*/ 0 w 44"/>
                  <a:gd name="T23" fmla="*/ 0 h 51"/>
                  <a:gd name="T24" fmla="*/ 0 w 44"/>
                  <a:gd name="T25" fmla="*/ 16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1"/>
                  <a:gd name="T41" fmla="*/ 44 w 44"/>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1">
                    <a:moveTo>
                      <a:pt x="0" y="16"/>
                    </a:moveTo>
                    <a:lnTo>
                      <a:pt x="0" y="16"/>
                    </a:lnTo>
                    <a:lnTo>
                      <a:pt x="8" y="19"/>
                    </a:lnTo>
                    <a:lnTo>
                      <a:pt x="16" y="28"/>
                    </a:lnTo>
                    <a:lnTo>
                      <a:pt x="22" y="39"/>
                    </a:lnTo>
                    <a:lnTo>
                      <a:pt x="28" y="51"/>
                    </a:lnTo>
                    <a:lnTo>
                      <a:pt x="44" y="46"/>
                    </a:lnTo>
                    <a:lnTo>
                      <a:pt x="39" y="31"/>
                    </a:lnTo>
                    <a:lnTo>
                      <a:pt x="29" y="17"/>
                    </a:lnTo>
                    <a:lnTo>
                      <a:pt x="16" y="5"/>
                    </a:lnTo>
                    <a:lnTo>
                      <a:pt x="0" y="0"/>
                    </a:lnTo>
                    <a:lnTo>
                      <a:pt x="0" y="16"/>
                    </a:lnTo>
                    <a:close/>
                  </a:path>
                </a:pathLst>
              </a:custGeom>
              <a:solidFill>
                <a:srgbClr val="000000"/>
              </a:solidFill>
              <a:ln w="9525">
                <a:noFill/>
                <a:round/>
                <a:headEnd/>
                <a:tailEnd/>
              </a:ln>
            </p:spPr>
            <p:txBody>
              <a:bodyPr/>
              <a:lstStyle/>
              <a:p>
                <a:endParaRPr lang="en-US" dirty="0"/>
              </a:p>
            </p:txBody>
          </p:sp>
          <p:sp>
            <p:nvSpPr>
              <p:cNvPr id="15" name="Freeform 22"/>
              <p:cNvSpPr>
                <a:spLocks/>
              </p:cNvSpPr>
              <p:nvPr/>
            </p:nvSpPr>
            <p:spPr bwMode="auto">
              <a:xfrm>
                <a:off x="2403" y="2513"/>
                <a:ext cx="39" cy="13"/>
              </a:xfrm>
              <a:custGeom>
                <a:avLst/>
                <a:gdLst>
                  <a:gd name="T0" fmla="*/ 5 w 78"/>
                  <a:gd name="T1" fmla="*/ 20 h 27"/>
                  <a:gd name="T2" fmla="*/ 5 w 78"/>
                  <a:gd name="T3" fmla="*/ 20 h 27"/>
                  <a:gd name="T4" fmla="*/ 12 w 78"/>
                  <a:gd name="T5" fmla="*/ 18 h 27"/>
                  <a:gd name="T6" fmla="*/ 21 w 78"/>
                  <a:gd name="T7" fmla="*/ 19 h 27"/>
                  <a:gd name="T8" fmla="*/ 31 w 78"/>
                  <a:gd name="T9" fmla="*/ 18 h 27"/>
                  <a:gd name="T10" fmla="*/ 39 w 78"/>
                  <a:gd name="T11" fmla="*/ 19 h 27"/>
                  <a:gd name="T12" fmla="*/ 48 w 78"/>
                  <a:gd name="T13" fmla="*/ 22 h 27"/>
                  <a:gd name="T14" fmla="*/ 58 w 78"/>
                  <a:gd name="T15" fmla="*/ 23 h 27"/>
                  <a:gd name="T16" fmla="*/ 67 w 78"/>
                  <a:gd name="T17" fmla="*/ 26 h 27"/>
                  <a:gd name="T18" fmla="*/ 78 w 78"/>
                  <a:gd name="T19" fmla="*/ 27 h 27"/>
                  <a:gd name="T20" fmla="*/ 78 w 78"/>
                  <a:gd name="T21" fmla="*/ 11 h 27"/>
                  <a:gd name="T22" fmla="*/ 70 w 78"/>
                  <a:gd name="T23" fmla="*/ 10 h 27"/>
                  <a:gd name="T24" fmla="*/ 60 w 78"/>
                  <a:gd name="T25" fmla="*/ 7 h 27"/>
                  <a:gd name="T26" fmla="*/ 51 w 78"/>
                  <a:gd name="T27" fmla="*/ 6 h 27"/>
                  <a:gd name="T28" fmla="*/ 41 w 78"/>
                  <a:gd name="T29" fmla="*/ 3 h 27"/>
                  <a:gd name="T30" fmla="*/ 31 w 78"/>
                  <a:gd name="T31" fmla="*/ 2 h 27"/>
                  <a:gd name="T32" fmla="*/ 21 w 78"/>
                  <a:gd name="T33" fmla="*/ 0 h 27"/>
                  <a:gd name="T34" fmla="*/ 12 w 78"/>
                  <a:gd name="T35" fmla="*/ 2 h 27"/>
                  <a:gd name="T36" fmla="*/ 0 w 78"/>
                  <a:gd name="T37" fmla="*/ 4 h 27"/>
                  <a:gd name="T38" fmla="*/ 0 w 78"/>
                  <a:gd name="T39" fmla="*/ 4 h 27"/>
                  <a:gd name="T40" fmla="*/ 5 w 78"/>
                  <a:gd name="T41" fmla="*/ 2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7"/>
                  <a:gd name="T65" fmla="*/ 78 w 78"/>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7">
                    <a:moveTo>
                      <a:pt x="5" y="20"/>
                    </a:moveTo>
                    <a:lnTo>
                      <a:pt x="5" y="20"/>
                    </a:lnTo>
                    <a:lnTo>
                      <a:pt x="12" y="18"/>
                    </a:lnTo>
                    <a:lnTo>
                      <a:pt x="21" y="19"/>
                    </a:lnTo>
                    <a:lnTo>
                      <a:pt x="31" y="18"/>
                    </a:lnTo>
                    <a:lnTo>
                      <a:pt x="39" y="19"/>
                    </a:lnTo>
                    <a:lnTo>
                      <a:pt x="48" y="22"/>
                    </a:lnTo>
                    <a:lnTo>
                      <a:pt x="58" y="23"/>
                    </a:lnTo>
                    <a:lnTo>
                      <a:pt x="67" y="26"/>
                    </a:lnTo>
                    <a:lnTo>
                      <a:pt x="78" y="27"/>
                    </a:lnTo>
                    <a:lnTo>
                      <a:pt x="78" y="11"/>
                    </a:lnTo>
                    <a:lnTo>
                      <a:pt x="70" y="10"/>
                    </a:lnTo>
                    <a:lnTo>
                      <a:pt x="60" y="7"/>
                    </a:lnTo>
                    <a:lnTo>
                      <a:pt x="51" y="6"/>
                    </a:lnTo>
                    <a:lnTo>
                      <a:pt x="41" y="3"/>
                    </a:lnTo>
                    <a:lnTo>
                      <a:pt x="31" y="2"/>
                    </a:lnTo>
                    <a:lnTo>
                      <a:pt x="21" y="0"/>
                    </a:lnTo>
                    <a:lnTo>
                      <a:pt x="12" y="2"/>
                    </a:lnTo>
                    <a:lnTo>
                      <a:pt x="0" y="4"/>
                    </a:lnTo>
                    <a:lnTo>
                      <a:pt x="5" y="20"/>
                    </a:lnTo>
                    <a:close/>
                  </a:path>
                </a:pathLst>
              </a:custGeom>
              <a:solidFill>
                <a:srgbClr val="000000"/>
              </a:solidFill>
              <a:ln w="9525">
                <a:noFill/>
                <a:round/>
                <a:headEnd/>
                <a:tailEnd/>
              </a:ln>
            </p:spPr>
            <p:txBody>
              <a:bodyPr/>
              <a:lstStyle/>
              <a:p>
                <a:endParaRPr lang="en-US" dirty="0"/>
              </a:p>
            </p:txBody>
          </p:sp>
          <p:sp>
            <p:nvSpPr>
              <p:cNvPr id="16" name="Freeform 23"/>
              <p:cNvSpPr>
                <a:spLocks/>
              </p:cNvSpPr>
              <p:nvPr/>
            </p:nvSpPr>
            <p:spPr bwMode="auto">
              <a:xfrm>
                <a:off x="2255" y="2515"/>
                <a:ext cx="151" cy="129"/>
              </a:xfrm>
              <a:custGeom>
                <a:avLst/>
                <a:gdLst>
                  <a:gd name="T0" fmla="*/ 11 w 302"/>
                  <a:gd name="T1" fmla="*/ 259 h 259"/>
                  <a:gd name="T2" fmla="*/ 11 w 302"/>
                  <a:gd name="T3" fmla="*/ 259 h 259"/>
                  <a:gd name="T4" fmla="*/ 28 w 302"/>
                  <a:gd name="T5" fmla="*/ 243 h 259"/>
                  <a:gd name="T6" fmla="*/ 47 w 302"/>
                  <a:gd name="T7" fmla="*/ 224 h 259"/>
                  <a:gd name="T8" fmla="*/ 63 w 302"/>
                  <a:gd name="T9" fmla="*/ 207 h 259"/>
                  <a:gd name="T10" fmla="*/ 81 w 302"/>
                  <a:gd name="T11" fmla="*/ 190 h 259"/>
                  <a:gd name="T12" fmla="*/ 97 w 302"/>
                  <a:gd name="T13" fmla="*/ 172 h 259"/>
                  <a:gd name="T14" fmla="*/ 112 w 302"/>
                  <a:gd name="T15" fmla="*/ 155 h 259"/>
                  <a:gd name="T16" fmla="*/ 129 w 302"/>
                  <a:gd name="T17" fmla="*/ 139 h 259"/>
                  <a:gd name="T18" fmla="*/ 145 w 302"/>
                  <a:gd name="T19" fmla="*/ 121 h 259"/>
                  <a:gd name="T20" fmla="*/ 163 w 302"/>
                  <a:gd name="T21" fmla="*/ 106 h 259"/>
                  <a:gd name="T22" fmla="*/ 180 w 302"/>
                  <a:gd name="T23" fmla="*/ 90 h 259"/>
                  <a:gd name="T24" fmla="*/ 199 w 302"/>
                  <a:gd name="T25" fmla="*/ 75 h 259"/>
                  <a:gd name="T26" fmla="*/ 216 w 302"/>
                  <a:gd name="T27" fmla="*/ 61 h 259"/>
                  <a:gd name="T28" fmla="*/ 236 w 302"/>
                  <a:gd name="T29" fmla="*/ 49 h 259"/>
                  <a:gd name="T30" fmla="*/ 258 w 302"/>
                  <a:gd name="T31" fmla="*/ 37 h 259"/>
                  <a:gd name="T32" fmla="*/ 279 w 302"/>
                  <a:gd name="T33" fmla="*/ 26 h 259"/>
                  <a:gd name="T34" fmla="*/ 302 w 302"/>
                  <a:gd name="T35" fmla="*/ 16 h 259"/>
                  <a:gd name="T36" fmla="*/ 297 w 302"/>
                  <a:gd name="T37" fmla="*/ 0 h 259"/>
                  <a:gd name="T38" fmla="*/ 274 w 302"/>
                  <a:gd name="T39" fmla="*/ 10 h 259"/>
                  <a:gd name="T40" fmla="*/ 250 w 302"/>
                  <a:gd name="T41" fmla="*/ 20 h 259"/>
                  <a:gd name="T42" fmla="*/ 228 w 302"/>
                  <a:gd name="T43" fmla="*/ 35 h 259"/>
                  <a:gd name="T44" fmla="*/ 208 w 302"/>
                  <a:gd name="T45" fmla="*/ 47 h 259"/>
                  <a:gd name="T46" fmla="*/ 188 w 302"/>
                  <a:gd name="T47" fmla="*/ 62 h 259"/>
                  <a:gd name="T48" fmla="*/ 169 w 302"/>
                  <a:gd name="T49" fmla="*/ 77 h 259"/>
                  <a:gd name="T50" fmla="*/ 152 w 302"/>
                  <a:gd name="T51" fmla="*/ 93 h 259"/>
                  <a:gd name="T52" fmla="*/ 134 w 302"/>
                  <a:gd name="T53" fmla="*/ 110 h 259"/>
                  <a:gd name="T54" fmla="*/ 118 w 302"/>
                  <a:gd name="T55" fmla="*/ 128 h 259"/>
                  <a:gd name="T56" fmla="*/ 101 w 302"/>
                  <a:gd name="T57" fmla="*/ 144 h 259"/>
                  <a:gd name="T58" fmla="*/ 83 w 302"/>
                  <a:gd name="T59" fmla="*/ 161 h 259"/>
                  <a:gd name="T60" fmla="*/ 67 w 302"/>
                  <a:gd name="T61" fmla="*/ 179 h 259"/>
                  <a:gd name="T62" fmla="*/ 50 w 302"/>
                  <a:gd name="T63" fmla="*/ 196 h 259"/>
                  <a:gd name="T64" fmla="*/ 34 w 302"/>
                  <a:gd name="T65" fmla="*/ 214 h 259"/>
                  <a:gd name="T66" fmla="*/ 18 w 302"/>
                  <a:gd name="T67" fmla="*/ 230 h 259"/>
                  <a:gd name="T68" fmla="*/ 0 w 302"/>
                  <a:gd name="T69" fmla="*/ 246 h 259"/>
                  <a:gd name="T70" fmla="*/ 0 w 302"/>
                  <a:gd name="T71" fmla="*/ 246 h 259"/>
                  <a:gd name="T72" fmla="*/ 11 w 302"/>
                  <a:gd name="T73" fmla="*/ 259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2"/>
                  <a:gd name="T112" fmla="*/ 0 h 259"/>
                  <a:gd name="T113" fmla="*/ 302 w 302"/>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2" h="259">
                    <a:moveTo>
                      <a:pt x="11" y="259"/>
                    </a:moveTo>
                    <a:lnTo>
                      <a:pt x="11" y="259"/>
                    </a:lnTo>
                    <a:lnTo>
                      <a:pt x="28" y="243"/>
                    </a:lnTo>
                    <a:lnTo>
                      <a:pt x="47" y="224"/>
                    </a:lnTo>
                    <a:lnTo>
                      <a:pt x="63" y="207"/>
                    </a:lnTo>
                    <a:lnTo>
                      <a:pt x="81" y="190"/>
                    </a:lnTo>
                    <a:lnTo>
                      <a:pt x="97" y="172"/>
                    </a:lnTo>
                    <a:lnTo>
                      <a:pt x="112" y="155"/>
                    </a:lnTo>
                    <a:lnTo>
                      <a:pt x="129" y="139"/>
                    </a:lnTo>
                    <a:lnTo>
                      <a:pt x="145" y="121"/>
                    </a:lnTo>
                    <a:lnTo>
                      <a:pt x="163" y="106"/>
                    </a:lnTo>
                    <a:lnTo>
                      <a:pt x="180" y="90"/>
                    </a:lnTo>
                    <a:lnTo>
                      <a:pt x="199" y="75"/>
                    </a:lnTo>
                    <a:lnTo>
                      <a:pt x="216" y="61"/>
                    </a:lnTo>
                    <a:lnTo>
                      <a:pt x="236" y="49"/>
                    </a:lnTo>
                    <a:lnTo>
                      <a:pt x="258" y="37"/>
                    </a:lnTo>
                    <a:lnTo>
                      <a:pt x="279" y="26"/>
                    </a:lnTo>
                    <a:lnTo>
                      <a:pt x="302" y="16"/>
                    </a:lnTo>
                    <a:lnTo>
                      <a:pt x="297" y="0"/>
                    </a:lnTo>
                    <a:lnTo>
                      <a:pt x="274" y="10"/>
                    </a:lnTo>
                    <a:lnTo>
                      <a:pt x="250" y="20"/>
                    </a:lnTo>
                    <a:lnTo>
                      <a:pt x="228" y="35"/>
                    </a:lnTo>
                    <a:lnTo>
                      <a:pt x="208" y="47"/>
                    </a:lnTo>
                    <a:lnTo>
                      <a:pt x="188" y="62"/>
                    </a:lnTo>
                    <a:lnTo>
                      <a:pt x="169" y="77"/>
                    </a:lnTo>
                    <a:lnTo>
                      <a:pt x="152" y="93"/>
                    </a:lnTo>
                    <a:lnTo>
                      <a:pt x="134" y="110"/>
                    </a:lnTo>
                    <a:lnTo>
                      <a:pt x="118" y="128"/>
                    </a:lnTo>
                    <a:lnTo>
                      <a:pt x="101" y="144"/>
                    </a:lnTo>
                    <a:lnTo>
                      <a:pt x="83" y="161"/>
                    </a:lnTo>
                    <a:lnTo>
                      <a:pt x="67" y="179"/>
                    </a:lnTo>
                    <a:lnTo>
                      <a:pt x="50" y="196"/>
                    </a:lnTo>
                    <a:lnTo>
                      <a:pt x="34" y="214"/>
                    </a:lnTo>
                    <a:lnTo>
                      <a:pt x="18" y="230"/>
                    </a:lnTo>
                    <a:lnTo>
                      <a:pt x="0" y="246"/>
                    </a:lnTo>
                    <a:lnTo>
                      <a:pt x="11" y="259"/>
                    </a:lnTo>
                    <a:close/>
                  </a:path>
                </a:pathLst>
              </a:custGeom>
              <a:solidFill>
                <a:srgbClr val="000000"/>
              </a:solidFill>
              <a:ln w="9525">
                <a:noFill/>
                <a:round/>
                <a:headEnd/>
                <a:tailEnd/>
              </a:ln>
            </p:spPr>
            <p:txBody>
              <a:bodyPr/>
              <a:lstStyle/>
              <a:p>
                <a:endParaRPr lang="en-US" dirty="0"/>
              </a:p>
            </p:txBody>
          </p:sp>
          <p:sp>
            <p:nvSpPr>
              <p:cNvPr id="17" name="Freeform 24"/>
              <p:cNvSpPr>
                <a:spLocks/>
              </p:cNvSpPr>
              <p:nvPr/>
            </p:nvSpPr>
            <p:spPr bwMode="auto">
              <a:xfrm>
                <a:off x="2193" y="2637"/>
                <a:ext cx="67" cy="28"/>
              </a:xfrm>
              <a:custGeom>
                <a:avLst/>
                <a:gdLst>
                  <a:gd name="T0" fmla="*/ 0 w 134"/>
                  <a:gd name="T1" fmla="*/ 51 h 55"/>
                  <a:gd name="T2" fmla="*/ 6 w 134"/>
                  <a:gd name="T3" fmla="*/ 54 h 55"/>
                  <a:gd name="T4" fmla="*/ 22 w 134"/>
                  <a:gd name="T5" fmla="*/ 52 h 55"/>
                  <a:gd name="T6" fmla="*/ 41 w 134"/>
                  <a:gd name="T7" fmla="*/ 50 h 55"/>
                  <a:gd name="T8" fmla="*/ 57 w 134"/>
                  <a:gd name="T9" fmla="*/ 47 h 55"/>
                  <a:gd name="T10" fmla="*/ 73 w 134"/>
                  <a:gd name="T11" fmla="*/ 43 h 55"/>
                  <a:gd name="T12" fmla="*/ 91 w 134"/>
                  <a:gd name="T13" fmla="*/ 39 h 55"/>
                  <a:gd name="T14" fmla="*/ 107 w 134"/>
                  <a:gd name="T15" fmla="*/ 32 h 55"/>
                  <a:gd name="T16" fmla="*/ 120 w 134"/>
                  <a:gd name="T17" fmla="*/ 23 h 55"/>
                  <a:gd name="T18" fmla="*/ 134 w 134"/>
                  <a:gd name="T19" fmla="*/ 13 h 55"/>
                  <a:gd name="T20" fmla="*/ 123 w 134"/>
                  <a:gd name="T21" fmla="*/ 0 h 55"/>
                  <a:gd name="T22" fmla="*/ 112 w 134"/>
                  <a:gd name="T23" fmla="*/ 9 h 55"/>
                  <a:gd name="T24" fmla="*/ 99 w 134"/>
                  <a:gd name="T25" fmla="*/ 16 h 55"/>
                  <a:gd name="T26" fmla="*/ 86 w 134"/>
                  <a:gd name="T27" fmla="*/ 23 h 55"/>
                  <a:gd name="T28" fmla="*/ 71 w 134"/>
                  <a:gd name="T29" fmla="*/ 27 h 55"/>
                  <a:gd name="T30" fmla="*/ 55 w 134"/>
                  <a:gd name="T31" fmla="*/ 31 h 55"/>
                  <a:gd name="T32" fmla="*/ 39 w 134"/>
                  <a:gd name="T33" fmla="*/ 33 h 55"/>
                  <a:gd name="T34" fmla="*/ 22 w 134"/>
                  <a:gd name="T35" fmla="*/ 36 h 55"/>
                  <a:gd name="T36" fmla="*/ 6 w 134"/>
                  <a:gd name="T37" fmla="*/ 38 h 55"/>
                  <a:gd name="T38" fmla="*/ 13 w 134"/>
                  <a:gd name="T39" fmla="*/ 40 h 55"/>
                  <a:gd name="T40" fmla="*/ 0 w 134"/>
                  <a:gd name="T41" fmla="*/ 51 h 55"/>
                  <a:gd name="T42" fmla="*/ 4 w 134"/>
                  <a:gd name="T43" fmla="*/ 55 h 55"/>
                  <a:gd name="T44" fmla="*/ 6 w 134"/>
                  <a:gd name="T45" fmla="*/ 54 h 55"/>
                  <a:gd name="T46" fmla="*/ 0 w 134"/>
                  <a:gd name="T47" fmla="*/ 5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55"/>
                  <a:gd name="T74" fmla="*/ 134 w 13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55">
                    <a:moveTo>
                      <a:pt x="0" y="51"/>
                    </a:moveTo>
                    <a:lnTo>
                      <a:pt x="6" y="54"/>
                    </a:lnTo>
                    <a:lnTo>
                      <a:pt x="22" y="52"/>
                    </a:lnTo>
                    <a:lnTo>
                      <a:pt x="41" y="50"/>
                    </a:lnTo>
                    <a:lnTo>
                      <a:pt x="57" y="47"/>
                    </a:lnTo>
                    <a:lnTo>
                      <a:pt x="73" y="43"/>
                    </a:lnTo>
                    <a:lnTo>
                      <a:pt x="91" y="39"/>
                    </a:lnTo>
                    <a:lnTo>
                      <a:pt x="107" y="32"/>
                    </a:lnTo>
                    <a:lnTo>
                      <a:pt x="120" y="23"/>
                    </a:lnTo>
                    <a:lnTo>
                      <a:pt x="134" y="13"/>
                    </a:lnTo>
                    <a:lnTo>
                      <a:pt x="123" y="0"/>
                    </a:lnTo>
                    <a:lnTo>
                      <a:pt x="112" y="9"/>
                    </a:lnTo>
                    <a:lnTo>
                      <a:pt x="99" y="16"/>
                    </a:lnTo>
                    <a:lnTo>
                      <a:pt x="86" y="23"/>
                    </a:lnTo>
                    <a:lnTo>
                      <a:pt x="71" y="27"/>
                    </a:lnTo>
                    <a:lnTo>
                      <a:pt x="55" y="31"/>
                    </a:lnTo>
                    <a:lnTo>
                      <a:pt x="39" y="33"/>
                    </a:lnTo>
                    <a:lnTo>
                      <a:pt x="22" y="36"/>
                    </a:lnTo>
                    <a:lnTo>
                      <a:pt x="6" y="38"/>
                    </a:lnTo>
                    <a:lnTo>
                      <a:pt x="13" y="40"/>
                    </a:lnTo>
                    <a:lnTo>
                      <a:pt x="0" y="51"/>
                    </a:lnTo>
                    <a:lnTo>
                      <a:pt x="4" y="55"/>
                    </a:lnTo>
                    <a:lnTo>
                      <a:pt x="6" y="54"/>
                    </a:lnTo>
                    <a:lnTo>
                      <a:pt x="0" y="51"/>
                    </a:lnTo>
                    <a:close/>
                  </a:path>
                </a:pathLst>
              </a:custGeom>
              <a:solidFill>
                <a:srgbClr val="000000"/>
              </a:solidFill>
              <a:ln w="9525">
                <a:noFill/>
                <a:round/>
                <a:headEnd/>
                <a:tailEnd/>
              </a:ln>
            </p:spPr>
            <p:txBody>
              <a:bodyPr/>
              <a:lstStyle/>
              <a:p>
                <a:endParaRPr lang="en-US" dirty="0"/>
              </a:p>
            </p:txBody>
          </p:sp>
          <p:sp>
            <p:nvSpPr>
              <p:cNvPr id="18" name="Freeform 25"/>
              <p:cNvSpPr>
                <a:spLocks/>
              </p:cNvSpPr>
              <p:nvPr/>
            </p:nvSpPr>
            <p:spPr bwMode="auto">
              <a:xfrm>
                <a:off x="2174" y="2566"/>
                <a:ext cx="26" cy="97"/>
              </a:xfrm>
              <a:custGeom>
                <a:avLst/>
                <a:gdLst>
                  <a:gd name="T0" fmla="*/ 5 w 51"/>
                  <a:gd name="T1" fmla="*/ 0 h 193"/>
                  <a:gd name="T2" fmla="*/ 5 w 51"/>
                  <a:gd name="T3" fmla="*/ 0 h 193"/>
                  <a:gd name="T4" fmla="*/ 4 w 51"/>
                  <a:gd name="T5" fmla="*/ 24 h 193"/>
                  <a:gd name="T6" fmla="*/ 3 w 51"/>
                  <a:gd name="T7" fmla="*/ 49 h 193"/>
                  <a:gd name="T8" fmla="*/ 0 w 51"/>
                  <a:gd name="T9" fmla="*/ 75 h 193"/>
                  <a:gd name="T10" fmla="*/ 3 w 51"/>
                  <a:gd name="T11" fmla="*/ 99 h 193"/>
                  <a:gd name="T12" fmla="*/ 5 w 51"/>
                  <a:gd name="T13" fmla="*/ 126 h 193"/>
                  <a:gd name="T14" fmla="*/ 12 w 51"/>
                  <a:gd name="T15" fmla="*/ 150 h 193"/>
                  <a:gd name="T16" fmla="*/ 23 w 51"/>
                  <a:gd name="T17" fmla="*/ 173 h 193"/>
                  <a:gd name="T18" fmla="*/ 38 w 51"/>
                  <a:gd name="T19" fmla="*/ 193 h 193"/>
                  <a:gd name="T20" fmla="*/ 51 w 51"/>
                  <a:gd name="T21" fmla="*/ 182 h 193"/>
                  <a:gd name="T22" fmla="*/ 36 w 51"/>
                  <a:gd name="T23" fmla="*/ 165 h 193"/>
                  <a:gd name="T24" fmla="*/ 28 w 51"/>
                  <a:gd name="T25" fmla="*/ 145 h 193"/>
                  <a:gd name="T26" fmla="*/ 22 w 51"/>
                  <a:gd name="T27" fmla="*/ 123 h 193"/>
                  <a:gd name="T28" fmla="*/ 19 w 51"/>
                  <a:gd name="T29" fmla="*/ 99 h 193"/>
                  <a:gd name="T30" fmla="*/ 19 w 51"/>
                  <a:gd name="T31" fmla="*/ 75 h 193"/>
                  <a:gd name="T32" fmla="*/ 19 w 51"/>
                  <a:gd name="T33" fmla="*/ 49 h 193"/>
                  <a:gd name="T34" fmla="*/ 20 w 51"/>
                  <a:gd name="T35" fmla="*/ 24 h 193"/>
                  <a:gd name="T36" fmla="*/ 22 w 51"/>
                  <a:gd name="T37" fmla="*/ 0 h 193"/>
                  <a:gd name="T38" fmla="*/ 22 w 51"/>
                  <a:gd name="T39" fmla="*/ 0 h 193"/>
                  <a:gd name="T40" fmla="*/ 5 w 51"/>
                  <a:gd name="T41" fmla="*/ 0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93"/>
                  <a:gd name="T65" fmla="*/ 51 w 51"/>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93">
                    <a:moveTo>
                      <a:pt x="5" y="0"/>
                    </a:moveTo>
                    <a:lnTo>
                      <a:pt x="5" y="0"/>
                    </a:lnTo>
                    <a:lnTo>
                      <a:pt x="4" y="24"/>
                    </a:lnTo>
                    <a:lnTo>
                      <a:pt x="3" y="49"/>
                    </a:lnTo>
                    <a:lnTo>
                      <a:pt x="0" y="75"/>
                    </a:lnTo>
                    <a:lnTo>
                      <a:pt x="3" y="99"/>
                    </a:lnTo>
                    <a:lnTo>
                      <a:pt x="5" y="126"/>
                    </a:lnTo>
                    <a:lnTo>
                      <a:pt x="12" y="150"/>
                    </a:lnTo>
                    <a:lnTo>
                      <a:pt x="23" y="173"/>
                    </a:lnTo>
                    <a:lnTo>
                      <a:pt x="38" y="193"/>
                    </a:lnTo>
                    <a:lnTo>
                      <a:pt x="51" y="182"/>
                    </a:lnTo>
                    <a:lnTo>
                      <a:pt x="36" y="165"/>
                    </a:lnTo>
                    <a:lnTo>
                      <a:pt x="28" y="145"/>
                    </a:lnTo>
                    <a:lnTo>
                      <a:pt x="22" y="123"/>
                    </a:lnTo>
                    <a:lnTo>
                      <a:pt x="19" y="99"/>
                    </a:lnTo>
                    <a:lnTo>
                      <a:pt x="19" y="75"/>
                    </a:lnTo>
                    <a:lnTo>
                      <a:pt x="19" y="49"/>
                    </a:lnTo>
                    <a:lnTo>
                      <a:pt x="20" y="24"/>
                    </a:lnTo>
                    <a:lnTo>
                      <a:pt x="22" y="0"/>
                    </a:lnTo>
                    <a:lnTo>
                      <a:pt x="5" y="0"/>
                    </a:lnTo>
                    <a:close/>
                  </a:path>
                </a:pathLst>
              </a:custGeom>
              <a:solidFill>
                <a:srgbClr val="000000"/>
              </a:solidFill>
              <a:ln w="9525">
                <a:noFill/>
                <a:round/>
                <a:headEnd/>
                <a:tailEnd/>
              </a:ln>
            </p:spPr>
            <p:txBody>
              <a:bodyPr/>
              <a:lstStyle/>
              <a:p>
                <a:endParaRPr lang="en-US" dirty="0"/>
              </a:p>
            </p:txBody>
          </p:sp>
          <p:sp>
            <p:nvSpPr>
              <p:cNvPr id="19" name="Freeform 26"/>
              <p:cNvSpPr>
                <a:spLocks/>
              </p:cNvSpPr>
              <p:nvPr/>
            </p:nvSpPr>
            <p:spPr bwMode="auto">
              <a:xfrm>
                <a:off x="2169" y="2507"/>
                <a:ext cx="16" cy="59"/>
              </a:xfrm>
              <a:custGeom>
                <a:avLst/>
                <a:gdLst>
                  <a:gd name="T0" fmla="*/ 0 w 31"/>
                  <a:gd name="T1" fmla="*/ 3 h 120"/>
                  <a:gd name="T2" fmla="*/ 0 w 31"/>
                  <a:gd name="T3" fmla="*/ 3 h 120"/>
                  <a:gd name="T4" fmla="*/ 5 w 31"/>
                  <a:gd name="T5" fmla="*/ 32 h 120"/>
                  <a:gd name="T6" fmla="*/ 10 w 31"/>
                  <a:gd name="T7" fmla="*/ 62 h 120"/>
                  <a:gd name="T8" fmla="*/ 14 w 31"/>
                  <a:gd name="T9" fmla="*/ 89 h 120"/>
                  <a:gd name="T10" fmla="*/ 14 w 31"/>
                  <a:gd name="T11" fmla="*/ 120 h 120"/>
                  <a:gd name="T12" fmla="*/ 31 w 31"/>
                  <a:gd name="T13" fmla="*/ 120 h 120"/>
                  <a:gd name="T14" fmla="*/ 31 w 31"/>
                  <a:gd name="T15" fmla="*/ 89 h 120"/>
                  <a:gd name="T16" fmla="*/ 26 w 31"/>
                  <a:gd name="T17" fmla="*/ 59 h 120"/>
                  <a:gd name="T18" fmla="*/ 21 w 31"/>
                  <a:gd name="T19" fmla="*/ 30 h 120"/>
                  <a:gd name="T20" fmla="*/ 16 w 31"/>
                  <a:gd name="T21" fmla="*/ 0 h 120"/>
                  <a:gd name="T22" fmla="*/ 16 w 31"/>
                  <a:gd name="T23" fmla="*/ 0 h 120"/>
                  <a:gd name="T24" fmla="*/ 0 w 31"/>
                  <a:gd name="T25" fmla="*/ 3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20"/>
                  <a:gd name="T41" fmla="*/ 31 w 31"/>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20">
                    <a:moveTo>
                      <a:pt x="0" y="3"/>
                    </a:moveTo>
                    <a:lnTo>
                      <a:pt x="0" y="3"/>
                    </a:lnTo>
                    <a:lnTo>
                      <a:pt x="5" y="32"/>
                    </a:lnTo>
                    <a:lnTo>
                      <a:pt x="10" y="62"/>
                    </a:lnTo>
                    <a:lnTo>
                      <a:pt x="14" y="89"/>
                    </a:lnTo>
                    <a:lnTo>
                      <a:pt x="14" y="120"/>
                    </a:lnTo>
                    <a:lnTo>
                      <a:pt x="31" y="120"/>
                    </a:lnTo>
                    <a:lnTo>
                      <a:pt x="31" y="89"/>
                    </a:lnTo>
                    <a:lnTo>
                      <a:pt x="26" y="59"/>
                    </a:lnTo>
                    <a:lnTo>
                      <a:pt x="21" y="30"/>
                    </a:lnTo>
                    <a:lnTo>
                      <a:pt x="16" y="0"/>
                    </a:lnTo>
                    <a:lnTo>
                      <a:pt x="0" y="3"/>
                    </a:lnTo>
                    <a:close/>
                  </a:path>
                </a:pathLst>
              </a:custGeom>
              <a:solidFill>
                <a:srgbClr val="000000"/>
              </a:solidFill>
              <a:ln w="9525">
                <a:noFill/>
                <a:round/>
                <a:headEnd/>
                <a:tailEnd/>
              </a:ln>
            </p:spPr>
            <p:txBody>
              <a:bodyPr/>
              <a:lstStyle/>
              <a:p>
                <a:endParaRPr lang="en-US" dirty="0"/>
              </a:p>
            </p:txBody>
          </p:sp>
          <p:sp>
            <p:nvSpPr>
              <p:cNvPr id="20" name="Freeform 27"/>
              <p:cNvSpPr>
                <a:spLocks/>
              </p:cNvSpPr>
              <p:nvPr/>
            </p:nvSpPr>
            <p:spPr bwMode="auto">
              <a:xfrm>
                <a:off x="2167" y="2434"/>
                <a:ext cx="13" cy="74"/>
              </a:xfrm>
              <a:custGeom>
                <a:avLst/>
                <a:gdLst>
                  <a:gd name="T0" fmla="*/ 9 w 25"/>
                  <a:gd name="T1" fmla="*/ 0 h 148"/>
                  <a:gd name="T2" fmla="*/ 9 w 25"/>
                  <a:gd name="T3" fmla="*/ 2 h 148"/>
                  <a:gd name="T4" fmla="*/ 4 w 25"/>
                  <a:gd name="T5" fmla="*/ 38 h 148"/>
                  <a:gd name="T6" fmla="*/ 1 w 25"/>
                  <a:gd name="T7" fmla="*/ 74 h 148"/>
                  <a:gd name="T8" fmla="*/ 0 w 25"/>
                  <a:gd name="T9" fmla="*/ 110 h 148"/>
                  <a:gd name="T10" fmla="*/ 4 w 25"/>
                  <a:gd name="T11" fmla="*/ 148 h 148"/>
                  <a:gd name="T12" fmla="*/ 20 w 25"/>
                  <a:gd name="T13" fmla="*/ 145 h 148"/>
                  <a:gd name="T14" fmla="*/ 16 w 25"/>
                  <a:gd name="T15" fmla="*/ 110 h 148"/>
                  <a:gd name="T16" fmla="*/ 17 w 25"/>
                  <a:gd name="T17" fmla="*/ 74 h 148"/>
                  <a:gd name="T18" fmla="*/ 20 w 25"/>
                  <a:gd name="T19" fmla="*/ 38 h 148"/>
                  <a:gd name="T20" fmla="*/ 25 w 25"/>
                  <a:gd name="T21" fmla="*/ 2 h 148"/>
                  <a:gd name="T22" fmla="*/ 25 w 25"/>
                  <a:gd name="T23" fmla="*/ 3 h 148"/>
                  <a:gd name="T24" fmla="*/ 9 w 25"/>
                  <a:gd name="T25" fmla="*/ 0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8"/>
                  <a:gd name="T41" fmla="*/ 25 w 25"/>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8">
                    <a:moveTo>
                      <a:pt x="9" y="0"/>
                    </a:moveTo>
                    <a:lnTo>
                      <a:pt x="9" y="2"/>
                    </a:lnTo>
                    <a:lnTo>
                      <a:pt x="4" y="38"/>
                    </a:lnTo>
                    <a:lnTo>
                      <a:pt x="1" y="74"/>
                    </a:lnTo>
                    <a:lnTo>
                      <a:pt x="0" y="110"/>
                    </a:lnTo>
                    <a:lnTo>
                      <a:pt x="4" y="148"/>
                    </a:lnTo>
                    <a:lnTo>
                      <a:pt x="20" y="145"/>
                    </a:lnTo>
                    <a:lnTo>
                      <a:pt x="16" y="110"/>
                    </a:lnTo>
                    <a:lnTo>
                      <a:pt x="17" y="74"/>
                    </a:lnTo>
                    <a:lnTo>
                      <a:pt x="20" y="38"/>
                    </a:lnTo>
                    <a:lnTo>
                      <a:pt x="25" y="2"/>
                    </a:lnTo>
                    <a:lnTo>
                      <a:pt x="25" y="3"/>
                    </a:lnTo>
                    <a:lnTo>
                      <a:pt x="9" y="0"/>
                    </a:lnTo>
                    <a:close/>
                  </a:path>
                </a:pathLst>
              </a:custGeom>
              <a:solidFill>
                <a:srgbClr val="000000"/>
              </a:solidFill>
              <a:ln w="9525">
                <a:noFill/>
                <a:round/>
                <a:headEnd/>
                <a:tailEnd/>
              </a:ln>
            </p:spPr>
            <p:txBody>
              <a:bodyPr/>
              <a:lstStyle/>
              <a:p>
                <a:endParaRPr lang="en-US" dirty="0"/>
              </a:p>
            </p:txBody>
          </p:sp>
          <p:sp>
            <p:nvSpPr>
              <p:cNvPr id="21" name="Freeform 28"/>
              <p:cNvSpPr>
                <a:spLocks/>
              </p:cNvSpPr>
              <p:nvPr/>
            </p:nvSpPr>
            <p:spPr bwMode="auto">
              <a:xfrm>
                <a:off x="2172" y="2383"/>
                <a:ext cx="19" cy="52"/>
              </a:xfrm>
              <a:custGeom>
                <a:avLst/>
                <a:gdLst>
                  <a:gd name="T0" fmla="*/ 21 w 38"/>
                  <a:gd name="T1" fmla="*/ 0 h 105"/>
                  <a:gd name="T2" fmla="*/ 21 w 38"/>
                  <a:gd name="T3" fmla="*/ 0 h 105"/>
                  <a:gd name="T4" fmla="*/ 19 w 38"/>
                  <a:gd name="T5" fmla="*/ 26 h 105"/>
                  <a:gd name="T6" fmla="*/ 12 w 38"/>
                  <a:gd name="T7" fmla="*/ 51 h 105"/>
                  <a:gd name="T8" fmla="*/ 5 w 38"/>
                  <a:gd name="T9" fmla="*/ 77 h 105"/>
                  <a:gd name="T10" fmla="*/ 0 w 38"/>
                  <a:gd name="T11" fmla="*/ 102 h 105"/>
                  <a:gd name="T12" fmla="*/ 16 w 38"/>
                  <a:gd name="T13" fmla="*/ 105 h 105"/>
                  <a:gd name="T14" fmla="*/ 21 w 38"/>
                  <a:gd name="T15" fmla="*/ 79 h 105"/>
                  <a:gd name="T16" fmla="*/ 28 w 38"/>
                  <a:gd name="T17" fmla="*/ 54 h 105"/>
                  <a:gd name="T18" fmla="*/ 35 w 38"/>
                  <a:gd name="T19" fmla="*/ 28 h 105"/>
                  <a:gd name="T20" fmla="*/ 38 w 38"/>
                  <a:gd name="T21" fmla="*/ 0 h 105"/>
                  <a:gd name="T22" fmla="*/ 38 w 38"/>
                  <a:gd name="T23" fmla="*/ 0 h 105"/>
                  <a:gd name="T24" fmla="*/ 21 w 38"/>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05"/>
                  <a:gd name="T41" fmla="*/ 38 w 38"/>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05">
                    <a:moveTo>
                      <a:pt x="21" y="0"/>
                    </a:moveTo>
                    <a:lnTo>
                      <a:pt x="21" y="0"/>
                    </a:lnTo>
                    <a:lnTo>
                      <a:pt x="19" y="26"/>
                    </a:lnTo>
                    <a:lnTo>
                      <a:pt x="12" y="51"/>
                    </a:lnTo>
                    <a:lnTo>
                      <a:pt x="5" y="77"/>
                    </a:lnTo>
                    <a:lnTo>
                      <a:pt x="0" y="102"/>
                    </a:lnTo>
                    <a:lnTo>
                      <a:pt x="16" y="105"/>
                    </a:lnTo>
                    <a:lnTo>
                      <a:pt x="21" y="79"/>
                    </a:lnTo>
                    <a:lnTo>
                      <a:pt x="28" y="54"/>
                    </a:lnTo>
                    <a:lnTo>
                      <a:pt x="35" y="28"/>
                    </a:lnTo>
                    <a:lnTo>
                      <a:pt x="38" y="0"/>
                    </a:lnTo>
                    <a:lnTo>
                      <a:pt x="21" y="0"/>
                    </a:lnTo>
                    <a:close/>
                  </a:path>
                </a:pathLst>
              </a:custGeom>
              <a:solidFill>
                <a:srgbClr val="000000"/>
              </a:solidFill>
              <a:ln w="9525">
                <a:noFill/>
                <a:round/>
                <a:headEnd/>
                <a:tailEnd/>
              </a:ln>
            </p:spPr>
            <p:txBody>
              <a:bodyPr/>
              <a:lstStyle/>
              <a:p>
                <a:endParaRPr lang="en-US" dirty="0"/>
              </a:p>
            </p:txBody>
          </p:sp>
          <p:sp>
            <p:nvSpPr>
              <p:cNvPr id="22" name="Freeform 29"/>
              <p:cNvSpPr>
                <a:spLocks/>
              </p:cNvSpPr>
              <p:nvPr/>
            </p:nvSpPr>
            <p:spPr bwMode="auto">
              <a:xfrm>
                <a:off x="2175" y="2256"/>
                <a:ext cx="16" cy="127"/>
              </a:xfrm>
              <a:custGeom>
                <a:avLst/>
                <a:gdLst>
                  <a:gd name="T0" fmla="*/ 0 w 31"/>
                  <a:gd name="T1" fmla="*/ 0 h 253"/>
                  <a:gd name="T2" fmla="*/ 0 w 31"/>
                  <a:gd name="T3" fmla="*/ 0 h 253"/>
                  <a:gd name="T4" fmla="*/ 5 w 31"/>
                  <a:gd name="T5" fmla="*/ 64 h 253"/>
                  <a:gd name="T6" fmla="*/ 10 w 31"/>
                  <a:gd name="T7" fmla="*/ 126 h 253"/>
                  <a:gd name="T8" fmla="*/ 14 w 31"/>
                  <a:gd name="T9" fmla="*/ 189 h 253"/>
                  <a:gd name="T10" fmla="*/ 14 w 31"/>
                  <a:gd name="T11" fmla="*/ 253 h 253"/>
                  <a:gd name="T12" fmla="*/ 31 w 31"/>
                  <a:gd name="T13" fmla="*/ 253 h 253"/>
                  <a:gd name="T14" fmla="*/ 31 w 31"/>
                  <a:gd name="T15" fmla="*/ 189 h 253"/>
                  <a:gd name="T16" fmla="*/ 27 w 31"/>
                  <a:gd name="T17" fmla="*/ 126 h 253"/>
                  <a:gd name="T18" fmla="*/ 21 w 31"/>
                  <a:gd name="T19" fmla="*/ 64 h 253"/>
                  <a:gd name="T20" fmla="*/ 16 w 31"/>
                  <a:gd name="T21" fmla="*/ 0 h 253"/>
                  <a:gd name="T22" fmla="*/ 16 w 31"/>
                  <a:gd name="T23" fmla="*/ 0 h 253"/>
                  <a:gd name="T24" fmla="*/ 0 w 31"/>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53"/>
                  <a:gd name="T41" fmla="*/ 31 w 31"/>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53">
                    <a:moveTo>
                      <a:pt x="0" y="0"/>
                    </a:moveTo>
                    <a:lnTo>
                      <a:pt x="0" y="0"/>
                    </a:lnTo>
                    <a:lnTo>
                      <a:pt x="5" y="64"/>
                    </a:lnTo>
                    <a:lnTo>
                      <a:pt x="10" y="126"/>
                    </a:lnTo>
                    <a:lnTo>
                      <a:pt x="14" y="189"/>
                    </a:lnTo>
                    <a:lnTo>
                      <a:pt x="14" y="253"/>
                    </a:lnTo>
                    <a:lnTo>
                      <a:pt x="31" y="253"/>
                    </a:lnTo>
                    <a:lnTo>
                      <a:pt x="31" y="189"/>
                    </a:lnTo>
                    <a:lnTo>
                      <a:pt x="27" y="126"/>
                    </a:lnTo>
                    <a:lnTo>
                      <a:pt x="21" y="64"/>
                    </a:lnTo>
                    <a:lnTo>
                      <a:pt x="16" y="0"/>
                    </a:lnTo>
                    <a:lnTo>
                      <a:pt x="0" y="0"/>
                    </a:lnTo>
                    <a:close/>
                  </a:path>
                </a:pathLst>
              </a:custGeom>
              <a:solidFill>
                <a:srgbClr val="000000"/>
              </a:solidFill>
              <a:ln w="9525">
                <a:noFill/>
                <a:round/>
                <a:headEnd/>
                <a:tailEnd/>
              </a:ln>
            </p:spPr>
            <p:txBody>
              <a:bodyPr/>
              <a:lstStyle/>
              <a:p>
                <a:endParaRPr lang="en-US" dirty="0"/>
              </a:p>
            </p:txBody>
          </p:sp>
          <p:sp>
            <p:nvSpPr>
              <p:cNvPr id="23" name="Freeform 30"/>
              <p:cNvSpPr>
                <a:spLocks/>
              </p:cNvSpPr>
              <p:nvPr/>
            </p:nvSpPr>
            <p:spPr bwMode="auto">
              <a:xfrm>
                <a:off x="2153" y="2172"/>
                <a:ext cx="30" cy="84"/>
              </a:xfrm>
              <a:custGeom>
                <a:avLst/>
                <a:gdLst>
                  <a:gd name="T0" fmla="*/ 0 w 62"/>
                  <a:gd name="T1" fmla="*/ 11 h 170"/>
                  <a:gd name="T2" fmla="*/ 0 w 62"/>
                  <a:gd name="T3" fmla="*/ 11 h 170"/>
                  <a:gd name="T4" fmla="*/ 12 w 62"/>
                  <a:gd name="T5" fmla="*/ 29 h 170"/>
                  <a:gd name="T6" fmla="*/ 22 w 62"/>
                  <a:gd name="T7" fmla="*/ 47 h 170"/>
                  <a:gd name="T8" fmla="*/ 30 w 62"/>
                  <a:gd name="T9" fmla="*/ 66 h 170"/>
                  <a:gd name="T10" fmla="*/ 35 w 62"/>
                  <a:gd name="T11" fmla="*/ 85 h 170"/>
                  <a:gd name="T12" fmla="*/ 39 w 62"/>
                  <a:gd name="T13" fmla="*/ 106 h 170"/>
                  <a:gd name="T14" fmla="*/ 42 w 62"/>
                  <a:gd name="T15" fmla="*/ 127 h 170"/>
                  <a:gd name="T16" fmla="*/ 44 w 62"/>
                  <a:gd name="T17" fmla="*/ 148 h 170"/>
                  <a:gd name="T18" fmla="*/ 46 w 62"/>
                  <a:gd name="T19" fmla="*/ 170 h 170"/>
                  <a:gd name="T20" fmla="*/ 62 w 62"/>
                  <a:gd name="T21" fmla="*/ 170 h 170"/>
                  <a:gd name="T22" fmla="*/ 60 w 62"/>
                  <a:gd name="T23" fmla="*/ 148 h 170"/>
                  <a:gd name="T24" fmla="*/ 58 w 62"/>
                  <a:gd name="T25" fmla="*/ 127 h 170"/>
                  <a:gd name="T26" fmla="*/ 55 w 62"/>
                  <a:gd name="T27" fmla="*/ 104 h 170"/>
                  <a:gd name="T28" fmla="*/ 51 w 62"/>
                  <a:gd name="T29" fmla="*/ 82 h 170"/>
                  <a:gd name="T30" fmla="*/ 46 w 62"/>
                  <a:gd name="T31" fmla="*/ 61 h 170"/>
                  <a:gd name="T32" fmla="*/ 38 w 62"/>
                  <a:gd name="T33" fmla="*/ 39 h 170"/>
                  <a:gd name="T34" fmla="*/ 26 w 62"/>
                  <a:gd name="T35" fmla="*/ 21 h 170"/>
                  <a:gd name="T36" fmla="*/ 14 w 62"/>
                  <a:gd name="T37" fmla="*/ 0 h 170"/>
                  <a:gd name="T38" fmla="*/ 14 w 62"/>
                  <a:gd name="T39" fmla="*/ 0 h 170"/>
                  <a:gd name="T40" fmla="*/ 0 w 62"/>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170"/>
                  <a:gd name="T65" fmla="*/ 62 w 62"/>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170">
                    <a:moveTo>
                      <a:pt x="0" y="11"/>
                    </a:moveTo>
                    <a:lnTo>
                      <a:pt x="0" y="11"/>
                    </a:lnTo>
                    <a:lnTo>
                      <a:pt x="12" y="29"/>
                    </a:lnTo>
                    <a:lnTo>
                      <a:pt x="22" y="47"/>
                    </a:lnTo>
                    <a:lnTo>
                      <a:pt x="30" y="66"/>
                    </a:lnTo>
                    <a:lnTo>
                      <a:pt x="35" y="85"/>
                    </a:lnTo>
                    <a:lnTo>
                      <a:pt x="39" y="106"/>
                    </a:lnTo>
                    <a:lnTo>
                      <a:pt x="42" y="127"/>
                    </a:lnTo>
                    <a:lnTo>
                      <a:pt x="44" y="148"/>
                    </a:lnTo>
                    <a:lnTo>
                      <a:pt x="46" y="170"/>
                    </a:lnTo>
                    <a:lnTo>
                      <a:pt x="62" y="170"/>
                    </a:lnTo>
                    <a:lnTo>
                      <a:pt x="60" y="148"/>
                    </a:lnTo>
                    <a:lnTo>
                      <a:pt x="58" y="127"/>
                    </a:lnTo>
                    <a:lnTo>
                      <a:pt x="55" y="104"/>
                    </a:lnTo>
                    <a:lnTo>
                      <a:pt x="51" y="82"/>
                    </a:lnTo>
                    <a:lnTo>
                      <a:pt x="46" y="61"/>
                    </a:lnTo>
                    <a:lnTo>
                      <a:pt x="38" y="39"/>
                    </a:lnTo>
                    <a:lnTo>
                      <a:pt x="26" y="21"/>
                    </a:lnTo>
                    <a:lnTo>
                      <a:pt x="14" y="0"/>
                    </a:lnTo>
                    <a:lnTo>
                      <a:pt x="0" y="11"/>
                    </a:lnTo>
                    <a:close/>
                  </a:path>
                </a:pathLst>
              </a:custGeom>
              <a:solidFill>
                <a:srgbClr val="000000"/>
              </a:solidFill>
              <a:ln w="9525">
                <a:noFill/>
                <a:round/>
                <a:headEnd/>
                <a:tailEnd/>
              </a:ln>
            </p:spPr>
            <p:txBody>
              <a:bodyPr/>
              <a:lstStyle/>
              <a:p>
                <a:endParaRPr lang="en-US" dirty="0"/>
              </a:p>
            </p:txBody>
          </p:sp>
          <p:sp>
            <p:nvSpPr>
              <p:cNvPr id="24" name="Freeform 31"/>
              <p:cNvSpPr>
                <a:spLocks/>
              </p:cNvSpPr>
              <p:nvPr/>
            </p:nvSpPr>
            <p:spPr bwMode="auto">
              <a:xfrm>
                <a:off x="2112" y="2150"/>
                <a:ext cx="47" cy="27"/>
              </a:xfrm>
              <a:custGeom>
                <a:avLst/>
                <a:gdLst>
                  <a:gd name="T0" fmla="*/ 2 w 94"/>
                  <a:gd name="T1" fmla="*/ 20 h 53"/>
                  <a:gd name="T2" fmla="*/ 2 w 94"/>
                  <a:gd name="T3" fmla="*/ 20 h 53"/>
                  <a:gd name="T4" fmla="*/ 14 w 94"/>
                  <a:gd name="T5" fmla="*/ 18 h 53"/>
                  <a:gd name="T6" fmla="*/ 26 w 94"/>
                  <a:gd name="T7" fmla="*/ 18 h 53"/>
                  <a:gd name="T8" fmla="*/ 37 w 94"/>
                  <a:gd name="T9" fmla="*/ 20 h 53"/>
                  <a:gd name="T10" fmla="*/ 47 w 94"/>
                  <a:gd name="T11" fmla="*/ 25 h 53"/>
                  <a:gd name="T12" fmla="*/ 55 w 94"/>
                  <a:gd name="T13" fmla="*/ 29 h 53"/>
                  <a:gd name="T14" fmla="*/ 64 w 94"/>
                  <a:gd name="T15" fmla="*/ 37 h 53"/>
                  <a:gd name="T16" fmla="*/ 73 w 94"/>
                  <a:gd name="T17" fmla="*/ 44 h 53"/>
                  <a:gd name="T18" fmla="*/ 80 w 94"/>
                  <a:gd name="T19" fmla="*/ 53 h 53"/>
                  <a:gd name="T20" fmla="*/ 94 w 94"/>
                  <a:gd name="T21" fmla="*/ 42 h 53"/>
                  <a:gd name="T22" fmla="*/ 84 w 94"/>
                  <a:gd name="T23" fmla="*/ 33 h 53"/>
                  <a:gd name="T24" fmla="*/ 75 w 94"/>
                  <a:gd name="T25" fmla="*/ 24 h 53"/>
                  <a:gd name="T26" fmla="*/ 65 w 94"/>
                  <a:gd name="T27" fmla="*/ 16 h 53"/>
                  <a:gd name="T28" fmla="*/ 55 w 94"/>
                  <a:gd name="T29" fmla="*/ 9 h 53"/>
                  <a:gd name="T30" fmla="*/ 40 w 94"/>
                  <a:gd name="T31" fmla="*/ 4 h 53"/>
                  <a:gd name="T32" fmla="*/ 26 w 94"/>
                  <a:gd name="T33" fmla="*/ 2 h 53"/>
                  <a:gd name="T34" fmla="*/ 14 w 94"/>
                  <a:gd name="T35" fmla="*/ 0 h 53"/>
                  <a:gd name="T36" fmla="*/ 0 w 94"/>
                  <a:gd name="T37" fmla="*/ 4 h 53"/>
                  <a:gd name="T38" fmla="*/ 0 w 94"/>
                  <a:gd name="T39" fmla="*/ 4 h 53"/>
                  <a:gd name="T40" fmla="*/ 2 w 94"/>
                  <a:gd name="T41" fmla="*/ 2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
                  <a:gd name="T64" fmla="*/ 0 h 53"/>
                  <a:gd name="T65" fmla="*/ 94 w 94"/>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 h="53">
                    <a:moveTo>
                      <a:pt x="2" y="20"/>
                    </a:moveTo>
                    <a:lnTo>
                      <a:pt x="2" y="20"/>
                    </a:lnTo>
                    <a:lnTo>
                      <a:pt x="14" y="18"/>
                    </a:lnTo>
                    <a:lnTo>
                      <a:pt x="26" y="18"/>
                    </a:lnTo>
                    <a:lnTo>
                      <a:pt x="37" y="20"/>
                    </a:lnTo>
                    <a:lnTo>
                      <a:pt x="47" y="25"/>
                    </a:lnTo>
                    <a:lnTo>
                      <a:pt x="55" y="29"/>
                    </a:lnTo>
                    <a:lnTo>
                      <a:pt x="64" y="37"/>
                    </a:lnTo>
                    <a:lnTo>
                      <a:pt x="73" y="44"/>
                    </a:lnTo>
                    <a:lnTo>
                      <a:pt x="80" y="53"/>
                    </a:lnTo>
                    <a:lnTo>
                      <a:pt x="94" y="42"/>
                    </a:lnTo>
                    <a:lnTo>
                      <a:pt x="84" y="33"/>
                    </a:lnTo>
                    <a:lnTo>
                      <a:pt x="75" y="24"/>
                    </a:lnTo>
                    <a:lnTo>
                      <a:pt x="65" y="16"/>
                    </a:lnTo>
                    <a:lnTo>
                      <a:pt x="55" y="9"/>
                    </a:lnTo>
                    <a:lnTo>
                      <a:pt x="40" y="4"/>
                    </a:lnTo>
                    <a:lnTo>
                      <a:pt x="26" y="2"/>
                    </a:lnTo>
                    <a:lnTo>
                      <a:pt x="14" y="0"/>
                    </a:lnTo>
                    <a:lnTo>
                      <a:pt x="0" y="4"/>
                    </a:lnTo>
                    <a:lnTo>
                      <a:pt x="2" y="20"/>
                    </a:lnTo>
                    <a:close/>
                  </a:path>
                </a:pathLst>
              </a:custGeom>
              <a:solidFill>
                <a:srgbClr val="000000"/>
              </a:solidFill>
              <a:ln w="9525">
                <a:noFill/>
                <a:round/>
                <a:headEnd/>
                <a:tailEnd/>
              </a:ln>
            </p:spPr>
            <p:txBody>
              <a:bodyPr/>
              <a:lstStyle/>
              <a:p>
                <a:endParaRPr lang="en-US" dirty="0"/>
              </a:p>
            </p:txBody>
          </p:sp>
          <p:sp>
            <p:nvSpPr>
              <p:cNvPr id="25" name="Freeform 32"/>
              <p:cNvSpPr>
                <a:spLocks/>
              </p:cNvSpPr>
              <p:nvPr/>
            </p:nvSpPr>
            <p:spPr bwMode="auto">
              <a:xfrm>
                <a:off x="2078" y="2152"/>
                <a:ext cx="36" cy="55"/>
              </a:xfrm>
              <a:custGeom>
                <a:avLst/>
                <a:gdLst>
                  <a:gd name="T0" fmla="*/ 16 w 71"/>
                  <a:gd name="T1" fmla="*/ 108 h 108"/>
                  <a:gd name="T2" fmla="*/ 16 w 71"/>
                  <a:gd name="T3" fmla="*/ 108 h 108"/>
                  <a:gd name="T4" fmla="*/ 18 w 71"/>
                  <a:gd name="T5" fmla="*/ 92 h 108"/>
                  <a:gd name="T6" fmla="*/ 20 w 71"/>
                  <a:gd name="T7" fmla="*/ 77 h 108"/>
                  <a:gd name="T8" fmla="*/ 24 w 71"/>
                  <a:gd name="T9" fmla="*/ 63 h 108"/>
                  <a:gd name="T10" fmla="*/ 30 w 71"/>
                  <a:gd name="T11" fmla="*/ 49 h 108"/>
                  <a:gd name="T12" fmla="*/ 36 w 71"/>
                  <a:gd name="T13" fmla="*/ 38 h 108"/>
                  <a:gd name="T14" fmla="*/ 46 w 71"/>
                  <a:gd name="T15" fmla="*/ 29 h 108"/>
                  <a:gd name="T16" fmla="*/ 58 w 71"/>
                  <a:gd name="T17" fmla="*/ 21 h 108"/>
                  <a:gd name="T18" fmla="*/ 71 w 71"/>
                  <a:gd name="T19" fmla="*/ 16 h 108"/>
                  <a:gd name="T20" fmla="*/ 69 w 71"/>
                  <a:gd name="T21" fmla="*/ 0 h 108"/>
                  <a:gd name="T22" fmla="*/ 50 w 71"/>
                  <a:gd name="T23" fmla="*/ 5 h 108"/>
                  <a:gd name="T24" fmla="*/ 35 w 71"/>
                  <a:gd name="T25" fmla="*/ 16 h 108"/>
                  <a:gd name="T26" fmla="*/ 23 w 71"/>
                  <a:gd name="T27" fmla="*/ 28 h 108"/>
                  <a:gd name="T28" fmla="*/ 13 w 71"/>
                  <a:gd name="T29" fmla="*/ 41 h 108"/>
                  <a:gd name="T30" fmla="*/ 8 w 71"/>
                  <a:gd name="T31" fmla="*/ 57 h 108"/>
                  <a:gd name="T32" fmla="*/ 4 w 71"/>
                  <a:gd name="T33" fmla="*/ 75 h 108"/>
                  <a:gd name="T34" fmla="*/ 1 w 71"/>
                  <a:gd name="T35" fmla="*/ 92 h 108"/>
                  <a:gd name="T36" fmla="*/ 0 w 71"/>
                  <a:gd name="T37" fmla="*/ 108 h 108"/>
                  <a:gd name="T38" fmla="*/ 0 w 71"/>
                  <a:gd name="T39" fmla="*/ 108 h 108"/>
                  <a:gd name="T40" fmla="*/ 16 w 71"/>
                  <a:gd name="T41" fmla="*/ 108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08"/>
                  <a:gd name="T65" fmla="*/ 71 w 71"/>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08">
                    <a:moveTo>
                      <a:pt x="16" y="108"/>
                    </a:moveTo>
                    <a:lnTo>
                      <a:pt x="16" y="108"/>
                    </a:lnTo>
                    <a:lnTo>
                      <a:pt x="18" y="92"/>
                    </a:lnTo>
                    <a:lnTo>
                      <a:pt x="20" y="77"/>
                    </a:lnTo>
                    <a:lnTo>
                      <a:pt x="24" y="63"/>
                    </a:lnTo>
                    <a:lnTo>
                      <a:pt x="30" y="49"/>
                    </a:lnTo>
                    <a:lnTo>
                      <a:pt x="36" y="38"/>
                    </a:lnTo>
                    <a:lnTo>
                      <a:pt x="46" y="29"/>
                    </a:lnTo>
                    <a:lnTo>
                      <a:pt x="58" y="21"/>
                    </a:lnTo>
                    <a:lnTo>
                      <a:pt x="71" y="16"/>
                    </a:lnTo>
                    <a:lnTo>
                      <a:pt x="69" y="0"/>
                    </a:lnTo>
                    <a:lnTo>
                      <a:pt x="50" y="5"/>
                    </a:lnTo>
                    <a:lnTo>
                      <a:pt x="35" y="16"/>
                    </a:lnTo>
                    <a:lnTo>
                      <a:pt x="23" y="28"/>
                    </a:lnTo>
                    <a:lnTo>
                      <a:pt x="13" y="41"/>
                    </a:lnTo>
                    <a:lnTo>
                      <a:pt x="8" y="57"/>
                    </a:lnTo>
                    <a:lnTo>
                      <a:pt x="4" y="75"/>
                    </a:lnTo>
                    <a:lnTo>
                      <a:pt x="1" y="92"/>
                    </a:lnTo>
                    <a:lnTo>
                      <a:pt x="0" y="108"/>
                    </a:lnTo>
                    <a:lnTo>
                      <a:pt x="16" y="108"/>
                    </a:lnTo>
                    <a:close/>
                  </a:path>
                </a:pathLst>
              </a:custGeom>
              <a:solidFill>
                <a:srgbClr val="000000"/>
              </a:solidFill>
              <a:ln w="9525">
                <a:noFill/>
                <a:round/>
                <a:headEnd/>
                <a:tailEnd/>
              </a:ln>
            </p:spPr>
            <p:txBody>
              <a:bodyPr/>
              <a:lstStyle/>
              <a:p>
                <a:endParaRPr lang="en-US" dirty="0"/>
              </a:p>
            </p:txBody>
          </p:sp>
          <p:sp>
            <p:nvSpPr>
              <p:cNvPr id="26" name="Freeform 33"/>
              <p:cNvSpPr>
                <a:spLocks/>
              </p:cNvSpPr>
              <p:nvPr/>
            </p:nvSpPr>
            <p:spPr bwMode="auto">
              <a:xfrm>
                <a:off x="2077" y="2207"/>
                <a:ext cx="12" cy="110"/>
              </a:xfrm>
              <a:custGeom>
                <a:avLst/>
                <a:gdLst>
                  <a:gd name="T0" fmla="*/ 19 w 25"/>
                  <a:gd name="T1" fmla="*/ 220 h 220"/>
                  <a:gd name="T2" fmla="*/ 19 w 25"/>
                  <a:gd name="T3" fmla="*/ 219 h 220"/>
                  <a:gd name="T4" fmla="*/ 25 w 25"/>
                  <a:gd name="T5" fmla="*/ 164 h 220"/>
                  <a:gd name="T6" fmla="*/ 22 w 25"/>
                  <a:gd name="T7" fmla="*/ 110 h 220"/>
                  <a:gd name="T8" fmla="*/ 19 w 25"/>
                  <a:gd name="T9" fmla="*/ 57 h 220"/>
                  <a:gd name="T10" fmla="*/ 19 w 25"/>
                  <a:gd name="T11" fmla="*/ 0 h 220"/>
                  <a:gd name="T12" fmla="*/ 3 w 25"/>
                  <a:gd name="T13" fmla="*/ 0 h 220"/>
                  <a:gd name="T14" fmla="*/ 0 w 25"/>
                  <a:gd name="T15" fmla="*/ 57 h 220"/>
                  <a:gd name="T16" fmla="*/ 6 w 25"/>
                  <a:gd name="T17" fmla="*/ 110 h 220"/>
                  <a:gd name="T18" fmla="*/ 6 w 25"/>
                  <a:gd name="T19" fmla="*/ 164 h 220"/>
                  <a:gd name="T20" fmla="*/ 3 w 25"/>
                  <a:gd name="T21" fmla="*/ 219 h 220"/>
                  <a:gd name="T22" fmla="*/ 3 w 25"/>
                  <a:gd name="T23" fmla="*/ 218 h 220"/>
                  <a:gd name="T24" fmla="*/ 19 w 25"/>
                  <a:gd name="T25" fmla="*/ 220 h 2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20"/>
                  <a:gd name="T41" fmla="*/ 25 w 25"/>
                  <a:gd name="T42" fmla="*/ 220 h 2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20">
                    <a:moveTo>
                      <a:pt x="19" y="220"/>
                    </a:moveTo>
                    <a:lnTo>
                      <a:pt x="19" y="219"/>
                    </a:lnTo>
                    <a:lnTo>
                      <a:pt x="25" y="164"/>
                    </a:lnTo>
                    <a:lnTo>
                      <a:pt x="22" y="110"/>
                    </a:lnTo>
                    <a:lnTo>
                      <a:pt x="19" y="57"/>
                    </a:lnTo>
                    <a:lnTo>
                      <a:pt x="19" y="0"/>
                    </a:lnTo>
                    <a:lnTo>
                      <a:pt x="3" y="0"/>
                    </a:lnTo>
                    <a:lnTo>
                      <a:pt x="0" y="57"/>
                    </a:lnTo>
                    <a:lnTo>
                      <a:pt x="6" y="110"/>
                    </a:lnTo>
                    <a:lnTo>
                      <a:pt x="6" y="164"/>
                    </a:lnTo>
                    <a:lnTo>
                      <a:pt x="3" y="219"/>
                    </a:lnTo>
                    <a:lnTo>
                      <a:pt x="3" y="218"/>
                    </a:lnTo>
                    <a:lnTo>
                      <a:pt x="19" y="220"/>
                    </a:lnTo>
                    <a:close/>
                  </a:path>
                </a:pathLst>
              </a:custGeom>
              <a:solidFill>
                <a:srgbClr val="000000"/>
              </a:solidFill>
              <a:ln w="9525">
                <a:noFill/>
                <a:round/>
                <a:headEnd/>
                <a:tailEnd/>
              </a:ln>
            </p:spPr>
            <p:txBody>
              <a:bodyPr/>
              <a:lstStyle/>
              <a:p>
                <a:endParaRPr lang="en-US" dirty="0"/>
              </a:p>
            </p:txBody>
          </p:sp>
          <p:sp>
            <p:nvSpPr>
              <p:cNvPr id="27" name="Freeform 34"/>
              <p:cNvSpPr>
                <a:spLocks/>
              </p:cNvSpPr>
              <p:nvPr/>
            </p:nvSpPr>
            <p:spPr bwMode="auto">
              <a:xfrm>
                <a:off x="2067" y="2315"/>
                <a:ext cx="19" cy="40"/>
              </a:xfrm>
              <a:custGeom>
                <a:avLst/>
                <a:gdLst>
                  <a:gd name="T0" fmla="*/ 16 w 37"/>
                  <a:gd name="T1" fmla="*/ 79 h 79"/>
                  <a:gd name="T2" fmla="*/ 16 w 37"/>
                  <a:gd name="T3" fmla="*/ 79 h 79"/>
                  <a:gd name="T4" fmla="*/ 20 w 37"/>
                  <a:gd name="T5" fmla="*/ 60 h 79"/>
                  <a:gd name="T6" fmla="*/ 25 w 37"/>
                  <a:gd name="T7" fmla="*/ 41 h 79"/>
                  <a:gd name="T8" fmla="*/ 32 w 37"/>
                  <a:gd name="T9" fmla="*/ 22 h 79"/>
                  <a:gd name="T10" fmla="*/ 37 w 37"/>
                  <a:gd name="T11" fmla="*/ 2 h 79"/>
                  <a:gd name="T12" fmla="*/ 21 w 37"/>
                  <a:gd name="T13" fmla="*/ 0 h 79"/>
                  <a:gd name="T14" fmla="*/ 16 w 37"/>
                  <a:gd name="T15" fmla="*/ 17 h 79"/>
                  <a:gd name="T16" fmla="*/ 9 w 37"/>
                  <a:gd name="T17" fmla="*/ 36 h 79"/>
                  <a:gd name="T18" fmla="*/ 4 w 37"/>
                  <a:gd name="T19" fmla="*/ 57 h 79"/>
                  <a:gd name="T20" fmla="*/ 0 w 37"/>
                  <a:gd name="T21" fmla="*/ 79 h 79"/>
                  <a:gd name="T22" fmla="*/ 0 w 37"/>
                  <a:gd name="T23" fmla="*/ 79 h 79"/>
                  <a:gd name="T24" fmla="*/ 16 w 3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79"/>
                  <a:gd name="T41" fmla="*/ 37 w 3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79">
                    <a:moveTo>
                      <a:pt x="16" y="79"/>
                    </a:moveTo>
                    <a:lnTo>
                      <a:pt x="16" y="79"/>
                    </a:lnTo>
                    <a:lnTo>
                      <a:pt x="20" y="60"/>
                    </a:lnTo>
                    <a:lnTo>
                      <a:pt x="25" y="41"/>
                    </a:lnTo>
                    <a:lnTo>
                      <a:pt x="32" y="22"/>
                    </a:lnTo>
                    <a:lnTo>
                      <a:pt x="37" y="2"/>
                    </a:lnTo>
                    <a:lnTo>
                      <a:pt x="21" y="0"/>
                    </a:lnTo>
                    <a:lnTo>
                      <a:pt x="16" y="17"/>
                    </a:lnTo>
                    <a:lnTo>
                      <a:pt x="9" y="36"/>
                    </a:lnTo>
                    <a:lnTo>
                      <a:pt x="4" y="57"/>
                    </a:lnTo>
                    <a:lnTo>
                      <a:pt x="0" y="79"/>
                    </a:lnTo>
                    <a:lnTo>
                      <a:pt x="16" y="79"/>
                    </a:lnTo>
                    <a:close/>
                  </a:path>
                </a:pathLst>
              </a:custGeom>
              <a:solidFill>
                <a:srgbClr val="000000"/>
              </a:solidFill>
              <a:ln w="9525">
                <a:noFill/>
                <a:round/>
                <a:headEnd/>
                <a:tailEnd/>
              </a:ln>
            </p:spPr>
            <p:txBody>
              <a:bodyPr/>
              <a:lstStyle/>
              <a:p>
                <a:endParaRPr lang="en-US" dirty="0"/>
              </a:p>
            </p:txBody>
          </p:sp>
          <p:sp>
            <p:nvSpPr>
              <p:cNvPr id="28" name="Freeform 35"/>
              <p:cNvSpPr>
                <a:spLocks/>
              </p:cNvSpPr>
              <p:nvPr/>
            </p:nvSpPr>
            <p:spPr bwMode="auto">
              <a:xfrm>
                <a:off x="2057" y="2355"/>
                <a:ext cx="18" cy="132"/>
              </a:xfrm>
              <a:custGeom>
                <a:avLst/>
                <a:gdLst>
                  <a:gd name="T0" fmla="*/ 0 w 37"/>
                  <a:gd name="T1" fmla="*/ 231 h 264"/>
                  <a:gd name="T2" fmla="*/ 17 w 37"/>
                  <a:gd name="T3" fmla="*/ 228 h 264"/>
                  <a:gd name="T4" fmla="*/ 25 w 37"/>
                  <a:gd name="T5" fmla="*/ 172 h 264"/>
                  <a:gd name="T6" fmla="*/ 30 w 37"/>
                  <a:gd name="T7" fmla="*/ 115 h 264"/>
                  <a:gd name="T8" fmla="*/ 34 w 37"/>
                  <a:gd name="T9" fmla="*/ 58 h 264"/>
                  <a:gd name="T10" fmla="*/ 37 w 37"/>
                  <a:gd name="T11" fmla="*/ 0 h 264"/>
                  <a:gd name="T12" fmla="*/ 21 w 37"/>
                  <a:gd name="T13" fmla="*/ 0 h 264"/>
                  <a:gd name="T14" fmla="*/ 18 w 37"/>
                  <a:gd name="T15" fmla="*/ 58 h 264"/>
                  <a:gd name="T16" fmla="*/ 14 w 37"/>
                  <a:gd name="T17" fmla="*/ 115 h 264"/>
                  <a:gd name="T18" fmla="*/ 9 w 37"/>
                  <a:gd name="T19" fmla="*/ 172 h 264"/>
                  <a:gd name="T20" fmla="*/ 0 w 37"/>
                  <a:gd name="T21" fmla="*/ 228 h 264"/>
                  <a:gd name="T22" fmla="*/ 17 w 37"/>
                  <a:gd name="T23" fmla="*/ 225 h 264"/>
                  <a:gd name="T24" fmla="*/ 0 w 37"/>
                  <a:gd name="T25" fmla="*/ 231 h 264"/>
                  <a:gd name="T26" fmla="*/ 13 w 37"/>
                  <a:gd name="T27" fmla="*/ 264 h 264"/>
                  <a:gd name="T28" fmla="*/ 17 w 37"/>
                  <a:gd name="T29" fmla="*/ 228 h 264"/>
                  <a:gd name="T30" fmla="*/ 0 w 37"/>
                  <a:gd name="T31" fmla="*/ 231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64"/>
                  <a:gd name="T50" fmla="*/ 37 w 37"/>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64">
                    <a:moveTo>
                      <a:pt x="0" y="231"/>
                    </a:moveTo>
                    <a:lnTo>
                      <a:pt x="17" y="228"/>
                    </a:lnTo>
                    <a:lnTo>
                      <a:pt x="25" y="172"/>
                    </a:lnTo>
                    <a:lnTo>
                      <a:pt x="30" y="115"/>
                    </a:lnTo>
                    <a:lnTo>
                      <a:pt x="34" y="58"/>
                    </a:lnTo>
                    <a:lnTo>
                      <a:pt x="37" y="0"/>
                    </a:lnTo>
                    <a:lnTo>
                      <a:pt x="21" y="0"/>
                    </a:lnTo>
                    <a:lnTo>
                      <a:pt x="18" y="58"/>
                    </a:lnTo>
                    <a:lnTo>
                      <a:pt x="14" y="115"/>
                    </a:lnTo>
                    <a:lnTo>
                      <a:pt x="9" y="172"/>
                    </a:lnTo>
                    <a:lnTo>
                      <a:pt x="0" y="228"/>
                    </a:lnTo>
                    <a:lnTo>
                      <a:pt x="17" y="225"/>
                    </a:lnTo>
                    <a:lnTo>
                      <a:pt x="0" y="231"/>
                    </a:lnTo>
                    <a:lnTo>
                      <a:pt x="13" y="264"/>
                    </a:lnTo>
                    <a:lnTo>
                      <a:pt x="17" y="228"/>
                    </a:lnTo>
                    <a:lnTo>
                      <a:pt x="0" y="231"/>
                    </a:lnTo>
                    <a:close/>
                  </a:path>
                </a:pathLst>
              </a:custGeom>
              <a:solidFill>
                <a:srgbClr val="000000"/>
              </a:solidFill>
              <a:ln w="9525">
                <a:noFill/>
                <a:round/>
                <a:headEnd/>
                <a:tailEnd/>
              </a:ln>
            </p:spPr>
            <p:txBody>
              <a:bodyPr/>
              <a:lstStyle/>
              <a:p>
                <a:endParaRPr lang="en-US" dirty="0"/>
              </a:p>
            </p:txBody>
          </p:sp>
          <p:sp>
            <p:nvSpPr>
              <p:cNvPr id="29" name="Freeform 36"/>
              <p:cNvSpPr>
                <a:spLocks/>
              </p:cNvSpPr>
              <p:nvPr/>
            </p:nvSpPr>
            <p:spPr bwMode="auto">
              <a:xfrm>
                <a:off x="2051" y="2399"/>
                <a:ext cx="14" cy="71"/>
              </a:xfrm>
              <a:custGeom>
                <a:avLst/>
                <a:gdLst>
                  <a:gd name="T0" fmla="*/ 3 w 30"/>
                  <a:gd name="T1" fmla="*/ 0 h 144"/>
                  <a:gd name="T2" fmla="*/ 3 w 30"/>
                  <a:gd name="T3" fmla="*/ 0 h 144"/>
                  <a:gd name="T4" fmla="*/ 0 w 30"/>
                  <a:gd name="T5" fmla="*/ 36 h 144"/>
                  <a:gd name="T6" fmla="*/ 0 w 30"/>
                  <a:gd name="T7" fmla="*/ 71 h 144"/>
                  <a:gd name="T8" fmla="*/ 4 w 30"/>
                  <a:gd name="T9" fmla="*/ 107 h 144"/>
                  <a:gd name="T10" fmla="*/ 13 w 30"/>
                  <a:gd name="T11" fmla="*/ 144 h 144"/>
                  <a:gd name="T12" fmla="*/ 30 w 30"/>
                  <a:gd name="T13" fmla="*/ 138 h 144"/>
                  <a:gd name="T14" fmla="*/ 20 w 30"/>
                  <a:gd name="T15" fmla="*/ 105 h 144"/>
                  <a:gd name="T16" fmla="*/ 16 w 30"/>
                  <a:gd name="T17" fmla="*/ 71 h 144"/>
                  <a:gd name="T18" fmla="*/ 16 w 30"/>
                  <a:gd name="T19" fmla="*/ 36 h 144"/>
                  <a:gd name="T20" fmla="*/ 19 w 30"/>
                  <a:gd name="T21" fmla="*/ 0 h 144"/>
                  <a:gd name="T22" fmla="*/ 19 w 30"/>
                  <a:gd name="T23" fmla="*/ 0 h 144"/>
                  <a:gd name="T24" fmla="*/ 3 w 30"/>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4"/>
                  <a:gd name="T41" fmla="*/ 30 w 30"/>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4">
                    <a:moveTo>
                      <a:pt x="3" y="0"/>
                    </a:moveTo>
                    <a:lnTo>
                      <a:pt x="3" y="0"/>
                    </a:lnTo>
                    <a:lnTo>
                      <a:pt x="0" y="36"/>
                    </a:lnTo>
                    <a:lnTo>
                      <a:pt x="0" y="71"/>
                    </a:lnTo>
                    <a:lnTo>
                      <a:pt x="4" y="107"/>
                    </a:lnTo>
                    <a:lnTo>
                      <a:pt x="13" y="144"/>
                    </a:lnTo>
                    <a:lnTo>
                      <a:pt x="30" y="138"/>
                    </a:lnTo>
                    <a:lnTo>
                      <a:pt x="20" y="105"/>
                    </a:lnTo>
                    <a:lnTo>
                      <a:pt x="16" y="71"/>
                    </a:lnTo>
                    <a:lnTo>
                      <a:pt x="16" y="36"/>
                    </a:lnTo>
                    <a:lnTo>
                      <a:pt x="19" y="0"/>
                    </a:lnTo>
                    <a:lnTo>
                      <a:pt x="3" y="0"/>
                    </a:lnTo>
                    <a:close/>
                  </a:path>
                </a:pathLst>
              </a:custGeom>
              <a:solidFill>
                <a:srgbClr val="000000"/>
              </a:solidFill>
              <a:ln w="9525">
                <a:noFill/>
                <a:round/>
                <a:headEnd/>
                <a:tailEnd/>
              </a:ln>
            </p:spPr>
            <p:txBody>
              <a:bodyPr/>
              <a:lstStyle/>
              <a:p>
                <a:endParaRPr lang="en-US" dirty="0"/>
              </a:p>
            </p:txBody>
          </p:sp>
          <p:sp>
            <p:nvSpPr>
              <p:cNvPr id="30" name="Freeform 37"/>
              <p:cNvSpPr>
                <a:spLocks/>
              </p:cNvSpPr>
              <p:nvPr/>
            </p:nvSpPr>
            <p:spPr bwMode="auto">
              <a:xfrm>
                <a:off x="2051" y="2322"/>
                <a:ext cx="12" cy="77"/>
              </a:xfrm>
              <a:custGeom>
                <a:avLst/>
                <a:gdLst>
                  <a:gd name="T0" fmla="*/ 0 w 26"/>
                  <a:gd name="T1" fmla="*/ 3 h 153"/>
                  <a:gd name="T2" fmla="*/ 0 w 26"/>
                  <a:gd name="T3" fmla="*/ 3 h 153"/>
                  <a:gd name="T4" fmla="*/ 7 w 26"/>
                  <a:gd name="T5" fmla="*/ 40 h 153"/>
                  <a:gd name="T6" fmla="*/ 7 w 26"/>
                  <a:gd name="T7" fmla="*/ 77 h 153"/>
                  <a:gd name="T8" fmla="*/ 5 w 26"/>
                  <a:gd name="T9" fmla="*/ 114 h 153"/>
                  <a:gd name="T10" fmla="*/ 3 w 26"/>
                  <a:gd name="T11" fmla="*/ 153 h 153"/>
                  <a:gd name="T12" fmla="*/ 19 w 26"/>
                  <a:gd name="T13" fmla="*/ 153 h 153"/>
                  <a:gd name="T14" fmla="*/ 22 w 26"/>
                  <a:gd name="T15" fmla="*/ 114 h 153"/>
                  <a:gd name="T16" fmla="*/ 26 w 26"/>
                  <a:gd name="T17" fmla="*/ 77 h 153"/>
                  <a:gd name="T18" fmla="*/ 23 w 26"/>
                  <a:gd name="T19" fmla="*/ 40 h 153"/>
                  <a:gd name="T20" fmla="*/ 16 w 26"/>
                  <a:gd name="T21" fmla="*/ 0 h 153"/>
                  <a:gd name="T22" fmla="*/ 16 w 26"/>
                  <a:gd name="T23" fmla="*/ 0 h 153"/>
                  <a:gd name="T24" fmla="*/ 0 w 26"/>
                  <a:gd name="T25" fmla="*/ 3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3"/>
                  <a:gd name="T41" fmla="*/ 26 w 2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3">
                    <a:moveTo>
                      <a:pt x="0" y="3"/>
                    </a:moveTo>
                    <a:lnTo>
                      <a:pt x="0" y="3"/>
                    </a:lnTo>
                    <a:lnTo>
                      <a:pt x="7" y="40"/>
                    </a:lnTo>
                    <a:lnTo>
                      <a:pt x="7" y="77"/>
                    </a:lnTo>
                    <a:lnTo>
                      <a:pt x="5" y="114"/>
                    </a:lnTo>
                    <a:lnTo>
                      <a:pt x="3" y="153"/>
                    </a:lnTo>
                    <a:lnTo>
                      <a:pt x="19" y="153"/>
                    </a:lnTo>
                    <a:lnTo>
                      <a:pt x="22" y="114"/>
                    </a:lnTo>
                    <a:lnTo>
                      <a:pt x="26" y="77"/>
                    </a:lnTo>
                    <a:lnTo>
                      <a:pt x="23" y="40"/>
                    </a:lnTo>
                    <a:lnTo>
                      <a:pt x="16" y="0"/>
                    </a:lnTo>
                    <a:lnTo>
                      <a:pt x="0" y="3"/>
                    </a:lnTo>
                    <a:close/>
                  </a:path>
                </a:pathLst>
              </a:custGeom>
              <a:solidFill>
                <a:srgbClr val="000000"/>
              </a:solidFill>
              <a:ln w="9525">
                <a:noFill/>
                <a:round/>
                <a:headEnd/>
                <a:tailEnd/>
              </a:ln>
            </p:spPr>
            <p:txBody>
              <a:bodyPr/>
              <a:lstStyle/>
              <a:p>
                <a:endParaRPr lang="en-US" dirty="0"/>
              </a:p>
            </p:txBody>
          </p:sp>
          <p:sp>
            <p:nvSpPr>
              <p:cNvPr id="31" name="Freeform 38"/>
              <p:cNvSpPr>
                <a:spLocks/>
              </p:cNvSpPr>
              <p:nvPr/>
            </p:nvSpPr>
            <p:spPr bwMode="auto">
              <a:xfrm>
                <a:off x="2037" y="2256"/>
                <a:ext cx="22" cy="67"/>
              </a:xfrm>
              <a:custGeom>
                <a:avLst/>
                <a:gdLst>
                  <a:gd name="T0" fmla="*/ 0 w 43"/>
                  <a:gd name="T1" fmla="*/ 3 h 136"/>
                  <a:gd name="T2" fmla="*/ 0 w 43"/>
                  <a:gd name="T3" fmla="*/ 3 h 136"/>
                  <a:gd name="T4" fmla="*/ 6 w 43"/>
                  <a:gd name="T5" fmla="*/ 36 h 136"/>
                  <a:gd name="T6" fmla="*/ 12 w 43"/>
                  <a:gd name="T7" fmla="*/ 69 h 136"/>
                  <a:gd name="T8" fmla="*/ 19 w 43"/>
                  <a:gd name="T9" fmla="*/ 102 h 136"/>
                  <a:gd name="T10" fmla="*/ 27 w 43"/>
                  <a:gd name="T11" fmla="*/ 136 h 136"/>
                  <a:gd name="T12" fmla="*/ 43 w 43"/>
                  <a:gd name="T13" fmla="*/ 133 h 136"/>
                  <a:gd name="T14" fmla="*/ 35 w 43"/>
                  <a:gd name="T15" fmla="*/ 100 h 136"/>
                  <a:gd name="T16" fmla="*/ 28 w 43"/>
                  <a:gd name="T17" fmla="*/ 66 h 136"/>
                  <a:gd name="T18" fmla="*/ 22 w 43"/>
                  <a:gd name="T19" fmla="*/ 34 h 136"/>
                  <a:gd name="T20" fmla="*/ 16 w 43"/>
                  <a:gd name="T21" fmla="*/ 0 h 136"/>
                  <a:gd name="T22" fmla="*/ 16 w 43"/>
                  <a:gd name="T23" fmla="*/ 0 h 136"/>
                  <a:gd name="T24" fmla="*/ 0 w 43"/>
                  <a:gd name="T25" fmla="*/ 3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36"/>
                  <a:gd name="T41" fmla="*/ 43 w 43"/>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36">
                    <a:moveTo>
                      <a:pt x="0" y="3"/>
                    </a:moveTo>
                    <a:lnTo>
                      <a:pt x="0" y="3"/>
                    </a:lnTo>
                    <a:lnTo>
                      <a:pt x="6" y="36"/>
                    </a:lnTo>
                    <a:lnTo>
                      <a:pt x="12" y="69"/>
                    </a:lnTo>
                    <a:lnTo>
                      <a:pt x="19" y="102"/>
                    </a:lnTo>
                    <a:lnTo>
                      <a:pt x="27" y="136"/>
                    </a:lnTo>
                    <a:lnTo>
                      <a:pt x="43" y="133"/>
                    </a:lnTo>
                    <a:lnTo>
                      <a:pt x="35" y="100"/>
                    </a:lnTo>
                    <a:lnTo>
                      <a:pt x="28" y="66"/>
                    </a:lnTo>
                    <a:lnTo>
                      <a:pt x="22" y="34"/>
                    </a:lnTo>
                    <a:lnTo>
                      <a:pt x="16" y="0"/>
                    </a:lnTo>
                    <a:lnTo>
                      <a:pt x="0" y="3"/>
                    </a:lnTo>
                    <a:close/>
                  </a:path>
                </a:pathLst>
              </a:custGeom>
              <a:solidFill>
                <a:srgbClr val="000000"/>
              </a:solidFill>
              <a:ln w="9525">
                <a:noFill/>
                <a:round/>
                <a:headEnd/>
                <a:tailEnd/>
              </a:ln>
            </p:spPr>
            <p:txBody>
              <a:bodyPr/>
              <a:lstStyle/>
              <a:p>
                <a:endParaRPr lang="en-US" dirty="0"/>
              </a:p>
            </p:txBody>
          </p:sp>
          <p:sp>
            <p:nvSpPr>
              <p:cNvPr id="32" name="Freeform 39"/>
              <p:cNvSpPr>
                <a:spLocks/>
              </p:cNvSpPr>
              <p:nvPr/>
            </p:nvSpPr>
            <p:spPr bwMode="auto">
              <a:xfrm>
                <a:off x="2025" y="2165"/>
                <a:ext cx="20" cy="92"/>
              </a:xfrm>
              <a:custGeom>
                <a:avLst/>
                <a:gdLst>
                  <a:gd name="T0" fmla="*/ 0 w 40"/>
                  <a:gd name="T1" fmla="*/ 3 h 184"/>
                  <a:gd name="T2" fmla="*/ 0 w 40"/>
                  <a:gd name="T3" fmla="*/ 3 h 184"/>
                  <a:gd name="T4" fmla="*/ 9 w 40"/>
                  <a:gd name="T5" fmla="*/ 48 h 184"/>
                  <a:gd name="T6" fmla="*/ 15 w 40"/>
                  <a:gd name="T7" fmla="*/ 93 h 184"/>
                  <a:gd name="T8" fmla="*/ 19 w 40"/>
                  <a:gd name="T9" fmla="*/ 137 h 184"/>
                  <a:gd name="T10" fmla="*/ 24 w 40"/>
                  <a:gd name="T11" fmla="*/ 184 h 184"/>
                  <a:gd name="T12" fmla="*/ 40 w 40"/>
                  <a:gd name="T13" fmla="*/ 181 h 184"/>
                  <a:gd name="T14" fmla="*/ 35 w 40"/>
                  <a:gd name="T15" fmla="*/ 137 h 184"/>
                  <a:gd name="T16" fmla="*/ 31 w 40"/>
                  <a:gd name="T17" fmla="*/ 93 h 184"/>
                  <a:gd name="T18" fmla="*/ 26 w 40"/>
                  <a:gd name="T19" fmla="*/ 46 h 184"/>
                  <a:gd name="T20" fmla="*/ 16 w 40"/>
                  <a:gd name="T21" fmla="*/ 0 h 184"/>
                  <a:gd name="T22" fmla="*/ 16 w 40"/>
                  <a:gd name="T23" fmla="*/ 0 h 184"/>
                  <a:gd name="T24" fmla="*/ 0 w 40"/>
                  <a:gd name="T25" fmla="*/ 3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84"/>
                  <a:gd name="T41" fmla="*/ 40 w 40"/>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84">
                    <a:moveTo>
                      <a:pt x="0" y="3"/>
                    </a:moveTo>
                    <a:lnTo>
                      <a:pt x="0" y="3"/>
                    </a:lnTo>
                    <a:lnTo>
                      <a:pt x="9" y="48"/>
                    </a:lnTo>
                    <a:lnTo>
                      <a:pt x="15" y="93"/>
                    </a:lnTo>
                    <a:lnTo>
                      <a:pt x="19" y="137"/>
                    </a:lnTo>
                    <a:lnTo>
                      <a:pt x="24" y="184"/>
                    </a:lnTo>
                    <a:lnTo>
                      <a:pt x="40" y="181"/>
                    </a:lnTo>
                    <a:lnTo>
                      <a:pt x="35" y="137"/>
                    </a:lnTo>
                    <a:lnTo>
                      <a:pt x="31" y="93"/>
                    </a:lnTo>
                    <a:lnTo>
                      <a:pt x="26" y="46"/>
                    </a:lnTo>
                    <a:lnTo>
                      <a:pt x="16" y="0"/>
                    </a:lnTo>
                    <a:lnTo>
                      <a:pt x="0" y="3"/>
                    </a:lnTo>
                    <a:close/>
                  </a:path>
                </a:pathLst>
              </a:custGeom>
              <a:solidFill>
                <a:srgbClr val="000000"/>
              </a:solidFill>
              <a:ln w="9525">
                <a:noFill/>
                <a:round/>
                <a:headEnd/>
                <a:tailEnd/>
              </a:ln>
            </p:spPr>
            <p:txBody>
              <a:bodyPr/>
              <a:lstStyle/>
              <a:p>
                <a:endParaRPr lang="en-US" dirty="0"/>
              </a:p>
            </p:txBody>
          </p:sp>
          <p:sp>
            <p:nvSpPr>
              <p:cNvPr id="33" name="Freeform 40"/>
              <p:cNvSpPr>
                <a:spLocks/>
              </p:cNvSpPr>
              <p:nvPr/>
            </p:nvSpPr>
            <p:spPr bwMode="auto">
              <a:xfrm>
                <a:off x="2008" y="2124"/>
                <a:ext cx="25" cy="42"/>
              </a:xfrm>
              <a:custGeom>
                <a:avLst/>
                <a:gdLst>
                  <a:gd name="T0" fmla="*/ 0 w 50"/>
                  <a:gd name="T1" fmla="*/ 11 h 85"/>
                  <a:gd name="T2" fmla="*/ 0 w 50"/>
                  <a:gd name="T3" fmla="*/ 11 h 85"/>
                  <a:gd name="T4" fmla="*/ 13 w 50"/>
                  <a:gd name="T5" fmla="*/ 26 h 85"/>
                  <a:gd name="T6" fmla="*/ 21 w 50"/>
                  <a:gd name="T7" fmla="*/ 43 h 85"/>
                  <a:gd name="T8" fmla="*/ 29 w 50"/>
                  <a:gd name="T9" fmla="*/ 65 h 85"/>
                  <a:gd name="T10" fmla="*/ 34 w 50"/>
                  <a:gd name="T11" fmla="*/ 85 h 85"/>
                  <a:gd name="T12" fmla="*/ 50 w 50"/>
                  <a:gd name="T13" fmla="*/ 82 h 85"/>
                  <a:gd name="T14" fmla="*/ 45 w 50"/>
                  <a:gd name="T15" fmla="*/ 59 h 85"/>
                  <a:gd name="T16" fmla="*/ 37 w 50"/>
                  <a:gd name="T17" fmla="*/ 38 h 85"/>
                  <a:gd name="T18" fmla="*/ 26 w 50"/>
                  <a:gd name="T19" fmla="*/ 18 h 85"/>
                  <a:gd name="T20" fmla="*/ 11 w 50"/>
                  <a:gd name="T21" fmla="*/ 0 h 85"/>
                  <a:gd name="T22" fmla="*/ 11 w 50"/>
                  <a:gd name="T23" fmla="*/ 0 h 85"/>
                  <a:gd name="T24" fmla="*/ 0 w 50"/>
                  <a:gd name="T25" fmla="*/ 11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85"/>
                  <a:gd name="T41" fmla="*/ 50 w 50"/>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85">
                    <a:moveTo>
                      <a:pt x="0" y="11"/>
                    </a:moveTo>
                    <a:lnTo>
                      <a:pt x="0" y="11"/>
                    </a:lnTo>
                    <a:lnTo>
                      <a:pt x="13" y="26"/>
                    </a:lnTo>
                    <a:lnTo>
                      <a:pt x="21" y="43"/>
                    </a:lnTo>
                    <a:lnTo>
                      <a:pt x="29" y="65"/>
                    </a:lnTo>
                    <a:lnTo>
                      <a:pt x="34" y="85"/>
                    </a:lnTo>
                    <a:lnTo>
                      <a:pt x="50" y="82"/>
                    </a:lnTo>
                    <a:lnTo>
                      <a:pt x="45" y="59"/>
                    </a:lnTo>
                    <a:lnTo>
                      <a:pt x="37" y="38"/>
                    </a:lnTo>
                    <a:lnTo>
                      <a:pt x="26" y="18"/>
                    </a:lnTo>
                    <a:lnTo>
                      <a:pt x="11" y="0"/>
                    </a:lnTo>
                    <a:lnTo>
                      <a:pt x="0" y="11"/>
                    </a:lnTo>
                    <a:close/>
                  </a:path>
                </a:pathLst>
              </a:custGeom>
              <a:solidFill>
                <a:srgbClr val="000000"/>
              </a:solidFill>
              <a:ln w="9525">
                <a:noFill/>
                <a:round/>
                <a:headEnd/>
                <a:tailEnd/>
              </a:ln>
            </p:spPr>
            <p:txBody>
              <a:bodyPr/>
              <a:lstStyle/>
              <a:p>
                <a:endParaRPr lang="en-US" dirty="0"/>
              </a:p>
            </p:txBody>
          </p:sp>
          <p:sp>
            <p:nvSpPr>
              <p:cNvPr id="34" name="Freeform 41"/>
              <p:cNvSpPr>
                <a:spLocks/>
              </p:cNvSpPr>
              <p:nvPr/>
            </p:nvSpPr>
            <p:spPr bwMode="auto">
              <a:xfrm>
                <a:off x="1964" y="2110"/>
                <a:ext cx="50" cy="19"/>
              </a:xfrm>
              <a:custGeom>
                <a:avLst/>
                <a:gdLst>
                  <a:gd name="T0" fmla="*/ 3 w 99"/>
                  <a:gd name="T1" fmla="*/ 21 h 39"/>
                  <a:gd name="T2" fmla="*/ 3 w 99"/>
                  <a:gd name="T3" fmla="*/ 21 h 39"/>
                  <a:gd name="T4" fmla="*/ 16 w 99"/>
                  <a:gd name="T5" fmla="*/ 19 h 39"/>
                  <a:gd name="T6" fmla="*/ 27 w 99"/>
                  <a:gd name="T7" fmla="*/ 19 h 39"/>
                  <a:gd name="T8" fmla="*/ 40 w 99"/>
                  <a:gd name="T9" fmla="*/ 19 h 39"/>
                  <a:gd name="T10" fmla="*/ 51 w 99"/>
                  <a:gd name="T11" fmla="*/ 19 h 39"/>
                  <a:gd name="T12" fmla="*/ 62 w 99"/>
                  <a:gd name="T13" fmla="*/ 23 h 39"/>
                  <a:gd name="T14" fmla="*/ 71 w 99"/>
                  <a:gd name="T15" fmla="*/ 27 h 39"/>
                  <a:gd name="T16" fmla="*/ 79 w 99"/>
                  <a:gd name="T17" fmla="*/ 32 h 39"/>
                  <a:gd name="T18" fmla="*/ 88 w 99"/>
                  <a:gd name="T19" fmla="*/ 39 h 39"/>
                  <a:gd name="T20" fmla="*/ 99 w 99"/>
                  <a:gd name="T21" fmla="*/ 28 h 39"/>
                  <a:gd name="T22" fmla="*/ 90 w 99"/>
                  <a:gd name="T23" fmla="*/ 19 h 39"/>
                  <a:gd name="T24" fmla="*/ 79 w 99"/>
                  <a:gd name="T25" fmla="*/ 11 h 39"/>
                  <a:gd name="T26" fmla="*/ 67 w 99"/>
                  <a:gd name="T27" fmla="*/ 7 h 39"/>
                  <a:gd name="T28" fmla="*/ 54 w 99"/>
                  <a:gd name="T29" fmla="*/ 3 h 39"/>
                  <a:gd name="T30" fmla="*/ 40 w 99"/>
                  <a:gd name="T31" fmla="*/ 0 h 39"/>
                  <a:gd name="T32" fmla="*/ 27 w 99"/>
                  <a:gd name="T33" fmla="*/ 0 h 39"/>
                  <a:gd name="T34" fmla="*/ 13 w 99"/>
                  <a:gd name="T35" fmla="*/ 3 h 39"/>
                  <a:gd name="T36" fmla="*/ 0 w 99"/>
                  <a:gd name="T37" fmla="*/ 5 h 39"/>
                  <a:gd name="T38" fmla="*/ 0 w 99"/>
                  <a:gd name="T39" fmla="*/ 5 h 39"/>
                  <a:gd name="T40" fmla="*/ 3 w 99"/>
                  <a:gd name="T41" fmla="*/ 2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39"/>
                  <a:gd name="T65" fmla="*/ 99 w 9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39">
                    <a:moveTo>
                      <a:pt x="3" y="21"/>
                    </a:moveTo>
                    <a:lnTo>
                      <a:pt x="3" y="21"/>
                    </a:lnTo>
                    <a:lnTo>
                      <a:pt x="16" y="19"/>
                    </a:lnTo>
                    <a:lnTo>
                      <a:pt x="27" y="19"/>
                    </a:lnTo>
                    <a:lnTo>
                      <a:pt x="40" y="19"/>
                    </a:lnTo>
                    <a:lnTo>
                      <a:pt x="51" y="19"/>
                    </a:lnTo>
                    <a:lnTo>
                      <a:pt x="62" y="23"/>
                    </a:lnTo>
                    <a:lnTo>
                      <a:pt x="71" y="27"/>
                    </a:lnTo>
                    <a:lnTo>
                      <a:pt x="79" y="32"/>
                    </a:lnTo>
                    <a:lnTo>
                      <a:pt x="88" y="39"/>
                    </a:lnTo>
                    <a:lnTo>
                      <a:pt x="99" y="28"/>
                    </a:lnTo>
                    <a:lnTo>
                      <a:pt x="90" y="19"/>
                    </a:lnTo>
                    <a:lnTo>
                      <a:pt x="79" y="11"/>
                    </a:lnTo>
                    <a:lnTo>
                      <a:pt x="67" y="7"/>
                    </a:lnTo>
                    <a:lnTo>
                      <a:pt x="54" y="3"/>
                    </a:lnTo>
                    <a:lnTo>
                      <a:pt x="40" y="0"/>
                    </a:lnTo>
                    <a:lnTo>
                      <a:pt x="27" y="0"/>
                    </a:lnTo>
                    <a:lnTo>
                      <a:pt x="13" y="3"/>
                    </a:lnTo>
                    <a:lnTo>
                      <a:pt x="0" y="5"/>
                    </a:lnTo>
                    <a:lnTo>
                      <a:pt x="3" y="21"/>
                    </a:lnTo>
                    <a:close/>
                  </a:path>
                </a:pathLst>
              </a:custGeom>
              <a:solidFill>
                <a:srgbClr val="000000"/>
              </a:solidFill>
              <a:ln w="9525">
                <a:noFill/>
                <a:round/>
                <a:headEnd/>
                <a:tailEnd/>
              </a:ln>
            </p:spPr>
            <p:txBody>
              <a:bodyPr/>
              <a:lstStyle/>
              <a:p>
                <a:endParaRPr lang="en-US" dirty="0"/>
              </a:p>
            </p:txBody>
          </p:sp>
          <p:sp>
            <p:nvSpPr>
              <p:cNvPr id="35" name="Freeform 42"/>
              <p:cNvSpPr>
                <a:spLocks/>
              </p:cNvSpPr>
              <p:nvPr/>
            </p:nvSpPr>
            <p:spPr bwMode="auto">
              <a:xfrm>
                <a:off x="1932" y="2113"/>
                <a:ext cx="33" cy="36"/>
              </a:xfrm>
              <a:custGeom>
                <a:avLst/>
                <a:gdLst>
                  <a:gd name="T0" fmla="*/ 18 w 68"/>
                  <a:gd name="T1" fmla="*/ 73 h 73"/>
                  <a:gd name="T2" fmla="*/ 19 w 68"/>
                  <a:gd name="T3" fmla="*/ 73 h 73"/>
                  <a:gd name="T4" fmla="*/ 19 w 68"/>
                  <a:gd name="T5" fmla="*/ 62 h 73"/>
                  <a:gd name="T6" fmla="*/ 22 w 68"/>
                  <a:gd name="T7" fmla="*/ 53 h 73"/>
                  <a:gd name="T8" fmla="*/ 26 w 68"/>
                  <a:gd name="T9" fmla="*/ 45 h 73"/>
                  <a:gd name="T10" fmla="*/ 33 w 68"/>
                  <a:gd name="T11" fmla="*/ 37 h 73"/>
                  <a:gd name="T12" fmla="*/ 39 w 68"/>
                  <a:gd name="T13" fmla="*/ 31 h 73"/>
                  <a:gd name="T14" fmla="*/ 47 w 68"/>
                  <a:gd name="T15" fmla="*/ 25 h 73"/>
                  <a:gd name="T16" fmla="*/ 57 w 68"/>
                  <a:gd name="T17" fmla="*/ 20 h 73"/>
                  <a:gd name="T18" fmla="*/ 68 w 68"/>
                  <a:gd name="T19" fmla="*/ 16 h 73"/>
                  <a:gd name="T20" fmla="*/ 65 w 68"/>
                  <a:gd name="T21" fmla="*/ 0 h 73"/>
                  <a:gd name="T22" fmla="*/ 51 w 68"/>
                  <a:gd name="T23" fmla="*/ 4 h 73"/>
                  <a:gd name="T24" fmla="*/ 39 w 68"/>
                  <a:gd name="T25" fmla="*/ 11 h 73"/>
                  <a:gd name="T26" fmla="*/ 29 w 68"/>
                  <a:gd name="T27" fmla="*/ 18 h 73"/>
                  <a:gd name="T28" fmla="*/ 19 w 68"/>
                  <a:gd name="T29" fmla="*/ 26 h 73"/>
                  <a:gd name="T30" fmla="*/ 12 w 68"/>
                  <a:gd name="T31" fmla="*/ 37 h 73"/>
                  <a:gd name="T32" fmla="*/ 6 w 68"/>
                  <a:gd name="T33" fmla="*/ 47 h 73"/>
                  <a:gd name="T34" fmla="*/ 3 w 68"/>
                  <a:gd name="T35" fmla="*/ 59 h 73"/>
                  <a:gd name="T36" fmla="*/ 0 w 68"/>
                  <a:gd name="T37" fmla="*/ 73 h 73"/>
                  <a:gd name="T38" fmla="*/ 2 w 68"/>
                  <a:gd name="T39" fmla="*/ 73 h 73"/>
                  <a:gd name="T40" fmla="*/ 18 w 68"/>
                  <a:gd name="T41" fmla="*/ 7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73"/>
                  <a:gd name="T65" fmla="*/ 68 w 68"/>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73">
                    <a:moveTo>
                      <a:pt x="18" y="73"/>
                    </a:moveTo>
                    <a:lnTo>
                      <a:pt x="19" y="73"/>
                    </a:lnTo>
                    <a:lnTo>
                      <a:pt x="19" y="62"/>
                    </a:lnTo>
                    <a:lnTo>
                      <a:pt x="22" y="53"/>
                    </a:lnTo>
                    <a:lnTo>
                      <a:pt x="26" y="45"/>
                    </a:lnTo>
                    <a:lnTo>
                      <a:pt x="33" y="37"/>
                    </a:lnTo>
                    <a:lnTo>
                      <a:pt x="39" y="31"/>
                    </a:lnTo>
                    <a:lnTo>
                      <a:pt x="47" y="25"/>
                    </a:lnTo>
                    <a:lnTo>
                      <a:pt x="57" y="20"/>
                    </a:lnTo>
                    <a:lnTo>
                      <a:pt x="68" y="16"/>
                    </a:lnTo>
                    <a:lnTo>
                      <a:pt x="65" y="0"/>
                    </a:lnTo>
                    <a:lnTo>
                      <a:pt x="51" y="4"/>
                    </a:lnTo>
                    <a:lnTo>
                      <a:pt x="39" y="11"/>
                    </a:lnTo>
                    <a:lnTo>
                      <a:pt x="29" y="18"/>
                    </a:lnTo>
                    <a:lnTo>
                      <a:pt x="19" y="26"/>
                    </a:lnTo>
                    <a:lnTo>
                      <a:pt x="12" y="37"/>
                    </a:lnTo>
                    <a:lnTo>
                      <a:pt x="6" y="47"/>
                    </a:lnTo>
                    <a:lnTo>
                      <a:pt x="3" y="59"/>
                    </a:lnTo>
                    <a:lnTo>
                      <a:pt x="0" y="73"/>
                    </a:lnTo>
                    <a:lnTo>
                      <a:pt x="2" y="73"/>
                    </a:lnTo>
                    <a:lnTo>
                      <a:pt x="18" y="73"/>
                    </a:lnTo>
                    <a:close/>
                  </a:path>
                </a:pathLst>
              </a:custGeom>
              <a:solidFill>
                <a:srgbClr val="000000"/>
              </a:solidFill>
              <a:ln w="9525">
                <a:noFill/>
                <a:round/>
                <a:headEnd/>
                <a:tailEnd/>
              </a:ln>
            </p:spPr>
            <p:txBody>
              <a:bodyPr/>
              <a:lstStyle/>
              <a:p>
                <a:endParaRPr lang="en-US" dirty="0"/>
              </a:p>
            </p:txBody>
          </p:sp>
          <p:sp>
            <p:nvSpPr>
              <p:cNvPr id="36" name="Freeform 43"/>
              <p:cNvSpPr>
                <a:spLocks/>
              </p:cNvSpPr>
              <p:nvPr/>
            </p:nvSpPr>
            <p:spPr bwMode="auto">
              <a:xfrm>
                <a:off x="1932" y="2149"/>
                <a:ext cx="19" cy="142"/>
              </a:xfrm>
              <a:custGeom>
                <a:avLst/>
                <a:gdLst>
                  <a:gd name="T0" fmla="*/ 37 w 37"/>
                  <a:gd name="T1" fmla="*/ 284 h 284"/>
                  <a:gd name="T2" fmla="*/ 37 w 37"/>
                  <a:gd name="T3" fmla="*/ 284 h 284"/>
                  <a:gd name="T4" fmla="*/ 36 w 37"/>
                  <a:gd name="T5" fmla="*/ 212 h 284"/>
                  <a:gd name="T6" fmla="*/ 29 w 37"/>
                  <a:gd name="T7" fmla="*/ 142 h 284"/>
                  <a:gd name="T8" fmla="*/ 20 w 37"/>
                  <a:gd name="T9" fmla="*/ 72 h 284"/>
                  <a:gd name="T10" fmla="*/ 16 w 37"/>
                  <a:gd name="T11" fmla="*/ 0 h 284"/>
                  <a:gd name="T12" fmla="*/ 0 w 37"/>
                  <a:gd name="T13" fmla="*/ 0 h 284"/>
                  <a:gd name="T14" fmla="*/ 4 w 37"/>
                  <a:gd name="T15" fmla="*/ 72 h 284"/>
                  <a:gd name="T16" fmla="*/ 13 w 37"/>
                  <a:gd name="T17" fmla="*/ 142 h 284"/>
                  <a:gd name="T18" fmla="*/ 20 w 37"/>
                  <a:gd name="T19" fmla="*/ 212 h 284"/>
                  <a:gd name="T20" fmla="*/ 21 w 37"/>
                  <a:gd name="T21" fmla="*/ 284 h 284"/>
                  <a:gd name="T22" fmla="*/ 21 w 37"/>
                  <a:gd name="T23" fmla="*/ 284 h 284"/>
                  <a:gd name="T24" fmla="*/ 37 w 37"/>
                  <a:gd name="T25" fmla="*/ 284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84"/>
                  <a:gd name="T41" fmla="*/ 37 w 37"/>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84">
                    <a:moveTo>
                      <a:pt x="37" y="284"/>
                    </a:moveTo>
                    <a:lnTo>
                      <a:pt x="37" y="284"/>
                    </a:lnTo>
                    <a:lnTo>
                      <a:pt x="36" y="212"/>
                    </a:lnTo>
                    <a:lnTo>
                      <a:pt x="29" y="142"/>
                    </a:lnTo>
                    <a:lnTo>
                      <a:pt x="20" y="72"/>
                    </a:lnTo>
                    <a:lnTo>
                      <a:pt x="16" y="0"/>
                    </a:lnTo>
                    <a:lnTo>
                      <a:pt x="0" y="0"/>
                    </a:lnTo>
                    <a:lnTo>
                      <a:pt x="4" y="72"/>
                    </a:lnTo>
                    <a:lnTo>
                      <a:pt x="13" y="142"/>
                    </a:lnTo>
                    <a:lnTo>
                      <a:pt x="20" y="212"/>
                    </a:lnTo>
                    <a:lnTo>
                      <a:pt x="21" y="284"/>
                    </a:lnTo>
                    <a:lnTo>
                      <a:pt x="37" y="284"/>
                    </a:lnTo>
                    <a:close/>
                  </a:path>
                </a:pathLst>
              </a:custGeom>
              <a:solidFill>
                <a:srgbClr val="000000"/>
              </a:solidFill>
              <a:ln w="9525">
                <a:noFill/>
                <a:round/>
                <a:headEnd/>
                <a:tailEnd/>
              </a:ln>
            </p:spPr>
            <p:txBody>
              <a:bodyPr/>
              <a:lstStyle/>
              <a:p>
                <a:endParaRPr lang="en-US" dirty="0"/>
              </a:p>
            </p:txBody>
          </p:sp>
          <p:sp>
            <p:nvSpPr>
              <p:cNvPr id="37" name="Freeform 44"/>
              <p:cNvSpPr>
                <a:spLocks/>
              </p:cNvSpPr>
              <p:nvPr/>
            </p:nvSpPr>
            <p:spPr bwMode="auto">
              <a:xfrm>
                <a:off x="1938" y="2291"/>
                <a:ext cx="13" cy="71"/>
              </a:xfrm>
              <a:custGeom>
                <a:avLst/>
                <a:gdLst>
                  <a:gd name="T0" fmla="*/ 20 w 25"/>
                  <a:gd name="T1" fmla="*/ 139 h 141"/>
                  <a:gd name="T2" fmla="*/ 20 w 25"/>
                  <a:gd name="T3" fmla="*/ 140 h 141"/>
                  <a:gd name="T4" fmla="*/ 19 w 25"/>
                  <a:gd name="T5" fmla="*/ 105 h 141"/>
                  <a:gd name="T6" fmla="*/ 19 w 25"/>
                  <a:gd name="T7" fmla="*/ 71 h 141"/>
                  <a:gd name="T8" fmla="*/ 23 w 25"/>
                  <a:gd name="T9" fmla="*/ 37 h 141"/>
                  <a:gd name="T10" fmla="*/ 25 w 25"/>
                  <a:gd name="T11" fmla="*/ 0 h 141"/>
                  <a:gd name="T12" fmla="*/ 9 w 25"/>
                  <a:gd name="T13" fmla="*/ 0 h 141"/>
                  <a:gd name="T14" fmla="*/ 7 w 25"/>
                  <a:gd name="T15" fmla="*/ 37 h 141"/>
                  <a:gd name="T16" fmla="*/ 3 w 25"/>
                  <a:gd name="T17" fmla="*/ 71 h 141"/>
                  <a:gd name="T18" fmla="*/ 0 w 25"/>
                  <a:gd name="T19" fmla="*/ 105 h 141"/>
                  <a:gd name="T20" fmla="*/ 4 w 25"/>
                  <a:gd name="T21" fmla="*/ 140 h 141"/>
                  <a:gd name="T22" fmla="*/ 4 w 25"/>
                  <a:gd name="T23" fmla="*/ 141 h 141"/>
                  <a:gd name="T24" fmla="*/ 20 w 25"/>
                  <a:gd name="T25" fmla="*/ 139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1"/>
                  <a:gd name="T41" fmla="*/ 25 w 25"/>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1">
                    <a:moveTo>
                      <a:pt x="20" y="139"/>
                    </a:moveTo>
                    <a:lnTo>
                      <a:pt x="20" y="140"/>
                    </a:lnTo>
                    <a:lnTo>
                      <a:pt x="19" y="105"/>
                    </a:lnTo>
                    <a:lnTo>
                      <a:pt x="19" y="71"/>
                    </a:lnTo>
                    <a:lnTo>
                      <a:pt x="23" y="37"/>
                    </a:lnTo>
                    <a:lnTo>
                      <a:pt x="25" y="0"/>
                    </a:lnTo>
                    <a:lnTo>
                      <a:pt x="9" y="0"/>
                    </a:lnTo>
                    <a:lnTo>
                      <a:pt x="7" y="37"/>
                    </a:lnTo>
                    <a:lnTo>
                      <a:pt x="3" y="71"/>
                    </a:lnTo>
                    <a:lnTo>
                      <a:pt x="0" y="105"/>
                    </a:lnTo>
                    <a:lnTo>
                      <a:pt x="4" y="140"/>
                    </a:lnTo>
                    <a:lnTo>
                      <a:pt x="4" y="141"/>
                    </a:lnTo>
                    <a:lnTo>
                      <a:pt x="20" y="139"/>
                    </a:lnTo>
                    <a:close/>
                  </a:path>
                </a:pathLst>
              </a:custGeom>
              <a:solidFill>
                <a:srgbClr val="000000"/>
              </a:solidFill>
              <a:ln w="9525">
                <a:noFill/>
                <a:round/>
                <a:headEnd/>
                <a:tailEnd/>
              </a:ln>
            </p:spPr>
            <p:txBody>
              <a:bodyPr/>
              <a:lstStyle/>
              <a:p>
                <a:endParaRPr lang="en-US" dirty="0"/>
              </a:p>
            </p:txBody>
          </p:sp>
          <p:sp>
            <p:nvSpPr>
              <p:cNvPr id="38" name="Freeform 45"/>
              <p:cNvSpPr>
                <a:spLocks/>
              </p:cNvSpPr>
              <p:nvPr/>
            </p:nvSpPr>
            <p:spPr bwMode="auto">
              <a:xfrm>
                <a:off x="1940" y="2360"/>
                <a:ext cx="16" cy="49"/>
              </a:xfrm>
              <a:custGeom>
                <a:avLst/>
                <a:gdLst>
                  <a:gd name="T0" fmla="*/ 31 w 31"/>
                  <a:gd name="T1" fmla="*/ 96 h 96"/>
                  <a:gd name="T2" fmla="*/ 31 w 31"/>
                  <a:gd name="T3" fmla="*/ 96 h 96"/>
                  <a:gd name="T4" fmla="*/ 29 w 31"/>
                  <a:gd name="T5" fmla="*/ 72 h 96"/>
                  <a:gd name="T6" fmla="*/ 25 w 31"/>
                  <a:gd name="T7" fmla="*/ 47 h 96"/>
                  <a:gd name="T8" fmla="*/ 21 w 31"/>
                  <a:gd name="T9" fmla="*/ 24 h 96"/>
                  <a:gd name="T10" fmla="*/ 16 w 31"/>
                  <a:gd name="T11" fmla="*/ 0 h 96"/>
                  <a:gd name="T12" fmla="*/ 0 w 31"/>
                  <a:gd name="T13" fmla="*/ 2 h 96"/>
                  <a:gd name="T14" fmla="*/ 5 w 31"/>
                  <a:gd name="T15" fmla="*/ 26 h 96"/>
                  <a:gd name="T16" fmla="*/ 9 w 31"/>
                  <a:gd name="T17" fmla="*/ 49 h 96"/>
                  <a:gd name="T18" fmla="*/ 13 w 31"/>
                  <a:gd name="T19" fmla="*/ 72 h 96"/>
                  <a:gd name="T20" fmla="*/ 15 w 31"/>
                  <a:gd name="T21" fmla="*/ 96 h 96"/>
                  <a:gd name="T22" fmla="*/ 15 w 31"/>
                  <a:gd name="T23" fmla="*/ 96 h 96"/>
                  <a:gd name="T24" fmla="*/ 31 w 31"/>
                  <a:gd name="T25" fmla="*/ 96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96"/>
                  <a:gd name="T41" fmla="*/ 31 w 31"/>
                  <a:gd name="T42" fmla="*/ 96 h 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96">
                    <a:moveTo>
                      <a:pt x="31" y="96"/>
                    </a:moveTo>
                    <a:lnTo>
                      <a:pt x="31" y="96"/>
                    </a:lnTo>
                    <a:lnTo>
                      <a:pt x="29" y="72"/>
                    </a:lnTo>
                    <a:lnTo>
                      <a:pt x="25" y="47"/>
                    </a:lnTo>
                    <a:lnTo>
                      <a:pt x="21" y="24"/>
                    </a:lnTo>
                    <a:lnTo>
                      <a:pt x="16" y="0"/>
                    </a:lnTo>
                    <a:lnTo>
                      <a:pt x="0" y="2"/>
                    </a:lnTo>
                    <a:lnTo>
                      <a:pt x="5" y="26"/>
                    </a:lnTo>
                    <a:lnTo>
                      <a:pt x="9" y="49"/>
                    </a:lnTo>
                    <a:lnTo>
                      <a:pt x="13" y="72"/>
                    </a:lnTo>
                    <a:lnTo>
                      <a:pt x="15" y="96"/>
                    </a:lnTo>
                    <a:lnTo>
                      <a:pt x="31" y="96"/>
                    </a:lnTo>
                    <a:close/>
                  </a:path>
                </a:pathLst>
              </a:custGeom>
              <a:solidFill>
                <a:srgbClr val="000000"/>
              </a:solidFill>
              <a:ln w="9525">
                <a:noFill/>
                <a:round/>
                <a:headEnd/>
                <a:tailEnd/>
              </a:ln>
            </p:spPr>
            <p:txBody>
              <a:bodyPr/>
              <a:lstStyle/>
              <a:p>
                <a:endParaRPr lang="en-US" dirty="0"/>
              </a:p>
            </p:txBody>
          </p:sp>
          <p:sp>
            <p:nvSpPr>
              <p:cNvPr id="39" name="Freeform 46"/>
              <p:cNvSpPr>
                <a:spLocks/>
              </p:cNvSpPr>
              <p:nvPr/>
            </p:nvSpPr>
            <p:spPr bwMode="auto">
              <a:xfrm>
                <a:off x="1945" y="2409"/>
                <a:ext cx="13" cy="45"/>
              </a:xfrm>
              <a:custGeom>
                <a:avLst/>
                <a:gdLst>
                  <a:gd name="T0" fmla="*/ 0 w 26"/>
                  <a:gd name="T1" fmla="*/ 59 h 90"/>
                  <a:gd name="T2" fmla="*/ 16 w 26"/>
                  <a:gd name="T3" fmla="*/ 63 h 90"/>
                  <a:gd name="T4" fmla="*/ 23 w 26"/>
                  <a:gd name="T5" fmla="*/ 46 h 90"/>
                  <a:gd name="T6" fmla="*/ 26 w 26"/>
                  <a:gd name="T7" fmla="*/ 30 h 90"/>
                  <a:gd name="T8" fmla="*/ 22 w 26"/>
                  <a:gd name="T9" fmla="*/ 15 h 90"/>
                  <a:gd name="T10" fmla="*/ 22 w 26"/>
                  <a:gd name="T11" fmla="*/ 0 h 90"/>
                  <a:gd name="T12" fmla="*/ 6 w 26"/>
                  <a:gd name="T13" fmla="*/ 0 h 90"/>
                  <a:gd name="T14" fmla="*/ 6 w 26"/>
                  <a:gd name="T15" fmla="*/ 15 h 90"/>
                  <a:gd name="T16" fmla="*/ 7 w 26"/>
                  <a:gd name="T17" fmla="*/ 30 h 90"/>
                  <a:gd name="T18" fmla="*/ 7 w 26"/>
                  <a:gd name="T19" fmla="*/ 43 h 90"/>
                  <a:gd name="T20" fmla="*/ 3 w 26"/>
                  <a:gd name="T21" fmla="*/ 55 h 90"/>
                  <a:gd name="T22" fmla="*/ 19 w 26"/>
                  <a:gd name="T23" fmla="*/ 59 h 90"/>
                  <a:gd name="T24" fmla="*/ 0 w 26"/>
                  <a:gd name="T25" fmla="*/ 59 h 90"/>
                  <a:gd name="T26" fmla="*/ 2 w 26"/>
                  <a:gd name="T27" fmla="*/ 90 h 90"/>
                  <a:gd name="T28" fmla="*/ 16 w 26"/>
                  <a:gd name="T29" fmla="*/ 63 h 90"/>
                  <a:gd name="T30" fmla="*/ 0 w 26"/>
                  <a:gd name="T31" fmla="*/ 5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90"/>
                  <a:gd name="T50" fmla="*/ 26 w 26"/>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90">
                    <a:moveTo>
                      <a:pt x="0" y="59"/>
                    </a:moveTo>
                    <a:lnTo>
                      <a:pt x="16" y="63"/>
                    </a:lnTo>
                    <a:lnTo>
                      <a:pt x="23" y="46"/>
                    </a:lnTo>
                    <a:lnTo>
                      <a:pt x="26" y="30"/>
                    </a:lnTo>
                    <a:lnTo>
                      <a:pt x="22" y="15"/>
                    </a:lnTo>
                    <a:lnTo>
                      <a:pt x="22" y="0"/>
                    </a:lnTo>
                    <a:lnTo>
                      <a:pt x="6" y="0"/>
                    </a:lnTo>
                    <a:lnTo>
                      <a:pt x="6" y="15"/>
                    </a:lnTo>
                    <a:lnTo>
                      <a:pt x="7" y="30"/>
                    </a:lnTo>
                    <a:lnTo>
                      <a:pt x="7" y="43"/>
                    </a:lnTo>
                    <a:lnTo>
                      <a:pt x="3" y="55"/>
                    </a:lnTo>
                    <a:lnTo>
                      <a:pt x="19" y="59"/>
                    </a:lnTo>
                    <a:lnTo>
                      <a:pt x="0" y="59"/>
                    </a:lnTo>
                    <a:lnTo>
                      <a:pt x="2" y="90"/>
                    </a:lnTo>
                    <a:lnTo>
                      <a:pt x="16" y="63"/>
                    </a:lnTo>
                    <a:lnTo>
                      <a:pt x="0" y="59"/>
                    </a:lnTo>
                    <a:close/>
                  </a:path>
                </a:pathLst>
              </a:custGeom>
              <a:solidFill>
                <a:srgbClr val="000000"/>
              </a:solidFill>
              <a:ln w="9525">
                <a:noFill/>
                <a:round/>
                <a:headEnd/>
                <a:tailEnd/>
              </a:ln>
            </p:spPr>
            <p:txBody>
              <a:bodyPr/>
              <a:lstStyle/>
              <a:p>
                <a:endParaRPr lang="en-US" dirty="0"/>
              </a:p>
            </p:txBody>
          </p:sp>
          <p:sp>
            <p:nvSpPr>
              <p:cNvPr id="40" name="Freeform 47"/>
              <p:cNvSpPr>
                <a:spLocks/>
              </p:cNvSpPr>
              <p:nvPr/>
            </p:nvSpPr>
            <p:spPr bwMode="auto">
              <a:xfrm>
                <a:off x="1941" y="2391"/>
                <a:ext cx="14" cy="47"/>
              </a:xfrm>
              <a:custGeom>
                <a:avLst/>
                <a:gdLst>
                  <a:gd name="T0" fmla="*/ 0 w 27"/>
                  <a:gd name="T1" fmla="*/ 5 h 95"/>
                  <a:gd name="T2" fmla="*/ 0 w 27"/>
                  <a:gd name="T3" fmla="*/ 5 h 95"/>
                  <a:gd name="T4" fmla="*/ 6 w 27"/>
                  <a:gd name="T5" fmla="*/ 27 h 95"/>
                  <a:gd name="T6" fmla="*/ 8 w 27"/>
                  <a:gd name="T7" fmla="*/ 48 h 95"/>
                  <a:gd name="T8" fmla="*/ 8 w 27"/>
                  <a:gd name="T9" fmla="*/ 72 h 95"/>
                  <a:gd name="T10" fmla="*/ 8 w 27"/>
                  <a:gd name="T11" fmla="*/ 95 h 95"/>
                  <a:gd name="T12" fmla="*/ 27 w 27"/>
                  <a:gd name="T13" fmla="*/ 95 h 95"/>
                  <a:gd name="T14" fmla="*/ 27 w 27"/>
                  <a:gd name="T15" fmla="*/ 72 h 95"/>
                  <a:gd name="T16" fmla="*/ 24 w 27"/>
                  <a:gd name="T17" fmla="*/ 48 h 95"/>
                  <a:gd name="T18" fmla="*/ 22 w 27"/>
                  <a:gd name="T19" fmla="*/ 24 h 95"/>
                  <a:gd name="T20" fmla="*/ 16 w 27"/>
                  <a:gd name="T21" fmla="*/ 0 h 95"/>
                  <a:gd name="T22" fmla="*/ 16 w 27"/>
                  <a:gd name="T23" fmla="*/ 0 h 95"/>
                  <a:gd name="T24" fmla="*/ 0 w 27"/>
                  <a:gd name="T25" fmla="*/ 5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95"/>
                  <a:gd name="T41" fmla="*/ 27 w 27"/>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95">
                    <a:moveTo>
                      <a:pt x="0" y="5"/>
                    </a:moveTo>
                    <a:lnTo>
                      <a:pt x="0" y="5"/>
                    </a:lnTo>
                    <a:lnTo>
                      <a:pt x="6" y="27"/>
                    </a:lnTo>
                    <a:lnTo>
                      <a:pt x="8" y="48"/>
                    </a:lnTo>
                    <a:lnTo>
                      <a:pt x="8" y="72"/>
                    </a:lnTo>
                    <a:lnTo>
                      <a:pt x="8" y="95"/>
                    </a:lnTo>
                    <a:lnTo>
                      <a:pt x="27" y="95"/>
                    </a:lnTo>
                    <a:lnTo>
                      <a:pt x="27" y="72"/>
                    </a:lnTo>
                    <a:lnTo>
                      <a:pt x="24" y="48"/>
                    </a:lnTo>
                    <a:lnTo>
                      <a:pt x="22" y="24"/>
                    </a:lnTo>
                    <a:lnTo>
                      <a:pt x="16" y="0"/>
                    </a:lnTo>
                    <a:lnTo>
                      <a:pt x="0" y="5"/>
                    </a:lnTo>
                    <a:close/>
                  </a:path>
                </a:pathLst>
              </a:custGeom>
              <a:solidFill>
                <a:srgbClr val="000000"/>
              </a:solidFill>
              <a:ln w="9525">
                <a:noFill/>
                <a:round/>
                <a:headEnd/>
                <a:tailEnd/>
              </a:ln>
            </p:spPr>
            <p:txBody>
              <a:bodyPr/>
              <a:lstStyle/>
              <a:p>
                <a:endParaRPr lang="en-US" dirty="0"/>
              </a:p>
            </p:txBody>
          </p:sp>
          <p:sp>
            <p:nvSpPr>
              <p:cNvPr id="41" name="Freeform 48"/>
              <p:cNvSpPr>
                <a:spLocks/>
              </p:cNvSpPr>
              <p:nvPr/>
            </p:nvSpPr>
            <p:spPr bwMode="auto">
              <a:xfrm>
                <a:off x="1896" y="2203"/>
                <a:ext cx="53" cy="190"/>
              </a:xfrm>
              <a:custGeom>
                <a:avLst/>
                <a:gdLst>
                  <a:gd name="T0" fmla="*/ 0 w 106"/>
                  <a:gd name="T1" fmla="*/ 3 h 381"/>
                  <a:gd name="T2" fmla="*/ 0 w 106"/>
                  <a:gd name="T3" fmla="*/ 3 h 381"/>
                  <a:gd name="T4" fmla="*/ 11 w 106"/>
                  <a:gd name="T5" fmla="*/ 51 h 381"/>
                  <a:gd name="T6" fmla="*/ 20 w 106"/>
                  <a:gd name="T7" fmla="*/ 98 h 381"/>
                  <a:gd name="T8" fmla="*/ 31 w 106"/>
                  <a:gd name="T9" fmla="*/ 145 h 381"/>
                  <a:gd name="T10" fmla="*/ 41 w 106"/>
                  <a:gd name="T11" fmla="*/ 191 h 381"/>
                  <a:gd name="T12" fmla="*/ 51 w 106"/>
                  <a:gd name="T13" fmla="*/ 238 h 381"/>
                  <a:gd name="T14" fmla="*/ 63 w 106"/>
                  <a:gd name="T15" fmla="*/ 285 h 381"/>
                  <a:gd name="T16" fmla="*/ 75 w 106"/>
                  <a:gd name="T17" fmla="*/ 332 h 381"/>
                  <a:gd name="T18" fmla="*/ 90 w 106"/>
                  <a:gd name="T19" fmla="*/ 381 h 381"/>
                  <a:gd name="T20" fmla="*/ 106 w 106"/>
                  <a:gd name="T21" fmla="*/ 376 h 381"/>
                  <a:gd name="T22" fmla="*/ 92 w 106"/>
                  <a:gd name="T23" fmla="*/ 329 h 381"/>
                  <a:gd name="T24" fmla="*/ 79 w 106"/>
                  <a:gd name="T25" fmla="*/ 282 h 381"/>
                  <a:gd name="T26" fmla="*/ 67 w 106"/>
                  <a:gd name="T27" fmla="*/ 235 h 381"/>
                  <a:gd name="T28" fmla="*/ 57 w 106"/>
                  <a:gd name="T29" fmla="*/ 188 h 381"/>
                  <a:gd name="T30" fmla="*/ 47 w 106"/>
                  <a:gd name="T31" fmla="*/ 142 h 381"/>
                  <a:gd name="T32" fmla="*/ 37 w 106"/>
                  <a:gd name="T33" fmla="*/ 95 h 381"/>
                  <a:gd name="T34" fmla="*/ 27 w 106"/>
                  <a:gd name="T35" fmla="*/ 49 h 381"/>
                  <a:gd name="T36" fmla="*/ 16 w 106"/>
                  <a:gd name="T37" fmla="*/ 0 h 381"/>
                  <a:gd name="T38" fmla="*/ 16 w 106"/>
                  <a:gd name="T39" fmla="*/ 0 h 381"/>
                  <a:gd name="T40" fmla="*/ 0 w 106"/>
                  <a:gd name="T41" fmla="*/ 3 h 3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1"/>
                  <a:gd name="T65" fmla="*/ 106 w 106"/>
                  <a:gd name="T66" fmla="*/ 381 h 3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1">
                    <a:moveTo>
                      <a:pt x="0" y="3"/>
                    </a:moveTo>
                    <a:lnTo>
                      <a:pt x="0" y="3"/>
                    </a:lnTo>
                    <a:lnTo>
                      <a:pt x="11" y="51"/>
                    </a:lnTo>
                    <a:lnTo>
                      <a:pt x="20" y="98"/>
                    </a:lnTo>
                    <a:lnTo>
                      <a:pt x="31" y="145"/>
                    </a:lnTo>
                    <a:lnTo>
                      <a:pt x="41" y="191"/>
                    </a:lnTo>
                    <a:lnTo>
                      <a:pt x="51" y="238"/>
                    </a:lnTo>
                    <a:lnTo>
                      <a:pt x="63" y="285"/>
                    </a:lnTo>
                    <a:lnTo>
                      <a:pt x="75" y="332"/>
                    </a:lnTo>
                    <a:lnTo>
                      <a:pt x="90" y="381"/>
                    </a:lnTo>
                    <a:lnTo>
                      <a:pt x="106" y="376"/>
                    </a:lnTo>
                    <a:lnTo>
                      <a:pt x="92" y="329"/>
                    </a:lnTo>
                    <a:lnTo>
                      <a:pt x="79" y="282"/>
                    </a:lnTo>
                    <a:lnTo>
                      <a:pt x="67" y="235"/>
                    </a:lnTo>
                    <a:lnTo>
                      <a:pt x="57" y="188"/>
                    </a:lnTo>
                    <a:lnTo>
                      <a:pt x="47" y="142"/>
                    </a:lnTo>
                    <a:lnTo>
                      <a:pt x="37" y="95"/>
                    </a:lnTo>
                    <a:lnTo>
                      <a:pt x="27" y="49"/>
                    </a:lnTo>
                    <a:lnTo>
                      <a:pt x="16" y="0"/>
                    </a:lnTo>
                    <a:lnTo>
                      <a:pt x="0" y="3"/>
                    </a:lnTo>
                    <a:close/>
                  </a:path>
                </a:pathLst>
              </a:custGeom>
              <a:solidFill>
                <a:srgbClr val="000000"/>
              </a:solidFill>
              <a:ln w="9525">
                <a:noFill/>
                <a:round/>
                <a:headEnd/>
                <a:tailEnd/>
              </a:ln>
            </p:spPr>
            <p:txBody>
              <a:bodyPr/>
              <a:lstStyle/>
              <a:p>
                <a:endParaRPr lang="en-US" dirty="0"/>
              </a:p>
            </p:txBody>
          </p:sp>
          <p:sp>
            <p:nvSpPr>
              <p:cNvPr id="42" name="Freeform 49"/>
              <p:cNvSpPr>
                <a:spLocks/>
              </p:cNvSpPr>
              <p:nvPr/>
            </p:nvSpPr>
            <p:spPr bwMode="auto">
              <a:xfrm>
                <a:off x="1838" y="2175"/>
                <a:ext cx="66" cy="29"/>
              </a:xfrm>
              <a:custGeom>
                <a:avLst/>
                <a:gdLst>
                  <a:gd name="T0" fmla="*/ 8 w 131"/>
                  <a:gd name="T1" fmla="*/ 31 h 58"/>
                  <a:gd name="T2" fmla="*/ 8 w 131"/>
                  <a:gd name="T3" fmla="*/ 31 h 58"/>
                  <a:gd name="T4" fmla="*/ 23 w 131"/>
                  <a:gd name="T5" fmla="*/ 24 h 58"/>
                  <a:gd name="T6" fmla="*/ 39 w 131"/>
                  <a:gd name="T7" fmla="*/ 20 h 58"/>
                  <a:gd name="T8" fmla="*/ 56 w 131"/>
                  <a:gd name="T9" fmla="*/ 19 h 58"/>
                  <a:gd name="T10" fmla="*/ 72 w 131"/>
                  <a:gd name="T11" fmla="*/ 19 h 58"/>
                  <a:gd name="T12" fmla="*/ 88 w 131"/>
                  <a:gd name="T13" fmla="*/ 24 h 58"/>
                  <a:gd name="T14" fmla="*/ 100 w 131"/>
                  <a:gd name="T15" fmla="*/ 32 h 58"/>
                  <a:gd name="T16" fmla="*/ 109 w 131"/>
                  <a:gd name="T17" fmla="*/ 43 h 58"/>
                  <a:gd name="T18" fmla="*/ 115 w 131"/>
                  <a:gd name="T19" fmla="*/ 58 h 58"/>
                  <a:gd name="T20" fmla="*/ 131 w 131"/>
                  <a:gd name="T21" fmla="*/ 55 h 58"/>
                  <a:gd name="T22" fmla="*/ 125 w 131"/>
                  <a:gd name="T23" fmla="*/ 35 h 58"/>
                  <a:gd name="T24" fmla="*/ 111 w 131"/>
                  <a:gd name="T25" fmla="*/ 19 h 58"/>
                  <a:gd name="T26" fmla="*/ 94 w 131"/>
                  <a:gd name="T27" fmla="*/ 8 h 58"/>
                  <a:gd name="T28" fmla="*/ 75 w 131"/>
                  <a:gd name="T29" fmla="*/ 3 h 58"/>
                  <a:gd name="T30" fmla="*/ 56 w 131"/>
                  <a:gd name="T31" fmla="*/ 0 h 58"/>
                  <a:gd name="T32" fmla="*/ 36 w 131"/>
                  <a:gd name="T33" fmla="*/ 4 h 58"/>
                  <a:gd name="T34" fmla="*/ 17 w 131"/>
                  <a:gd name="T35" fmla="*/ 8 h 58"/>
                  <a:gd name="T36" fmla="*/ 0 w 131"/>
                  <a:gd name="T37" fmla="*/ 18 h 58"/>
                  <a:gd name="T38" fmla="*/ 0 w 131"/>
                  <a:gd name="T39" fmla="*/ 18 h 58"/>
                  <a:gd name="T40" fmla="*/ 8 w 131"/>
                  <a:gd name="T41" fmla="*/ 3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58"/>
                  <a:gd name="T65" fmla="*/ 131 w 131"/>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58">
                    <a:moveTo>
                      <a:pt x="8" y="31"/>
                    </a:moveTo>
                    <a:lnTo>
                      <a:pt x="8" y="31"/>
                    </a:lnTo>
                    <a:lnTo>
                      <a:pt x="23" y="24"/>
                    </a:lnTo>
                    <a:lnTo>
                      <a:pt x="39" y="20"/>
                    </a:lnTo>
                    <a:lnTo>
                      <a:pt x="56" y="19"/>
                    </a:lnTo>
                    <a:lnTo>
                      <a:pt x="72" y="19"/>
                    </a:lnTo>
                    <a:lnTo>
                      <a:pt x="88" y="24"/>
                    </a:lnTo>
                    <a:lnTo>
                      <a:pt x="100" y="32"/>
                    </a:lnTo>
                    <a:lnTo>
                      <a:pt x="109" y="43"/>
                    </a:lnTo>
                    <a:lnTo>
                      <a:pt x="115" y="58"/>
                    </a:lnTo>
                    <a:lnTo>
                      <a:pt x="131" y="55"/>
                    </a:lnTo>
                    <a:lnTo>
                      <a:pt x="125" y="35"/>
                    </a:lnTo>
                    <a:lnTo>
                      <a:pt x="111" y="19"/>
                    </a:lnTo>
                    <a:lnTo>
                      <a:pt x="94" y="8"/>
                    </a:lnTo>
                    <a:lnTo>
                      <a:pt x="75" y="3"/>
                    </a:lnTo>
                    <a:lnTo>
                      <a:pt x="56" y="0"/>
                    </a:lnTo>
                    <a:lnTo>
                      <a:pt x="36" y="4"/>
                    </a:lnTo>
                    <a:lnTo>
                      <a:pt x="17" y="8"/>
                    </a:lnTo>
                    <a:lnTo>
                      <a:pt x="0" y="18"/>
                    </a:lnTo>
                    <a:lnTo>
                      <a:pt x="8" y="31"/>
                    </a:lnTo>
                    <a:close/>
                  </a:path>
                </a:pathLst>
              </a:custGeom>
              <a:solidFill>
                <a:srgbClr val="000000"/>
              </a:solidFill>
              <a:ln w="9525">
                <a:noFill/>
                <a:round/>
                <a:headEnd/>
                <a:tailEnd/>
              </a:ln>
            </p:spPr>
            <p:txBody>
              <a:bodyPr/>
              <a:lstStyle/>
              <a:p>
                <a:endParaRPr lang="en-US" dirty="0"/>
              </a:p>
            </p:txBody>
          </p:sp>
          <p:sp>
            <p:nvSpPr>
              <p:cNvPr id="43" name="Freeform 50"/>
              <p:cNvSpPr>
                <a:spLocks/>
              </p:cNvSpPr>
              <p:nvPr/>
            </p:nvSpPr>
            <p:spPr bwMode="auto">
              <a:xfrm>
                <a:off x="1819" y="2184"/>
                <a:ext cx="23" cy="39"/>
              </a:xfrm>
              <a:custGeom>
                <a:avLst/>
                <a:gdLst>
                  <a:gd name="T0" fmla="*/ 16 w 47"/>
                  <a:gd name="T1" fmla="*/ 79 h 79"/>
                  <a:gd name="T2" fmla="*/ 16 w 47"/>
                  <a:gd name="T3" fmla="*/ 79 h 79"/>
                  <a:gd name="T4" fmla="*/ 17 w 47"/>
                  <a:gd name="T5" fmla="*/ 59 h 79"/>
                  <a:gd name="T6" fmla="*/ 24 w 47"/>
                  <a:gd name="T7" fmla="*/ 40 h 79"/>
                  <a:gd name="T8" fmla="*/ 33 w 47"/>
                  <a:gd name="T9" fmla="*/ 25 h 79"/>
                  <a:gd name="T10" fmla="*/ 47 w 47"/>
                  <a:gd name="T11" fmla="*/ 13 h 79"/>
                  <a:gd name="T12" fmla="*/ 39 w 47"/>
                  <a:gd name="T13" fmla="*/ 0 h 79"/>
                  <a:gd name="T14" fmla="*/ 20 w 47"/>
                  <a:gd name="T15" fmla="*/ 14 h 79"/>
                  <a:gd name="T16" fmla="*/ 8 w 47"/>
                  <a:gd name="T17" fmla="*/ 35 h 79"/>
                  <a:gd name="T18" fmla="*/ 1 w 47"/>
                  <a:gd name="T19" fmla="*/ 56 h 79"/>
                  <a:gd name="T20" fmla="*/ 0 w 47"/>
                  <a:gd name="T21" fmla="*/ 79 h 79"/>
                  <a:gd name="T22" fmla="*/ 0 w 47"/>
                  <a:gd name="T23" fmla="*/ 79 h 79"/>
                  <a:gd name="T24" fmla="*/ 16 w 4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9"/>
                  <a:gd name="T41" fmla="*/ 47 w 4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9">
                    <a:moveTo>
                      <a:pt x="16" y="79"/>
                    </a:moveTo>
                    <a:lnTo>
                      <a:pt x="16" y="79"/>
                    </a:lnTo>
                    <a:lnTo>
                      <a:pt x="17" y="59"/>
                    </a:lnTo>
                    <a:lnTo>
                      <a:pt x="24" y="40"/>
                    </a:lnTo>
                    <a:lnTo>
                      <a:pt x="33" y="25"/>
                    </a:lnTo>
                    <a:lnTo>
                      <a:pt x="47" y="13"/>
                    </a:lnTo>
                    <a:lnTo>
                      <a:pt x="39" y="0"/>
                    </a:lnTo>
                    <a:lnTo>
                      <a:pt x="20" y="14"/>
                    </a:lnTo>
                    <a:lnTo>
                      <a:pt x="8" y="35"/>
                    </a:lnTo>
                    <a:lnTo>
                      <a:pt x="1" y="56"/>
                    </a:lnTo>
                    <a:lnTo>
                      <a:pt x="0" y="79"/>
                    </a:lnTo>
                    <a:lnTo>
                      <a:pt x="16" y="79"/>
                    </a:lnTo>
                    <a:close/>
                  </a:path>
                </a:pathLst>
              </a:custGeom>
              <a:solidFill>
                <a:srgbClr val="000000"/>
              </a:solidFill>
              <a:ln w="9525">
                <a:noFill/>
                <a:round/>
                <a:headEnd/>
                <a:tailEnd/>
              </a:ln>
            </p:spPr>
            <p:txBody>
              <a:bodyPr/>
              <a:lstStyle/>
              <a:p>
                <a:endParaRPr lang="en-US" dirty="0"/>
              </a:p>
            </p:txBody>
          </p:sp>
          <p:sp>
            <p:nvSpPr>
              <p:cNvPr id="44" name="Freeform 51"/>
              <p:cNvSpPr>
                <a:spLocks/>
              </p:cNvSpPr>
              <p:nvPr/>
            </p:nvSpPr>
            <p:spPr bwMode="auto">
              <a:xfrm>
                <a:off x="1818" y="2223"/>
                <a:ext cx="12" cy="70"/>
              </a:xfrm>
              <a:custGeom>
                <a:avLst/>
                <a:gdLst>
                  <a:gd name="T0" fmla="*/ 24 w 24"/>
                  <a:gd name="T1" fmla="*/ 137 h 139"/>
                  <a:gd name="T2" fmla="*/ 24 w 24"/>
                  <a:gd name="T3" fmla="*/ 137 h 139"/>
                  <a:gd name="T4" fmla="*/ 20 w 24"/>
                  <a:gd name="T5" fmla="*/ 103 h 139"/>
                  <a:gd name="T6" fmla="*/ 18 w 24"/>
                  <a:gd name="T7" fmla="*/ 68 h 139"/>
                  <a:gd name="T8" fmla="*/ 18 w 24"/>
                  <a:gd name="T9" fmla="*/ 35 h 139"/>
                  <a:gd name="T10" fmla="*/ 17 w 24"/>
                  <a:gd name="T11" fmla="*/ 0 h 139"/>
                  <a:gd name="T12" fmla="*/ 1 w 24"/>
                  <a:gd name="T13" fmla="*/ 0 h 139"/>
                  <a:gd name="T14" fmla="*/ 0 w 24"/>
                  <a:gd name="T15" fmla="*/ 35 h 139"/>
                  <a:gd name="T16" fmla="*/ 2 w 24"/>
                  <a:gd name="T17" fmla="*/ 68 h 139"/>
                  <a:gd name="T18" fmla="*/ 4 w 24"/>
                  <a:gd name="T19" fmla="*/ 103 h 139"/>
                  <a:gd name="T20" fmla="*/ 8 w 24"/>
                  <a:gd name="T21" fmla="*/ 139 h 139"/>
                  <a:gd name="T22" fmla="*/ 8 w 24"/>
                  <a:gd name="T23" fmla="*/ 139 h 139"/>
                  <a:gd name="T24" fmla="*/ 24 w 24"/>
                  <a:gd name="T25" fmla="*/ 137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39"/>
                  <a:gd name="T41" fmla="*/ 24 w 24"/>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39">
                    <a:moveTo>
                      <a:pt x="24" y="137"/>
                    </a:moveTo>
                    <a:lnTo>
                      <a:pt x="24" y="137"/>
                    </a:lnTo>
                    <a:lnTo>
                      <a:pt x="20" y="103"/>
                    </a:lnTo>
                    <a:lnTo>
                      <a:pt x="18" y="68"/>
                    </a:lnTo>
                    <a:lnTo>
                      <a:pt x="18" y="35"/>
                    </a:lnTo>
                    <a:lnTo>
                      <a:pt x="17" y="0"/>
                    </a:lnTo>
                    <a:lnTo>
                      <a:pt x="1" y="0"/>
                    </a:lnTo>
                    <a:lnTo>
                      <a:pt x="0" y="35"/>
                    </a:lnTo>
                    <a:lnTo>
                      <a:pt x="2" y="68"/>
                    </a:lnTo>
                    <a:lnTo>
                      <a:pt x="4" y="103"/>
                    </a:lnTo>
                    <a:lnTo>
                      <a:pt x="8" y="139"/>
                    </a:lnTo>
                    <a:lnTo>
                      <a:pt x="24" y="137"/>
                    </a:lnTo>
                    <a:close/>
                  </a:path>
                </a:pathLst>
              </a:custGeom>
              <a:solidFill>
                <a:srgbClr val="000000"/>
              </a:solidFill>
              <a:ln w="9525">
                <a:noFill/>
                <a:round/>
                <a:headEnd/>
                <a:tailEnd/>
              </a:ln>
            </p:spPr>
            <p:txBody>
              <a:bodyPr/>
              <a:lstStyle/>
              <a:p>
                <a:endParaRPr lang="en-US" dirty="0"/>
              </a:p>
            </p:txBody>
          </p:sp>
          <p:sp>
            <p:nvSpPr>
              <p:cNvPr id="45" name="Freeform 52"/>
              <p:cNvSpPr>
                <a:spLocks/>
              </p:cNvSpPr>
              <p:nvPr/>
            </p:nvSpPr>
            <p:spPr bwMode="auto">
              <a:xfrm>
                <a:off x="1822" y="2292"/>
                <a:ext cx="33" cy="165"/>
              </a:xfrm>
              <a:custGeom>
                <a:avLst/>
                <a:gdLst>
                  <a:gd name="T0" fmla="*/ 65 w 65"/>
                  <a:gd name="T1" fmla="*/ 325 h 330"/>
                  <a:gd name="T2" fmla="*/ 65 w 65"/>
                  <a:gd name="T3" fmla="*/ 325 h 330"/>
                  <a:gd name="T4" fmla="*/ 53 w 65"/>
                  <a:gd name="T5" fmla="*/ 286 h 330"/>
                  <a:gd name="T6" fmla="*/ 44 w 65"/>
                  <a:gd name="T7" fmla="*/ 245 h 330"/>
                  <a:gd name="T8" fmla="*/ 37 w 65"/>
                  <a:gd name="T9" fmla="*/ 205 h 330"/>
                  <a:gd name="T10" fmla="*/ 33 w 65"/>
                  <a:gd name="T11" fmla="*/ 165 h 330"/>
                  <a:gd name="T12" fmla="*/ 29 w 65"/>
                  <a:gd name="T13" fmla="*/ 125 h 330"/>
                  <a:gd name="T14" fmla="*/ 25 w 65"/>
                  <a:gd name="T15" fmla="*/ 84 h 330"/>
                  <a:gd name="T16" fmla="*/ 21 w 65"/>
                  <a:gd name="T17" fmla="*/ 43 h 330"/>
                  <a:gd name="T18" fmla="*/ 16 w 65"/>
                  <a:gd name="T19" fmla="*/ 0 h 330"/>
                  <a:gd name="T20" fmla="*/ 0 w 65"/>
                  <a:gd name="T21" fmla="*/ 2 h 330"/>
                  <a:gd name="T22" fmla="*/ 5 w 65"/>
                  <a:gd name="T23" fmla="*/ 43 h 330"/>
                  <a:gd name="T24" fmla="*/ 9 w 65"/>
                  <a:gd name="T25" fmla="*/ 84 h 330"/>
                  <a:gd name="T26" fmla="*/ 13 w 65"/>
                  <a:gd name="T27" fmla="*/ 125 h 330"/>
                  <a:gd name="T28" fmla="*/ 17 w 65"/>
                  <a:gd name="T29" fmla="*/ 165 h 330"/>
                  <a:gd name="T30" fmla="*/ 21 w 65"/>
                  <a:gd name="T31" fmla="*/ 205 h 330"/>
                  <a:gd name="T32" fmla="*/ 28 w 65"/>
                  <a:gd name="T33" fmla="*/ 248 h 330"/>
                  <a:gd name="T34" fmla="*/ 37 w 65"/>
                  <a:gd name="T35" fmla="*/ 288 h 330"/>
                  <a:gd name="T36" fmla="*/ 49 w 65"/>
                  <a:gd name="T37" fmla="*/ 330 h 330"/>
                  <a:gd name="T38" fmla="*/ 49 w 65"/>
                  <a:gd name="T39" fmla="*/ 330 h 330"/>
                  <a:gd name="T40" fmla="*/ 65 w 65"/>
                  <a:gd name="T41" fmla="*/ 325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330"/>
                  <a:gd name="T65" fmla="*/ 65 w 65"/>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330">
                    <a:moveTo>
                      <a:pt x="65" y="325"/>
                    </a:moveTo>
                    <a:lnTo>
                      <a:pt x="65" y="325"/>
                    </a:lnTo>
                    <a:lnTo>
                      <a:pt x="53" y="286"/>
                    </a:lnTo>
                    <a:lnTo>
                      <a:pt x="44" y="245"/>
                    </a:lnTo>
                    <a:lnTo>
                      <a:pt x="37" y="205"/>
                    </a:lnTo>
                    <a:lnTo>
                      <a:pt x="33" y="165"/>
                    </a:lnTo>
                    <a:lnTo>
                      <a:pt x="29" y="125"/>
                    </a:lnTo>
                    <a:lnTo>
                      <a:pt x="25" y="84"/>
                    </a:lnTo>
                    <a:lnTo>
                      <a:pt x="21" y="43"/>
                    </a:lnTo>
                    <a:lnTo>
                      <a:pt x="16" y="0"/>
                    </a:lnTo>
                    <a:lnTo>
                      <a:pt x="0" y="2"/>
                    </a:lnTo>
                    <a:lnTo>
                      <a:pt x="5" y="43"/>
                    </a:lnTo>
                    <a:lnTo>
                      <a:pt x="9" y="84"/>
                    </a:lnTo>
                    <a:lnTo>
                      <a:pt x="13" y="125"/>
                    </a:lnTo>
                    <a:lnTo>
                      <a:pt x="17" y="165"/>
                    </a:lnTo>
                    <a:lnTo>
                      <a:pt x="21" y="205"/>
                    </a:lnTo>
                    <a:lnTo>
                      <a:pt x="28" y="248"/>
                    </a:lnTo>
                    <a:lnTo>
                      <a:pt x="37" y="288"/>
                    </a:lnTo>
                    <a:lnTo>
                      <a:pt x="49" y="330"/>
                    </a:lnTo>
                    <a:lnTo>
                      <a:pt x="65" y="325"/>
                    </a:lnTo>
                    <a:close/>
                  </a:path>
                </a:pathLst>
              </a:custGeom>
              <a:solidFill>
                <a:srgbClr val="000000"/>
              </a:solidFill>
              <a:ln w="9525">
                <a:noFill/>
                <a:round/>
                <a:headEnd/>
                <a:tailEnd/>
              </a:ln>
            </p:spPr>
            <p:txBody>
              <a:bodyPr/>
              <a:lstStyle/>
              <a:p>
                <a:endParaRPr lang="en-US" dirty="0"/>
              </a:p>
            </p:txBody>
          </p:sp>
          <p:sp>
            <p:nvSpPr>
              <p:cNvPr id="46" name="Freeform 53"/>
              <p:cNvSpPr>
                <a:spLocks/>
              </p:cNvSpPr>
              <p:nvPr/>
            </p:nvSpPr>
            <p:spPr bwMode="auto">
              <a:xfrm>
                <a:off x="1847" y="2454"/>
                <a:ext cx="11" cy="33"/>
              </a:xfrm>
              <a:custGeom>
                <a:avLst/>
                <a:gdLst>
                  <a:gd name="T0" fmla="*/ 22 w 22"/>
                  <a:gd name="T1" fmla="*/ 63 h 65"/>
                  <a:gd name="T2" fmla="*/ 22 w 22"/>
                  <a:gd name="T3" fmla="*/ 63 h 65"/>
                  <a:gd name="T4" fmla="*/ 19 w 22"/>
                  <a:gd name="T5" fmla="*/ 48 h 65"/>
                  <a:gd name="T6" fmla="*/ 20 w 22"/>
                  <a:gd name="T7" fmla="*/ 33 h 65"/>
                  <a:gd name="T8" fmla="*/ 19 w 22"/>
                  <a:gd name="T9" fmla="*/ 18 h 65"/>
                  <a:gd name="T10" fmla="*/ 16 w 22"/>
                  <a:gd name="T11" fmla="*/ 0 h 65"/>
                  <a:gd name="T12" fmla="*/ 0 w 22"/>
                  <a:gd name="T13" fmla="*/ 5 h 65"/>
                  <a:gd name="T14" fmla="*/ 3 w 22"/>
                  <a:gd name="T15" fmla="*/ 18 h 65"/>
                  <a:gd name="T16" fmla="*/ 2 w 22"/>
                  <a:gd name="T17" fmla="*/ 33 h 65"/>
                  <a:gd name="T18" fmla="*/ 3 w 22"/>
                  <a:gd name="T19" fmla="*/ 48 h 65"/>
                  <a:gd name="T20" fmla="*/ 6 w 22"/>
                  <a:gd name="T21" fmla="*/ 65 h 65"/>
                  <a:gd name="T22" fmla="*/ 6 w 22"/>
                  <a:gd name="T23" fmla="*/ 65 h 65"/>
                  <a:gd name="T24" fmla="*/ 22 w 22"/>
                  <a:gd name="T25" fmla="*/ 63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65"/>
                  <a:gd name="T41" fmla="*/ 22 w 2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65">
                    <a:moveTo>
                      <a:pt x="22" y="63"/>
                    </a:moveTo>
                    <a:lnTo>
                      <a:pt x="22" y="63"/>
                    </a:lnTo>
                    <a:lnTo>
                      <a:pt x="19" y="48"/>
                    </a:lnTo>
                    <a:lnTo>
                      <a:pt x="20" y="33"/>
                    </a:lnTo>
                    <a:lnTo>
                      <a:pt x="19" y="18"/>
                    </a:lnTo>
                    <a:lnTo>
                      <a:pt x="16" y="0"/>
                    </a:lnTo>
                    <a:lnTo>
                      <a:pt x="0" y="5"/>
                    </a:lnTo>
                    <a:lnTo>
                      <a:pt x="3" y="18"/>
                    </a:lnTo>
                    <a:lnTo>
                      <a:pt x="2" y="33"/>
                    </a:lnTo>
                    <a:lnTo>
                      <a:pt x="3" y="48"/>
                    </a:lnTo>
                    <a:lnTo>
                      <a:pt x="6" y="65"/>
                    </a:lnTo>
                    <a:lnTo>
                      <a:pt x="22" y="63"/>
                    </a:lnTo>
                    <a:close/>
                  </a:path>
                </a:pathLst>
              </a:custGeom>
              <a:solidFill>
                <a:srgbClr val="000000"/>
              </a:solidFill>
              <a:ln w="9525">
                <a:noFill/>
                <a:round/>
                <a:headEnd/>
                <a:tailEnd/>
              </a:ln>
            </p:spPr>
            <p:txBody>
              <a:bodyPr/>
              <a:lstStyle/>
              <a:p>
                <a:endParaRPr lang="en-US" dirty="0"/>
              </a:p>
            </p:txBody>
          </p:sp>
          <p:sp>
            <p:nvSpPr>
              <p:cNvPr id="47" name="Freeform 54"/>
              <p:cNvSpPr>
                <a:spLocks/>
              </p:cNvSpPr>
              <p:nvPr/>
            </p:nvSpPr>
            <p:spPr bwMode="auto">
              <a:xfrm>
                <a:off x="1850" y="2486"/>
                <a:ext cx="20" cy="43"/>
              </a:xfrm>
              <a:custGeom>
                <a:avLst/>
                <a:gdLst>
                  <a:gd name="T0" fmla="*/ 40 w 40"/>
                  <a:gd name="T1" fmla="*/ 84 h 87"/>
                  <a:gd name="T2" fmla="*/ 40 w 40"/>
                  <a:gd name="T3" fmla="*/ 84 h 87"/>
                  <a:gd name="T4" fmla="*/ 35 w 40"/>
                  <a:gd name="T5" fmla="*/ 63 h 87"/>
                  <a:gd name="T6" fmla="*/ 28 w 40"/>
                  <a:gd name="T7" fmla="*/ 40 h 87"/>
                  <a:gd name="T8" fmla="*/ 21 w 40"/>
                  <a:gd name="T9" fmla="*/ 21 h 87"/>
                  <a:gd name="T10" fmla="*/ 16 w 40"/>
                  <a:gd name="T11" fmla="*/ 0 h 87"/>
                  <a:gd name="T12" fmla="*/ 0 w 40"/>
                  <a:gd name="T13" fmla="*/ 2 h 87"/>
                  <a:gd name="T14" fmla="*/ 5 w 40"/>
                  <a:gd name="T15" fmla="*/ 24 h 87"/>
                  <a:gd name="T16" fmla="*/ 12 w 40"/>
                  <a:gd name="T17" fmla="*/ 45 h 87"/>
                  <a:gd name="T18" fmla="*/ 18 w 40"/>
                  <a:gd name="T19" fmla="*/ 65 h 87"/>
                  <a:gd name="T20" fmla="*/ 24 w 40"/>
                  <a:gd name="T21" fmla="*/ 87 h 87"/>
                  <a:gd name="T22" fmla="*/ 24 w 40"/>
                  <a:gd name="T23" fmla="*/ 87 h 87"/>
                  <a:gd name="T24" fmla="*/ 40 w 40"/>
                  <a:gd name="T25" fmla="*/ 84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87"/>
                  <a:gd name="T41" fmla="*/ 40 w 4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87">
                    <a:moveTo>
                      <a:pt x="40" y="84"/>
                    </a:moveTo>
                    <a:lnTo>
                      <a:pt x="40" y="84"/>
                    </a:lnTo>
                    <a:lnTo>
                      <a:pt x="35" y="63"/>
                    </a:lnTo>
                    <a:lnTo>
                      <a:pt x="28" y="40"/>
                    </a:lnTo>
                    <a:lnTo>
                      <a:pt x="21" y="21"/>
                    </a:lnTo>
                    <a:lnTo>
                      <a:pt x="16" y="0"/>
                    </a:lnTo>
                    <a:lnTo>
                      <a:pt x="0" y="2"/>
                    </a:lnTo>
                    <a:lnTo>
                      <a:pt x="5" y="24"/>
                    </a:lnTo>
                    <a:lnTo>
                      <a:pt x="12" y="45"/>
                    </a:lnTo>
                    <a:lnTo>
                      <a:pt x="18" y="65"/>
                    </a:lnTo>
                    <a:lnTo>
                      <a:pt x="24" y="87"/>
                    </a:lnTo>
                    <a:lnTo>
                      <a:pt x="40" y="84"/>
                    </a:lnTo>
                    <a:close/>
                  </a:path>
                </a:pathLst>
              </a:custGeom>
              <a:solidFill>
                <a:srgbClr val="000000"/>
              </a:solidFill>
              <a:ln w="9525">
                <a:noFill/>
                <a:round/>
                <a:headEnd/>
                <a:tailEnd/>
              </a:ln>
            </p:spPr>
            <p:txBody>
              <a:bodyPr/>
              <a:lstStyle/>
              <a:p>
                <a:endParaRPr lang="en-US" dirty="0"/>
              </a:p>
            </p:txBody>
          </p:sp>
          <p:sp>
            <p:nvSpPr>
              <p:cNvPr id="48" name="Freeform 55"/>
              <p:cNvSpPr>
                <a:spLocks/>
              </p:cNvSpPr>
              <p:nvPr/>
            </p:nvSpPr>
            <p:spPr bwMode="auto">
              <a:xfrm>
                <a:off x="1853" y="2528"/>
                <a:ext cx="17" cy="16"/>
              </a:xfrm>
              <a:custGeom>
                <a:avLst/>
                <a:gdLst>
                  <a:gd name="T0" fmla="*/ 0 w 34"/>
                  <a:gd name="T1" fmla="*/ 26 h 32"/>
                  <a:gd name="T2" fmla="*/ 0 w 34"/>
                  <a:gd name="T3" fmla="*/ 26 h 32"/>
                  <a:gd name="T4" fmla="*/ 14 w 34"/>
                  <a:gd name="T5" fmla="*/ 32 h 32"/>
                  <a:gd name="T6" fmla="*/ 26 w 34"/>
                  <a:gd name="T7" fmla="*/ 27 h 32"/>
                  <a:gd name="T8" fmla="*/ 34 w 34"/>
                  <a:gd name="T9" fmla="*/ 14 h 32"/>
                  <a:gd name="T10" fmla="*/ 34 w 34"/>
                  <a:gd name="T11" fmla="*/ 0 h 32"/>
                  <a:gd name="T12" fmla="*/ 18 w 34"/>
                  <a:gd name="T13" fmla="*/ 3 h 32"/>
                  <a:gd name="T14" fmla="*/ 18 w 34"/>
                  <a:gd name="T15" fmla="*/ 11 h 32"/>
                  <a:gd name="T16" fmla="*/ 15 w 34"/>
                  <a:gd name="T17" fmla="*/ 14 h 32"/>
                  <a:gd name="T18" fmla="*/ 14 w 34"/>
                  <a:gd name="T19" fmla="*/ 14 h 32"/>
                  <a:gd name="T20" fmla="*/ 11 w 34"/>
                  <a:gd name="T21" fmla="*/ 15 h 32"/>
                  <a:gd name="T22" fmla="*/ 11 w 34"/>
                  <a:gd name="T23" fmla="*/ 15 h 32"/>
                  <a:gd name="T24" fmla="*/ 0 w 34"/>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2"/>
                  <a:gd name="T41" fmla="*/ 34 w 34"/>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2">
                    <a:moveTo>
                      <a:pt x="0" y="26"/>
                    </a:moveTo>
                    <a:lnTo>
                      <a:pt x="0" y="26"/>
                    </a:lnTo>
                    <a:lnTo>
                      <a:pt x="14" y="32"/>
                    </a:lnTo>
                    <a:lnTo>
                      <a:pt x="26" y="27"/>
                    </a:lnTo>
                    <a:lnTo>
                      <a:pt x="34" y="14"/>
                    </a:lnTo>
                    <a:lnTo>
                      <a:pt x="34" y="0"/>
                    </a:lnTo>
                    <a:lnTo>
                      <a:pt x="18" y="3"/>
                    </a:lnTo>
                    <a:lnTo>
                      <a:pt x="18" y="11"/>
                    </a:lnTo>
                    <a:lnTo>
                      <a:pt x="15" y="14"/>
                    </a:lnTo>
                    <a:lnTo>
                      <a:pt x="14" y="14"/>
                    </a:lnTo>
                    <a:lnTo>
                      <a:pt x="11" y="15"/>
                    </a:lnTo>
                    <a:lnTo>
                      <a:pt x="0" y="26"/>
                    </a:lnTo>
                    <a:close/>
                  </a:path>
                </a:pathLst>
              </a:custGeom>
              <a:solidFill>
                <a:srgbClr val="000000"/>
              </a:solidFill>
              <a:ln w="9525">
                <a:noFill/>
                <a:round/>
                <a:headEnd/>
                <a:tailEnd/>
              </a:ln>
            </p:spPr>
            <p:txBody>
              <a:bodyPr/>
              <a:lstStyle/>
              <a:p>
                <a:endParaRPr lang="en-US" dirty="0"/>
              </a:p>
            </p:txBody>
          </p:sp>
          <p:sp>
            <p:nvSpPr>
              <p:cNvPr id="49" name="Freeform 56"/>
              <p:cNvSpPr>
                <a:spLocks/>
              </p:cNvSpPr>
              <p:nvPr/>
            </p:nvSpPr>
            <p:spPr bwMode="auto">
              <a:xfrm>
                <a:off x="1793" y="2447"/>
                <a:ext cx="66" cy="94"/>
              </a:xfrm>
              <a:custGeom>
                <a:avLst/>
                <a:gdLst>
                  <a:gd name="T0" fmla="*/ 0 w 131"/>
                  <a:gd name="T1" fmla="*/ 10 h 188"/>
                  <a:gd name="T2" fmla="*/ 0 w 131"/>
                  <a:gd name="T3" fmla="*/ 10 h 188"/>
                  <a:gd name="T4" fmla="*/ 17 w 131"/>
                  <a:gd name="T5" fmla="*/ 32 h 188"/>
                  <a:gd name="T6" fmla="*/ 33 w 131"/>
                  <a:gd name="T7" fmla="*/ 53 h 188"/>
                  <a:gd name="T8" fmla="*/ 45 w 131"/>
                  <a:gd name="T9" fmla="*/ 76 h 188"/>
                  <a:gd name="T10" fmla="*/ 59 w 131"/>
                  <a:gd name="T11" fmla="*/ 99 h 188"/>
                  <a:gd name="T12" fmla="*/ 71 w 131"/>
                  <a:gd name="T13" fmla="*/ 123 h 188"/>
                  <a:gd name="T14" fmla="*/ 85 w 131"/>
                  <a:gd name="T15" fmla="*/ 145 h 188"/>
                  <a:gd name="T16" fmla="*/ 102 w 131"/>
                  <a:gd name="T17" fmla="*/ 168 h 188"/>
                  <a:gd name="T18" fmla="*/ 120 w 131"/>
                  <a:gd name="T19" fmla="*/ 188 h 188"/>
                  <a:gd name="T20" fmla="*/ 131 w 131"/>
                  <a:gd name="T21" fmla="*/ 177 h 188"/>
                  <a:gd name="T22" fmla="*/ 115 w 131"/>
                  <a:gd name="T23" fmla="*/ 157 h 188"/>
                  <a:gd name="T24" fmla="*/ 99 w 131"/>
                  <a:gd name="T25" fmla="*/ 137 h 188"/>
                  <a:gd name="T26" fmla="*/ 87 w 131"/>
                  <a:gd name="T27" fmla="*/ 115 h 188"/>
                  <a:gd name="T28" fmla="*/ 75 w 131"/>
                  <a:gd name="T29" fmla="*/ 91 h 188"/>
                  <a:gd name="T30" fmla="*/ 61 w 131"/>
                  <a:gd name="T31" fmla="*/ 68 h 188"/>
                  <a:gd name="T32" fmla="*/ 47 w 131"/>
                  <a:gd name="T33" fmla="*/ 45 h 188"/>
                  <a:gd name="T34" fmla="*/ 30 w 131"/>
                  <a:gd name="T35" fmla="*/ 21 h 188"/>
                  <a:gd name="T36" fmla="*/ 13 w 131"/>
                  <a:gd name="T37" fmla="*/ 0 h 188"/>
                  <a:gd name="T38" fmla="*/ 13 w 131"/>
                  <a:gd name="T39" fmla="*/ 0 h 188"/>
                  <a:gd name="T40" fmla="*/ 0 w 131"/>
                  <a:gd name="T41" fmla="*/ 10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188"/>
                  <a:gd name="T65" fmla="*/ 131 w 131"/>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188">
                    <a:moveTo>
                      <a:pt x="0" y="10"/>
                    </a:moveTo>
                    <a:lnTo>
                      <a:pt x="0" y="10"/>
                    </a:lnTo>
                    <a:lnTo>
                      <a:pt x="17" y="32"/>
                    </a:lnTo>
                    <a:lnTo>
                      <a:pt x="33" y="53"/>
                    </a:lnTo>
                    <a:lnTo>
                      <a:pt x="45" y="76"/>
                    </a:lnTo>
                    <a:lnTo>
                      <a:pt x="59" y="99"/>
                    </a:lnTo>
                    <a:lnTo>
                      <a:pt x="71" y="123"/>
                    </a:lnTo>
                    <a:lnTo>
                      <a:pt x="85" y="145"/>
                    </a:lnTo>
                    <a:lnTo>
                      <a:pt x="102" y="168"/>
                    </a:lnTo>
                    <a:lnTo>
                      <a:pt x="120" y="188"/>
                    </a:lnTo>
                    <a:lnTo>
                      <a:pt x="131" y="177"/>
                    </a:lnTo>
                    <a:lnTo>
                      <a:pt x="115" y="157"/>
                    </a:lnTo>
                    <a:lnTo>
                      <a:pt x="99" y="137"/>
                    </a:lnTo>
                    <a:lnTo>
                      <a:pt x="87" y="115"/>
                    </a:lnTo>
                    <a:lnTo>
                      <a:pt x="75" y="91"/>
                    </a:lnTo>
                    <a:lnTo>
                      <a:pt x="61" y="68"/>
                    </a:lnTo>
                    <a:lnTo>
                      <a:pt x="47" y="45"/>
                    </a:lnTo>
                    <a:lnTo>
                      <a:pt x="30" y="21"/>
                    </a:lnTo>
                    <a:lnTo>
                      <a:pt x="13" y="0"/>
                    </a:lnTo>
                    <a:lnTo>
                      <a:pt x="0" y="10"/>
                    </a:lnTo>
                    <a:close/>
                  </a:path>
                </a:pathLst>
              </a:custGeom>
              <a:solidFill>
                <a:srgbClr val="000000"/>
              </a:solidFill>
              <a:ln w="9525">
                <a:noFill/>
                <a:round/>
                <a:headEnd/>
                <a:tailEnd/>
              </a:ln>
            </p:spPr>
            <p:txBody>
              <a:bodyPr/>
              <a:lstStyle/>
              <a:p>
                <a:endParaRPr lang="en-US" dirty="0"/>
              </a:p>
            </p:txBody>
          </p:sp>
          <p:sp>
            <p:nvSpPr>
              <p:cNvPr id="50" name="Freeform 57"/>
              <p:cNvSpPr>
                <a:spLocks/>
              </p:cNvSpPr>
              <p:nvPr/>
            </p:nvSpPr>
            <p:spPr bwMode="auto">
              <a:xfrm>
                <a:off x="1742" y="2367"/>
                <a:ext cx="57" cy="85"/>
              </a:xfrm>
              <a:custGeom>
                <a:avLst/>
                <a:gdLst>
                  <a:gd name="T0" fmla="*/ 0 w 114"/>
                  <a:gd name="T1" fmla="*/ 11 h 170"/>
                  <a:gd name="T2" fmla="*/ 0 w 114"/>
                  <a:gd name="T3" fmla="*/ 11 h 170"/>
                  <a:gd name="T4" fmla="*/ 15 w 114"/>
                  <a:gd name="T5" fmla="*/ 30 h 170"/>
                  <a:gd name="T6" fmla="*/ 28 w 114"/>
                  <a:gd name="T7" fmla="*/ 50 h 170"/>
                  <a:gd name="T8" fmla="*/ 37 w 114"/>
                  <a:gd name="T9" fmla="*/ 70 h 170"/>
                  <a:gd name="T10" fmla="*/ 50 w 114"/>
                  <a:gd name="T11" fmla="*/ 91 h 170"/>
                  <a:gd name="T12" fmla="*/ 60 w 114"/>
                  <a:gd name="T13" fmla="*/ 111 h 170"/>
                  <a:gd name="T14" fmla="*/ 72 w 114"/>
                  <a:gd name="T15" fmla="*/ 132 h 170"/>
                  <a:gd name="T16" fmla="*/ 86 w 114"/>
                  <a:gd name="T17" fmla="*/ 152 h 170"/>
                  <a:gd name="T18" fmla="*/ 101 w 114"/>
                  <a:gd name="T19" fmla="*/ 170 h 170"/>
                  <a:gd name="T20" fmla="*/ 114 w 114"/>
                  <a:gd name="T21" fmla="*/ 160 h 170"/>
                  <a:gd name="T22" fmla="*/ 99 w 114"/>
                  <a:gd name="T23" fmla="*/ 141 h 170"/>
                  <a:gd name="T24" fmla="*/ 86 w 114"/>
                  <a:gd name="T25" fmla="*/ 124 h 170"/>
                  <a:gd name="T26" fmla="*/ 76 w 114"/>
                  <a:gd name="T27" fmla="*/ 103 h 170"/>
                  <a:gd name="T28" fmla="*/ 66 w 114"/>
                  <a:gd name="T29" fmla="*/ 83 h 170"/>
                  <a:gd name="T30" fmla="*/ 54 w 114"/>
                  <a:gd name="T31" fmla="*/ 62 h 170"/>
                  <a:gd name="T32" fmla="*/ 41 w 114"/>
                  <a:gd name="T33" fmla="*/ 42 h 170"/>
                  <a:gd name="T34" fmla="*/ 28 w 114"/>
                  <a:gd name="T35" fmla="*/ 22 h 170"/>
                  <a:gd name="T36" fmla="*/ 13 w 114"/>
                  <a:gd name="T37" fmla="*/ 0 h 170"/>
                  <a:gd name="T38" fmla="*/ 13 w 114"/>
                  <a:gd name="T39" fmla="*/ 0 h 170"/>
                  <a:gd name="T40" fmla="*/ 0 w 114"/>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170"/>
                  <a:gd name="T65" fmla="*/ 114 w 114"/>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170">
                    <a:moveTo>
                      <a:pt x="0" y="11"/>
                    </a:moveTo>
                    <a:lnTo>
                      <a:pt x="0" y="11"/>
                    </a:lnTo>
                    <a:lnTo>
                      <a:pt x="15" y="30"/>
                    </a:lnTo>
                    <a:lnTo>
                      <a:pt x="28" y="50"/>
                    </a:lnTo>
                    <a:lnTo>
                      <a:pt x="37" y="70"/>
                    </a:lnTo>
                    <a:lnTo>
                      <a:pt x="50" y="91"/>
                    </a:lnTo>
                    <a:lnTo>
                      <a:pt x="60" y="111"/>
                    </a:lnTo>
                    <a:lnTo>
                      <a:pt x="72" y="132"/>
                    </a:lnTo>
                    <a:lnTo>
                      <a:pt x="86" y="152"/>
                    </a:lnTo>
                    <a:lnTo>
                      <a:pt x="101" y="170"/>
                    </a:lnTo>
                    <a:lnTo>
                      <a:pt x="114" y="160"/>
                    </a:lnTo>
                    <a:lnTo>
                      <a:pt x="99" y="141"/>
                    </a:lnTo>
                    <a:lnTo>
                      <a:pt x="86" y="124"/>
                    </a:lnTo>
                    <a:lnTo>
                      <a:pt x="76" y="103"/>
                    </a:lnTo>
                    <a:lnTo>
                      <a:pt x="66" y="83"/>
                    </a:lnTo>
                    <a:lnTo>
                      <a:pt x="54" y="62"/>
                    </a:lnTo>
                    <a:lnTo>
                      <a:pt x="41" y="42"/>
                    </a:lnTo>
                    <a:lnTo>
                      <a:pt x="28" y="22"/>
                    </a:lnTo>
                    <a:lnTo>
                      <a:pt x="13" y="0"/>
                    </a:lnTo>
                    <a:lnTo>
                      <a:pt x="0" y="11"/>
                    </a:lnTo>
                    <a:close/>
                  </a:path>
                </a:pathLst>
              </a:custGeom>
              <a:solidFill>
                <a:srgbClr val="000000"/>
              </a:solidFill>
              <a:ln w="9525">
                <a:noFill/>
                <a:round/>
                <a:headEnd/>
                <a:tailEnd/>
              </a:ln>
            </p:spPr>
            <p:txBody>
              <a:bodyPr/>
              <a:lstStyle/>
              <a:p>
                <a:endParaRPr lang="en-US" dirty="0"/>
              </a:p>
            </p:txBody>
          </p:sp>
          <p:sp>
            <p:nvSpPr>
              <p:cNvPr id="51" name="Freeform 58"/>
              <p:cNvSpPr>
                <a:spLocks/>
              </p:cNvSpPr>
              <p:nvPr/>
            </p:nvSpPr>
            <p:spPr bwMode="auto">
              <a:xfrm>
                <a:off x="1707" y="2353"/>
                <a:ext cx="42" cy="19"/>
              </a:xfrm>
              <a:custGeom>
                <a:avLst/>
                <a:gdLst>
                  <a:gd name="T0" fmla="*/ 2 w 84"/>
                  <a:gd name="T1" fmla="*/ 21 h 39"/>
                  <a:gd name="T2" fmla="*/ 5 w 84"/>
                  <a:gd name="T3" fmla="*/ 20 h 39"/>
                  <a:gd name="T4" fmla="*/ 14 w 84"/>
                  <a:gd name="T5" fmla="*/ 17 h 39"/>
                  <a:gd name="T6" fmla="*/ 23 w 84"/>
                  <a:gd name="T7" fmla="*/ 16 h 39"/>
                  <a:gd name="T8" fmla="*/ 33 w 84"/>
                  <a:gd name="T9" fmla="*/ 16 h 39"/>
                  <a:gd name="T10" fmla="*/ 40 w 84"/>
                  <a:gd name="T11" fmla="*/ 19 h 39"/>
                  <a:gd name="T12" fmla="*/ 48 w 84"/>
                  <a:gd name="T13" fmla="*/ 23 h 39"/>
                  <a:gd name="T14" fmla="*/ 57 w 84"/>
                  <a:gd name="T15" fmla="*/ 27 h 39"/>
                  <a:gd name="T16" fmla="*/ 64 w 84"/>
                  <a:gd name="T17" fmla="*/ 32 h 39"/>
                  <a:gd name="T18" fmla="*/ 71 w 84"/>
                  <a:gd name="T19" fmla="*/ 39 h 39"/>
                  <a:gd name="T20" fmla="*/ 84 w 84"/>
                  <a:gd name="T21" fmla="*/ 28 h 39"/>
                  <a:gd name="T22" fmla="*/ 75 w 84"/>
                  <a:gd name="T23" fmla="*/ 19 h 39"/>
                  <a:gd name="T24" fmla="*/ 65 w 84"/>
                  <a:gd name="T25" fmla="*/ 13 h 39"/>
                  <a:gd name="T26" fmla="*/ 56 w 84"/>
                  <a:gd name="T27" fmla="*/ 7 h 39"/>
                  <a:gd name="T28" fmla="*/ 45 w 84"/>
                  <a:gd name="T29" fmla="*/ 3 h 39"/>
                  <a:gd name="T30" fmla="*/ 33 w 84"/>
                  <a:gd name="T31" fmla="*/ 0 h 39"/>
                  <a:gd name="T32" fmla="*/ 23 w 84"/>
                  <a:gd name="T33" fmla="*/ 0 h 39"/>
                  <a:gd name="T34" fmla="*/ 12 w 84"/>
                  <a:gd name="T35" fmla="*/ 1 h 39"/>
                  <a:gd name="T36" fmla="*/ 0 w 84"/>
                  <a:gd name="T37" fmla="*/ 4 h 39"/>
                  <a:gd name="T38" fmla="*/ 2 w 84"/>
                  <a:gd name="T39" fmla="*/ 3 h 39"/>
                  <a:gd name="T40" fmla="*/ 2 w 84"/>
                  <a:gd name="T41" fmla="*/ 21 h 39"/>
                  <a:gd name="T42" fmla="*/ 4 w 84"/>
                  <a:gd name="T43" fmla="*/ 20 h 39"/>
                  <a:gd name="T44" fmla="*/ 5 w 84"/>
                  <a:gd name="T45" fmla="*/ 20 h 39"/>
                  <a:gd name="T46" fmla="*/ 2 w 84"/>
                  <a:gd name="T47" fmla="*/ 21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39"/>
                  <a:gd name="T74" fmla="*/ 84 w 84"/>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39">
                    <a:moveTo>
                      <a:pt x="2" y="21"/>
                    </a:moveTo>
                    <a:lnTo>
                      <a:pt x="5" y="20"/>
                    </a:lnTo>
                    <a:lnTo>
                      <a:pt x="14" y="17"/>
                    </a:lnTo>
                    <a:lnTo>
                      <a:pt x="23" y="16"/>
                    </a:lnTo>
                    <a:lnTo>
                      <a:pt x="33" y="16"/>
                    </a:lnTo>
                    <a:lnTo>
                      <a:pt x="40" y="19"/>
                    </a:lnTo>
                    <a:lnTo>
                      <a:pt x="48" y="23"/>
                    </a:lnTo>
                    <a:lnTo>
                      <a:pt x="57" y="27"/>
                    </a:lnTo>
                    <a:lnTo>
                      <a:pt x="64" y="32"/>
                    </a:lnTo>
                    <a:lnTo>
                      <a:pt x="71" y="39"/>
                    </a:lnTo>
                    <a:lnTo>
                      <a:pt x="84" y="28"/>
                    </a:lnTo>
                    <a:lnTo>
                      <a:pt x="75" y="19"/>
                    </a:lnTo>
                    <a:lnTo>
                      <a:pt x="65" y="13"/>
                    </a:lnTo>
                    <a:lnTo>
                      <a:pt x="56" y="7"/>
                    </a:lnTo>
                    <a:lnTo>
                      <a:pt x="45" y="3"/>
                    </a:lnTo>
                    <a:lnTo>
                      <a:pt x="33" y="0"/>
                    </a:lnTo>
                    <a:lnTo>
                      <a:pt x="23" y="0"/>
                    </a:lnTo>
                    <a:lnTo>
                      <a:pt x="12" y="1"/>
                    </a:lnTo>
                    <a:lnTo>
                      <a:pt x="0" y="4"/>
                    </a:lnTo>
                    <a:lnTo>
                      <a:pt x="2" y="3"/>
                    </a:lnTo>
                    <a:lnTo>
                      <a:pt x="2" y="21"/>
                    </a:lnTo>
                    <a:lnTo>
                      <a:pt x="4" y="20"/>
                    </a:lnTo>
                    <a:lnTo>
                      <a:pt x="5" y="20"/>
                    </a:lnTo>
                    <a:lnTo>
                      <a:pt x="2" y="21"/>
                    </a:lnTo>
                    <a:close/>
                  </a:path>
                </a:pathLst>
              </a:custGeom>
              <a:solidFill>
                <a:srgbClr val="000000"/>
              </a:solidFill>
              <a:ln w="9525">
                <a:noFill/>
                <a:round/>
                <a:headEnd/>
                <a:tailEnd/>
              </a:ln>
            </p:spPr>
            <p:txBody>
              <a:bodyPr/>
              <a:lstStyle/>
              <a:p>
                <a:endParaRPr lang="en-US" dirty="0"/>
              </a:p>
            </p:txBody>
          </p:sp>
          <p:sp>
            <p:nvSpPr>
              <p:cNvPr id="52" name="Freeform 59"/>
              <p:cNvSpPr>
                <a:spLocks/>
              </p:cNvSpPr>
              <p:nvPr/>
            </p:nvSpPr>
            <p:spPr bwMode="auto">
              <a:xfrm>
                <a:off x="1687" y="2354"/>
                <a:ext cx="21" cy="22"/>
              </a:xfrm>
              <a:custGeom>
                <a:avLst/>
                <a:gdLst>
                  <a:gd name="T0" fmla="*/ 15 w 41"/>
                  <a:gd name="T1" fmla="*/ 44 h 44"/>
                  <a:gd name="T2" fmla="*/ 16 w 41"/>
                  <a:gd name="T3" fmla="*/ 44 h 44"/>
                  <a:gd name="T4" fmla="*/ 27 w 41"/>
                  <a:gd name="T5" fmla="*/ 26 h 44"/>
                  <a:gd name="T6" fmla="*/ 35 w 41"/>
                  <a:gd name="T7" fmla="*/ 18 h 44"/>
                  <a:gd name="T8" fmla="*/ 37 w 41"/>
                  <a:gd name="T9" fmla="*/ 17 h 44"/>
                  <a:gd name="T10" fmla="*/ 41 w 41"/>
                  <a:gd name="T11" fmla="*/ 18 h 44"/>
                  <a:gd name="T12" fmla="*/ 41 w 41"/>
                  <a:gd name="T13" fmla="*/ 0 h 44"/>
                  <a:gd name="T14" fmla="*/ 35 w 41"/>
                  <a:gd name="T15" fmla="*/ 1 h 44"/>
                  <a:gd name="T16" fmla="*/ 24 w 41"/>
                  <a:gd name="T17" fmla="*/ 5 h 44"/>
                  <a:gd name="T18" fmla="*/ 13 w 41"/>
                  <a:gd name="T19" fmla="*/ 16 h 44"/>
                  <a:gd name="T20" fmla="*/ 0 w 41"/>
                  <a:gd name="T21" fmla="*/ 36 h 44"/>
                  <a:gd name="T22" fmla="*/ 1 w 41"/>
                  <a:gd name="T23" fmla="*/ 36 h 44"/>
                  <a:gd name="T24" fmla="*/ 15 w 41"/>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4"/>
                  <a:gd name="T41" fmla="*/ 41 w 41"/>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4">
                    <a:moveTo>
                      <a:pt x="15" y="44"/>
                    </a:moveTo>
                    <a:lnTo>
                      <a:pt x="16" y="44"/>
                    </a:lnTo>
                    <a:lnTo>
                      <a:pt x="27" y="26"/>
                    </a:lnTo>
                    <a:lnTo>
                      <a:pt x="35" y="18"/>
                    </a:lnTo>
                    <a:lnTo>
                      <a:pt x="37" y="17"/>
                    </a:lnTo>
                    <a:lnTo>
                      <a:pt x="41" y="18"/>
                    </a:lnTo>
                    <a:lnTo>
                      <a:pt x="41" y="0"/>
                    </a:lnTo>
                    <a:lnTo>
                      <a:pt x="35" y="1"/>
                    </a:lnTo>
                    <a:lnTo>
                      <a:pt x="24" y="5"/>
                    </a:lnTo>
                    <a:lnTo>
                      <a:pt x="13" y="16"/>
                    </a:lnTo>
                    <a:lnTo>
                      <a:pt x="0" y="36"/>
                    </a:lnTo>
                    <a:lnTo>
                      <a:pt x="1" y="36"/>
                    </a:lnTo>
                    <a:lnTo>
                      <a:pt x="15" y="44"/>
                    </a:lnTo>
                    <a:close/>
                  </a:path>
                </a:pathLst>
              </a:custGeom>
              <a:solidFill>
                <a:srgbClr val="000000"/>
              </a:solidFill>
              <a:ln w="9525">
                <a:noFill/>
                <a:round/>
                <a:headEnd/>
                <a:tailEnd/>
              </a:ln>
            </p:spPr>
            <p:txBody>
              <a:bodyPr/>
              <a:lstStyle/>
              <a:p>
                <a:endParaRPr lang="en-US" dirty="0"/>
              </a:p>
            </p:txBody>
          </p:sp>
          <p:sp>
            <p:nvSpPr>
              <p:cNvPr id="53" name="Freeform 60"/>
              <p:cNvSpPr>
                <a:spLocks/>
              </p:cNvSpPr>
              <p:nvPr/>
            </p:nvSpPr>
            <p:spPr bwMode="auto">
              <a:xfrm>
                <a:off x="1681" y="2372"/>
                <a:ext cx="34" cy="110"/>
              </a:xfrm>
              <a:custGeom>
                <a:avLst/>
                <a:gdLst>
                  <a:gd name="T0" fmla="*/ 69 w 69"/>
                  <a:gd name="T1" fmla="*/ 210 h 219"/>
                  <a:gd name="T2" fmla="*/ 69 w 69"/>
                  <a:gd name="T3" fmla="*/ 212 h 219"/>
                  <a:gd name="T4" fmla="*/ 50 w 69"/>
                  <a:gd name="T5" fmla="*/ 169 h 219"/>
                  <a:gd name="T6" fmla="*/ 35 w 69"/>
                  <a:gd name="T7" fmla="*/ 131 h 219"/>
                  <a:gd name="T8" fmla="*/ 26 w 69"/>
                  <a:gd name="T9" fmla="*/ 102 h 219"/>
                  <a:gd name="T10" fmla="*/ 19 w 69"/>
                  <a:gd name="T11" fmla="*/ 75 h 219"/>
                  <a:gd name="T12" fmla="*/ 19 w 69"/>
                  <a:gd name="T13" fmla="*/ 53 h 219"/>
                  <a:gd name="T14" fmla="*/ 18 w 69"/>
                  <a:gd name="T15" fmla="*/ 36 h 219"/>
                  <a:gd name="T16" fmla="*/ 23 w 69"/>
                  <a:gd name="T17" fmla="*/ 21 h 219"/>
                  <a:gd name="T18" fmla="*/ 29 w 69"/>
                  <a:gd name="T19" fmla="*/ 8 h 219"/>
                  <a:gd name="T20" fmla="*/ 15 w 69"/>
                  <a:gd name="T21" fmla="*/ 0 h 219"/>
                  <a:gd name="T22" fmla="*/ 7 w 69"/>
                  <a:gd name="T23" fmla="*/ 16 h 219"/>
                  <a:gd name="T24" fmla="*/ 2 w 69"/>
                  <a:gd name="T25" fmla="*/ 33 h 219"/>
                  <a:gd name="T26" fmla="*/ 0 w 69"/>
                  <a:gd name="T27" fmla="*/ 53 h 219"/>
                  <a:gd name="T28" fmla="*/ 3 w 69"/>
                  <a:gd name="T29" fmla="*/ 78 h 219"/>
                  <a:gd name="T30" fmla="*/ 10 w 69"/>
                  <a:gd name="T31" fmla="*/ 104 h 219"/>
                  <a:gd name="T32" fmla="*/ 19 w 69"/>
                  <a:gd name="T33" fmla="*/ 137 h 219"/>
                  <a:gd name="T34" fmla="*/ 34 w 69"/>
                  <a:gd name="T35" fmla="*/ 174 h 219"/>
                  <a:gd name="T36" fmla="*/ 53 w 69"/>
                  <a:gd name="T37" fmla="*/ 217 h 219"/>
                  <a:gd name="T38" fmla="*/ 53 w 69"/>
                  <a:gd name="T39" fmla="*/ 219 h 219"/>
                  <a:gd name="T40" fmla="*/ 69 w 69"/>
                  <a:gd name="T41" fmla="*/ 210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219"/>
                  <a:gd name="T65" fmla="*/ 69 w 69"/>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219">
                    <a:moveTo>
                      <a:pt x="69" y="210"/>
                    </a:moveTo>
                    <a:lnTo>
                      <a:pt x="69" y="212"/>
                    </a:lnTo>
                    <a:lnTo>
                      <a:pt x="50" y="169"/>
                    </a:lnTo>
                    <a:lnTo>
                      <a:pt x="35" y="131"/>
                    </a:lnTo>
                    <a:lnTo>
                      <a:pt x="26" y="102"/>
                    </a:lnTo>
                    <a:lnTo>
                      <a:pt x="19" y="75"/>
                    </a:lnTo>
                    <a:lnTo>
                      <a:pt x="19" y="53"/>
                    </a:lnTo>
                    <a:lnTo>
                      <a:pt x="18" y="36"/>
                    </a:lnTo>
                    <a:lnTo>
                      <a:pt x="23" y="21"/>
                    </a:lnTo>
                    <a:lnTo>
                      <a:pt x="29" y="8"/>
                    </a:lnTo>
                    <a:lnTo>
                      <a:pt x="15" y="0"/>
                    </a:lnTo>
                    <a:lnTo>
                      <a:pt x="7" y="16"/>
                    </a:lnTo>
                    <a:lnTo>
                      <a:pt x="2" y="33"/>
                    </a:lnTo>
                    <a:lnTo>
                      <a:pt x="0" y="53"/>
                    </a:lnTo>
                    <a:lnTo>
                      <a:pt x="3" y="78"/>
                    </a:lnTo>
                    <a:lnTo>
                      <a:pt x="10" y="104"/>
                    </a:lnTo>
                    <a:lnTo>
                      <a:pt x="19" y="137"/>
                    </a:lnTo>
                    <a:lnTo>
                      <a:pt x="34" y="174"/>
                    </a:lnTo>
                    <a:lnTo>
                      <a:pt x="53" y="217"/>
                    </a:lnTo>
                    <a:lnTo>
                      <a:pt x="53" y="219"/>
                    </a:lnTo>
                    <a:lnTo>
                      <a:pt x="69" y="210"/>
                    </a:lnTo>
                    <a:close/>
                  </a:path>
                </a:pathLst>
              </a:custGeom>
              <a:solidFill>
                <a:srgbClr val="000000"/>
              </a:solidFill>
              <a:ln w="9525">
                <a:noFill/>
                <a:round/>
                <a:headEnd/>
                <a:tailEnd/>
              </a:ln>
            </p:spPr>
            <p:txBody>
              <a:bodyPr/>
              <a:lstStyle/>
              <a:p>
                <a:endParaRPr lang="en-US" dirty="0"/>
              </a:p>
            </p:txBody>
          </p:sp>
          <p:sp>
            <p:nvSpPr>
              <p:cNvPr id="54" name="Freeform 61"/>
              <p:cNvSpPr>
                <a:spLocks/>
              </p:cNvSpPr>
              <p:nvPr/>
            </p:nvSpPr>
            <p:spPr bwMode="auto">
              <a:xfrm>
                <a:off x="1707" y="2478"/>
                <a:ext cx="66" cy="108"/>
              </a:xfrm>
              <a:custGeom>
                <a:avLst/>
                <a:gdLst>
                  <a:gd name="T0" fmla="*/ 133 w 133"/>
                  <a:gd name="T1" fmla="*/ 209 h 217"/>
                  <a:gd name="T2" fmla="*/ 133 w 133"/>
                  <a:gd name="T3" fmla="*/ 209 h 217"/>
                  <a:gd name="T4" fmla="*/ 116 w 133"/>
                  <a:gd name="T5" fmla="*/ 183 h 217"/>
                  <a:gd name="T6" fmla="*/ 100 w 133"/>
                  <a:gd name="T7" fmla="*/ 158 h 217"/>
                  <a:gd name="T8" fmla="*/ 84 w 133"/>
                  <a:gd name="T9" fmla="*/ 132 h 217"/>
                  <a:gd name="T10" fmla="*/ 71 w 133"/>
                  <a:gd name="T11" fmla="*/ 107 h 217"/>
                  <a:gd name="T12" fmla="*/ 56 w 133"/>
                  <a:gd name="T13" fmla="*/ 81 h 217"/>
                  <a:gd name="T14" fmla="*/ 43 w 133"/>
                  <a:gd name="T15" fmla="*/ 54 h 217"/>
                  <a:gd name="T16" fmla="*/ 29 w 133"/>
                  <a:gd name="T17" fmla="*/ 27 h 217"/>
                  <a:gd name="T18" fmla="*/ 16 w 133"/>
                  <a:gd name="T19" fmla="*/ 0 h 217"/>
                  <a:gd name="T20" fmla="*/ 0 w 133"/>
                  <a:gd name="T21" fmla="*/ 9 h 217"/>
                  <a:gd name="T22" fmla="*/ 13 w 133"/>
                  <a:gd name="T23" fmla="*/ 35 h 217"/>
                  <a:gd name="T24" fmla="*/ 27 w 133"/>
                  <a:gd name="T25" fmla="*/ 62 h 217"/>
                  <a:gd name="T26" fmla="*/ 40 w 133"/>
                  <a:gd name="T27" fmla="*/ 89 h 217"/>
                  <a:gd name="T28" fmla="*/ 55 w 133"/>
                  <a:gd name="T29" fmla="*/ 115 h 217"/>
                  <a:gd name="T30" fmla="*/ 71 w 133"/>
                  <a:gd name="T31" fmla="*/ 140 h 217"/>
                  <a:gd name="T32" fmla="*/ 87 w 133"/>
                  <a:gd name="T33" fmla="*/ 166 h 217"/>
                  <a:gd name="T34" fmla="*/ 103 w 133"/>
                  <a:gd name="T35" fmla="*/ 191 h 217"/>
                  <a:gd name="T36" fmla="*/ 119 w 133"/>
                  <a:gd name="T37" fmla="*/ 217 h 217"/>
                  <a:gd name="T38" fmla="*/ 119 w 133"/>
                  <a:gd name="T39" fmla="*/ 217 h 217"/>
                  <a:gd name="T40" fmla="*/ 133 w 133"/>
                  <a:gd name="T41" fmla="*/ 209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217"/>
                  <a:gd name="T65" fmla="*/ 133 w 1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217">
                    <a:moveTo>
                      <a:pt x="133" y="209"/>
                    </a:moveTo>
                    <a:lnTo>
                      <a:pt x="133" y="209"/>
                    </a:lnTo>
                    <a:lnTo>
                      <a:pt x="116" y="183"/>
                    </a:lnTo>
                    <a:lnTo>
                      <a:pt x="100" y="158"/>
                    </a:lnTo>
                    <a:lnTo>
                      <a:pt x="84" y="132"/>
                    </a:lnTo>
                    <a:lnTo>
                      <a:pt x="71" y="107"/>
                    </a:lnTo>
                    <a:lnTo>
                      <a:pt x="56" y="81"/>
                    </a:lnTo>
                    <a:lnTo>
                      <a:pt x="43" y="54"/>
                    </a:lnTo>
                    <a:lnTo>
                      <a:pt x="29" y="27"/>
                    </a:lnTo>
                    <a:lnTo>
                      <a:pt x="16" y="0"/>
                    </a:lnTo>
                    <a:lnTo>
                      <a:pt x="0" y="9"/>
                    </a:lnTo>
                    <a:lnTo>
                      <a:pt x="13" y="35"/>
                    </a:lnTo>
                    <a:lnTo>
                      <a:pt x="27" y="62"/>
                    </a:lnTo>
                    <a:lnTo>
                      <a:pt x="40" y="89"/>
                    </a:lnTo>
                    <a:lnTo>
                      <a:pt x="55" y="115"/>
                    </a:lnTo>
                    <a:lnTo>
                      <a:pt x="71" y="140"/>
                    </a:lnTo>
                    <a:lnTo>
                      <a:pt x="87" y="166"/>
                    </a:lnTo>
                    <a:lnTo>
                      <a:pt x="103" y="191"/>
                    </a:lnTo>
                    <a:lnTo>
                      <a:pt x="119" y="217"/>
                    </a:lnTo>
                    <a:lnTo>
                      <a:pt x="133" y="209"/>
                    </a:lnTo>
                    <a:close/>
                  </a:path>
                </a:pathLst>
              </a:custGeom>
              <a:solidFill>
                <a:srgbClr val="000000"/>
              </a:solidFill>
              <a:ln w="9525">
                <a:noFill/>
                <a:round/>
                <a:headEnd/>
                <a:tailEnd/>
              </a:ln>
            </p:spPr>
            <p:txBody>
              <a:bodyPr/>
              <a:lstStyle/>
              <a:p>
                <a:endParaRPr lang="en-US" dirty="0"/>
              </a:p>
            </p:txBody>
          </p:sp>
          <p:sp>
            <p:nvSpPr>
              <p:cNvPr id="55" name="Freeform 62"/>
              <p:cNvSpPr>
                <a:spLocks/>
              </p:cNvSpPr>
              <p:nvPr/>
            </p:nvSpPr>
            <p:spPr bwMode="auto">
              <a:xfrm>
                <a:off x="1767" y="2582"/>
                <a:ext cx="49" cy="131"/>
              </a:xfrm>
              <a:custGeom>
                <a:avLst/>
                <a:gdLst>
                  <a:gd name="T0" fmla="*/ 100 w 100"/>
                  <a:gd name="T1" fmla="*/ 256 h 261"/>
                  <a:gd name="T2" fmla="*/ 100 w 100"/>
                  <a:gd name="T3" fmla="*/ 257 h 261"/>
                  <a:gd name="T4" fmla="*/ 90 w 100"/>
                  <a:gd name="T5" fmla="*/ 224 h 261"/>
                  <a:gd name="T6" fmla="*/ 82 w 100"/>
                  <a:gd name="T7" fmla="*/ 190 h 261"/>
                  <a:gd name="T8" fmla="*/ 74 w 100"/>
                  <a:gd name="T9" fmla="*/ 157 h 261"/>
                  <a:gd name="T10" fmla="*/ 66 w 100"/>
                  <a:gd name="T11" fmla="*/ 124 h 261"/>
                  <a:gd name="T12" fmla="*/ 57 w 100"/>
                  <a:gd name="T13" fmla="*/ 91 h 261"/>
                  <a:gd name="T14" fmla="*/ 46 w 100"/>
                  <a:gd name="T15" fmla="*/ 60 h 261"/>
                  <a:gd name="T16" fmla="*/ 32 w 100"/>
                  <a:gd name="T17" fmla="*/ 29 h 261"/>
                  <a:gd name="T18" fmla="*/ 14 w 100"/>
                  <a:gd name="T19" fmla="*/ 0 h 261"/>
                  <a:gd name="T20" fmla="*/ 0 w 100"/>
                  <a:gd name="T21" fmla="*/ 8 h 261"/>
                  <a:gd name="T22" fmla="*/ 16 w 100"/>
                  <a:gd name="T23" fmla="*/ 37 h 261"/>
                  <a:gd name="T24" fmla="*/ 30 w 100"/>
                  <a:gd name="T25" fmla="*/ 65 h 261"/>
                  <a:gd name="T26" fmla="*/ 40 w 100"/>
                  <a:gd name="T27" fmla="*/ 96 h 261"/>
                  <a:gd name="T28" fmla="*/ 50 w 100"/>
                  <a:gd name="T29" fmla="*/ 127 h 261"/>
                  <a:gd name="T30" fmla="*/ 58 w 100"/>
                  <a:gd name="T31" fmla="*/ 159 h 261"/>
                  <a:gd name="T32" fmla="*/ 66 w 100"/>
                  <a:gd name="T33" fmla="*/ 193 h 261"/>
                  <a:gd name="T34" fmla="*/ 74 w 100"/>
                  <a:gd name="T35" fmla="*/ 226 h 261"/>
                  <a:gd name="T36" fmla="*/ 83 w 100"/>
                  <a:gd name="T37" fmla="*/ 260 h 261"/>
                  <a:gd name="T38" fmla="*/ 83 w 100"/>
                  <a:gd name="T39" fmla="*/ 261 h 261"/>
                  <a:gd name="T40" fmla="*/ 100 w 100"/>
                  <a:gd name="T41" fmla="*/ 256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61"/>
                  <a:gd name="T65" fmla="*/ 100 w 100"/>
                  <a:gd name="T66" fmla="*/ 261 h 2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61">
                    <a:moveTo>
                      <a:pt x="100" y="256"/>
                    </a:moveTo>
                    <a:lnTo>
                      <a:pt x="100" y="257"/>
                    </a:lnTo>
                    <a:lnTo>
                      <a:pt x="90" y="224"/>
                    </a:lnTo>
                    <a:lnTo>
                      <a:pt x="82" y="190"/>
                    </a:lnTo>
                    <a:lnTo>
                      <a:pt x="74" y="157"/>
                    </a:lnTo>
                    <a:lnTo>
                      <a:pt x="66" y="124"/>
                    </a:lnTo>
                    <a:lnTo>
                      <a:pt x="57" y="91"/>
                    </a:lnTo>
                    <a:lnTo>
                      <a:pt x="46" y="60"/>
                    </a:lnTo>
                    <a:lnTo>
                      <a:pt x="32" y="29"/>
                    </a:lnTo>
                    <a:lnTo>
                      <a:pt x="14" y="0"/>
                    </a:lnTo>
                    <a:lnTo>
                      <a:pt x="0" y="8"/>
                    </a:lnTo>
                    <a:lnTo>
                      <a:pt x="16" y="37"/>
                    </a:lnTo>
                    <a:lnTo>
                      <a:pt x="30" y="65"/>
                    </a:lnTo>
                    <a:lnTo>
                      <a:pt x="40" y="96"/>
                    </a:lnTo>
                    <a:lnTo>
                      <a:pt x="50" y="127"/>
                    </a:lnTo>
                    <a:lnTo>
                      <a:pt x="58" y="159"/>
                    </a:lnTo>
                    <a:lnTo>
                      <a:pt x="66" y="193"/>
                    </a:lnTo>
                    <a:lnTo>
                      <a:pt x="74" y="226"/>
                    </a:lnTo>
                    <a:lnTo>
                      <a:pt x="83" y="260"/>
                    </a:lnTo>
                    <a:lnTo>
                      <a:pt x="83" y="261"/>
                    </a:lnTo>
                    <a:lnTo>
                      <a:pt x="100" y="256"/>
                    </a:lnTo>
                    <a:close/>
                  </a:path>
                </a:pathLst>
              </a:custGeom>
              <a:solidFill>
                <a:srgbClr val="000000"/>
              </a:solidFill>
              <a:ln w="9525">
                <a:noFill/>
                <a:round/>
                <a:headEnd/>
                <a:tailEnd/>
              </a:ln>
            </p:spPr>
            <p:txBody>
              <a:bodyPr/>
              <a:lstStyle/>
              <a:p>
                <a:endParaRPr lang="en-US" dirty="0"/>
              </a:p>
            </p:txBody>
          </p:sp>
          <p:sp>
            <p:nvSpPr>
              <p:cNvPr id="56" name="Freeform 63"/>
              <p:cNvSpPr>
                <a:spLocks/>
              </p:cNvSpPr>
              <p:nvPr/>
            </p:nvSpPr>
            <p:spPr bwMode="auto">
              <a:xfrm>
                <a:off x="1808" y="2710"/>
                <a:ext cx="32" cy="132"/>
              </a:xfrm>
              <a:custGeom>
                <a:avLst/>
                <a:gdLst>
                  <a:gd name="T0" fmla="*/ 64 w 64"/>
                  <a:gd name="T1" fmla="*/ 262 h 264"/>
                  <a:gd name="T2" fmla="*/ 64 w 64"/>
                  <a:gd name="T3" fmla="*/ 262 h 264"/>
                  <a:gd name="T4" fmla="*/ 55 w 64"/>
                  <a:gd name="T5" fmla="*/ 228 h 264"/>
                  <a:gd name="T6" fmla="*/ 49 w 64"/>
                  <a:gd name="T7" fmla="*/ 196 h 264"/>
                  <a:gd name="T8" fmla="*/ 45 w 64"/>
                  <a:gd name="T9" fmla="*/ 165 h 264"/>
                  <a:gd name="T10" fmla="*/ 41 w 64"/>
                  <a:gd name="T11" fmla="*/ 133 h 264"/>
                  <a:gd name="T12" fmla="*/ 37 w 64"/>
                  <a:gd name="T13" fmla="*/ 101 h 264"/>
                  <a:gd name="T14" fmla="*/ 31 w 64"/>
                  <a:gd name="T15" fmla="*/ 67 h 264"/>
                  <a:gd name="T16" fmla="*/ 25 w 64"/>
                  <a:gd name="T17" fmla="*/ 35 h 264"/>
                  <a:gd name="T18" fmla="*/ 17 w 64"/>
                  <a:gd name="T19" fmla="*/ 0 h 264"/>
                  <a:gd name="T20" fmla="*/ 0 w 64"/>
                  <a:gd name="T21" fmla="*/ 5 h 264"/>
                  <a:gd name="T22" fmla="*/ 8 w 64"/>
                  <a:gd name="T23" fmla="*/ 37 h 264"/>
                  <a:gd name="T24" fmla="*/ 15 w 64"/>
                  <a:gd name="T25" fmla="*/ 70 h 264"/>
                  <a:gd name="T26" fmla="*/ 21 w 64"/>
                  <a:gd name="T27" fmla="*/ 101 h 264"/>
                  <a:gd name="T28" fmla="*/ 25 w 64"/>
                  <a:gd name="T29" fmla="*/ 133 h 264"/>
                  <a:gd name="T30" fmla="*/ 29 w 64"/>
                  <a:gd name="T31" fmla="*/ 165 h 264"/>
                  <a:gd name="T32" fmla="*/ 33 w 64"/>
                  <a:gd name="T33" fmla="*/ 199 h 264"/>
                  <a:gd name="T34" fmla="*/ 39 w 64"/>
                  <a:gd name="T35" fmla="*/ 231 h 264"/>
                  <a:gd name="T36" fmla="*/ 47 w 64"/>
                  <a:gd name="T37" fmla="*/ 264 h 264"/>
                  <a:gd name="T38" fmla="*/ 47 w 64"/>
                  <a:gd name="T39" fmla="*/ 264 h 264"/>
                  <a:gd name="T40" fmla="*/ 64 w 64"/>
                  <a:gd name="T41" fmla="*/ 262 h 2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64"/>
                  <a:gd name="T65" fmla="*/ 64 w 64"/>
                  <a:gd name="T66" fmla="*/ 264 h 2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64">
                    <a:moveTo>
                      <a:pt x="64" y="262"/>
                    </a:moveTo>
                    <a:lnTo>
                      <a:pt x="64" y="262"/>
                    </a:lnTo>
                    <a:lnTo>
                      <a:pt x="55" y="228"/>
                    </a:lnTo>
                    <a:lnTo>
                      <a:pt x="49" y="196"/>
                    </a:lnTo>
                    <a:lnTo>
                      <a:pt x="45" y="165"/>
                    </a:lnTo>
                    <a:lnTo>
                      <a:pt x="41" y="133"/>
                    </a:lnTo>
                    <a:lnTo>
                      <a:pt x="37" y="101"/>
                    </a:lnTo>
                    <a:lnTo>
                      <a:pt x="31" y="67"/>
                    </a:lnTo>
                    <a:lnTo>
                      <a:pt x="25" y="35"/>
                    </a:lnTo>
                    <a:lnTo>
                      <a:pt x="17" y="0"/>
                    </a:lnTo>
                    <a:lnTo>
                      <a:pt x="0" y="5"/>
                    </a:lnTo>
                    <a:lnTo>
                      <a:pt x="8" y="37"/>
                    </a:lnTo>
                    <a:lnTo>
                      <a:pt x="15" y="70"/>
                    </a:lnTo>
                    <a:lnTo>
                      <a:pt x="21" y="101"/>
                    </a:lnTo>
                    <a:lnTo>
                      <a:pt x="25" y="133"/>
                    </a:lnTo>
                    <a:lnTo>
                      <a:pt x="29" y="165"/>
                    </a:lnTo>
                    <a:lnTo>
                      <a:pt x="33" y="199"/>
                    </a:lnTo>
                    <a:lnTo>
                      <a:pt x="39" y="231"/>
                    </a:lnTo>
                    <a:lnTo>
                      <a:pt x="47" y="264"/>
                    </a:lnTo>
                    <a:lnTo>
                      <a:pt x="64" y="262"/>
                    </a:lnTo>
                    <a:close/>
                  </a:path>
                </a:pathLst>
              </a:custGeom>
              <a:solidFill>
                <a:srgbClr val="000000"/>
              </a:solidFill>
              <a:ln w="9525">
                <a:noFill/>
                <a:round/>
                <a:headEnd/>
                <a:tailEnd/>
              </a:ln>
            </p:spPr>
            <p:txBody>
              <a:bodyPr/>
              <a:lstStyle/>
              <a:p>
                <a:endParaRPr lang="en-US" dirty="0"/>
              </a:p>
            </p:txBody>
          </p:sp>
          <p:sp>
            <p:nvSpPr>
              <p:cNvPr id="57" name="Freeform 64"/>
              <p:cNvSpPr>
                <a:spLocks/>
              </p:cNvSpPr>
              <p:nvPr/>
            </p:nvSpPr>
            <p:spPr bwMode="auto">
              <a:xfrm>
                <a:off x="1832" y="2841"/>
                <a:ext cx="29" cy="58"/>
              </a:xfrm>
              <a:custGeom>
                <a:avLst/>
                <a:gdLst>
                  <a:gd name="T0" fmla="*/ 58 w 58"/>
                  <a:gd name="T1" fmla="*/ 108 h 116"/>
                  <a:gd name="T2" fmla="*/ 58 w 58"/>
                  <a:gd name="T3" fmla="*/ 108 h 116"/>
                  <a:gd name="T4" fmla="*/ 51 w 58"/>
                  <a:gd name="T5" fmla="*/ 95 h 116"/>
                  <a:gd name="T6" fmla="*/ 45 w 58"/>
                  <a:gd name="T7" fmla="*/ 83 h 116"/>
                  <a:gd name="T8" fmla="*/ 39 w 58"/>
                  <a:gd name="T9" fmla="*/ 69 h 116"/>
                  <a:gd name="T10" fmla="*/ 34 w 58"/>
                  <a:gd name="T11" fmla="*/ 56 h 116"/>
                  <a:gd name="T12" fmla="*/ 30 w 58"/>
                  <a:gd name="T13" fmla="*/ 41 h 116"/>
                  <a:gd name="T14" fmla="*/ 25 w 58"/>
                  <a:gd name="T15" fmla="*/ 28 h 116"/>
                  <a:gd name="T16" fmla="*/ 21 w 58"/>
                  <a:gd name="T17" fmla="*/ 14 h 116"/>
                  <a:gd name="T18" fmla="*/ 17 w 58"/>
                  <a:gd name="T19" fmla="*/ 0 h 116"/>
                  <a:gd name="T20" fmla="*/ 0 w 58"/>
                  <a:gd name="T21" fmla="*/ 2 h 116"/>
                  <a:gd name="T22" fmla="*/ 4 w 58"/>
                  <a:gd name="T23" fmla="*/ 17 h 116"/>
                  <a:gd name="T24" fmla="*/ 8 w 58"/>
                  <a:gd name="T25" fmla="*/ 33 h 116"/>
                  <a:gd name="T26" fmla="*/ 14 w 58"/>
                  <a:gd name="T27" fmla="*/ 47 h 116"/>
                  <a:gd name="T28" fmla="*/ 18 w 58"/>
                  <a:gd name="T29" fmla="*/ 61 h 116"/>
                  <a:gd name="T30" fmla="*/ 23 w 58"/>
                  <a:gd name="T31" fmla="*/ 75 h 116"/>
                  <a:gd name="T32" fmla="*/ 29 w 58"/>
                  <a:gd name="T33" fmla="*/ 88 h 116"/>
                  <a:gd name="T34" fmla="*/ 35 w 58"/>
                  <a:gd name="T35" fmla="*/ 103 h 116"/>
                  <a:gd name="T36" fmla="*/ 42 w 58"/>
                  <a:gd name="T37" fmla="*/ 116 h 116"/>
                  <a:gd name="T38" fmla="*/ 42 w 58"/>
                  <a:gd name="T39" fmla="*/ 116 h 116"/>
                  <a:gd name="T40" fmla="*/ 58 w 58"/>
                  <a:gd name="T41" fmla="*/ 108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16"/>
                  <a:gd name="T65" fmla="*/ 58 w 58"/>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16">
                    <a:moveTo>
                      <a:pt x="58" y="108"/>
                    </a:moveTo>
                    <a:lnTo>
                      <a:pt x="58" y="108"/>
                    </a:lnTo>
                    <a:lnTo>
                      <a:pt x="51" y="95"/>
                    </a:lnTo>
                    <a:lnTo>
                      <a:pt x="45" y="83"/>
                    </a:lnTo>
                    <a:lnTo>
                      <a:pt x="39" y="69"/>
                    </a:lnTo>
                    <a:lnTo>
                      <a:pt x="34" y="56"/>
                    </a:lnTo>
                    <a:lnTo>
                      <a:pt x="30" y="41"/>
                    </a:lnTo>
                    <a:lnTo>
                      <a:pt x="25" y="28"/>
                    </a:lnTo>
                    <a:lnTo>
                      <a:pt x="21" y="14"/>
                    </a:lnTo>
                    <a:lnTo>
                      <a:pt x="17" y="0"/>
                    </a:lnTo>
                    <a:lnTo>
                      <a:pt x="0" y="2"/>
                    </a:lnTo>
                    <a:lnTo>
                      <a:pt x="4" y="17"/>
                    </a:lnTo>
                    <a:lnTo>
                      <a:pt x="8" y="33"/>
                    </a:lnTo>
                    <a:lnTo>
                      <a:pt x="14" y="47"/>
                    </a:lnTo>
                    <a:lnTo>
                      <a:pt x="18" y="61"/>
                    </a:lnTo>
                    <a:lnTo>
                      <a:pt x="23" y="75"/>
                    </a:lnTo>
                    <a:lnTo>
                      <a:pt x="29" y="88"/>
                    </a:lnTo>
                    <a:lnTo>
                      <a:pt x="35" y="103"/>
                    </a:lnTo>
                    <a:lnTo>
                      <a:pt x="42" y="116"/>
                    </a:lnTo>
                    <a:lnTo>
                      <a:pt x="58" y="108"/>
                    </a:lnTo>
                    <a:close/>
                  </a:path>
                </a:pathLst>
              </a:custGeom>
              <a:solidFill>
                <a:srgbClr val="000000"/>
              </a:solidFill>
              <a:ln w="9525">
                <a:noFill/>
                <a:round/>
                <a:headEnd/>
                <a:tailEnd/>
              </a:ln>
            </p:spPr>
            <p:txBody>
              <a:bodyPr/>
              <a:lstStyle/>
              <a:p>
                <a:endParaRPr lang="en-US" dirty="0"/>
              </a:p>
            </p:txBody>
          </p:sp>
          <p:sp>
            <p:nvSpPr>
              <p:cNvPr id="58" name="Freeform 65"/>
              <p:cNvSpPr>
                <a:spLocks/>
              </p:cNvSpPr>
              <p:nvPr/>
            </p:nvSpPr>
            <p:spPr bwMode="auto">
              <a:xfrm>
                <a:off x="1848" y="2895"/>
                <a:ext cx="13" cy="13"/>
              </a:xfrm>
              <a:custGeom>
                <a:avLst/>
                <a:gdLst>
                  <a:gd name="T0" fmla="*/ 16 w 24"/>
                  <a:gd name="T1" fmla="*/ 26 h 26"/>
                  <a:gd name="T2" fmla="*/ 16 w 24"/>
                  <a:gd name="T3" fmla="*/ 26 h 26"/>
                  <a:gd name="T4" fmla="*/ 17 w 24"/>
                  <a:gd name="T5" fmla="*/ 24 h 26"/>
                  <a:gd name="T6" fmla="*/ 23 w 24"/>
                  <a:gd name="T7" fmla="*/ 19 h 26"/>
                  <a:gd name="T8" fmla="*/ 24 w 24"/>
                  <a:gd name="T9" fmla="*/ 10 h 26"/>
                  <a:gd name="T10" fmla="*/ 24 w 24"/>
                  <a:gd name="T11" fmla="*/ 0 h 26"/>
                  <a:gd name="T12" fmla="*/ 8 w 24"/>
                  <a:gd name="T13" fmla="*/ 8 h 26"/>
                  <a:gd name="T14" fmla="*/ 8 w 24"/>
                  <a:gd name="T15" fmla="*/ 10 h 26"/>
                  <a:gd name="T16" fmla="*/ 7 w 24"/>
                  <a:gd name="T17" fmla="*/ 11 h 26"/>
                  <a:gd name="T18" fmla="*/ 4 w 24"/>
                  <a:gd name="T19" fmla="*/ 14 h 26"/>
                  <a:gd name="T20" fmla="*/ 0 w 24"/>
                  <a:gd name="T21" fmla="*/ 23 h 26"/>
                  <a:gd name="T22" fmla="*/ 0 w 24"/>
                  <a:gd name="T23" fmla="*/ 23 h 26"/>
                  <a:gd name="T24" fmla="*/ 16 w 24"/>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6"/>
                  <a:gd name="T41" fmla="*/ 24 w 2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6">
                    <a:moveTo>
                      <a:pt x="16" y="26"/>
                    </a:moveTo>
                    <a:lnTo>
                      <a:pt x="16" y="26"/>
                    </a:lnTo>
                    <a:lnTo>
                      <a:pt x="17" y="24"/>
                    </a:lnTo>
                    <a:lnTo>
                      <a:pt x="23" y="19"/>
                    </a:lnTo>
                    <a:lnTo>
                      <a:pt x="24" y="10"/>
                    </a:lnTo>
                    <a:lnTo>
                      <a:pt x="24" y="0"/>
                    </a:lnTo>
                    <a:lnTo>
                      <a:pt x="8" y="8"/>
                    </a:lnTo>
                    <a:lnTo>
                      <a:pt x="8" y="10"/>
                    </a:lnTo>
                    <a:lnTo>
                      <a:pt x="7" y="11"/>
                    </a:lnTo>
                    <a:lnTo>
                      <a:pt x="4" y="14"/>
                    </a:lnTo>
                    <a:lnTo>
                      <a:pt x="0" y="23"/>
                    </a:lnTo>
                    <a:lnTo>
                      <a:pt x="16" y="26"/>
                    </a:lnTo>
                    <a:close/>
                  </a:path>
                </a:pathLst>
              </a:custGeom>
              <a:solidFill>
                <a:srgbClr val="000000"/>
              </a:solidFill>
              <a:ln w="9525">
                <a:noFill/>
                <a:round/>
                <a:headEnd/>
                <a:tailEnd/>
              </a:ln>
            </p:spPr>
            <p:txBody>
              <a:bodyPr/>
              <a:lstStyle/>
              <a:p>
                <a:endParaRPr lang="en-US" dirty="0"/>
              </a:p>
            </p:txBody>
          </p:sp>
          <p:sp>
            <p:nvSpPr>
              <p:cNvPr id="59" name="Freeform 66"/>
              <p:cNvSpPr>
                <a:spLocks/>
              </p:cNvSpPr>
              <p:nvPr/>
            </p:nvSpPr>
            <p:spPr bwMode="auto">
              <a:xfrm>
                <a:off x="1846" y="2907"/>
                <a:ext cx="13" cy="78"/>
              </a:xfrm>
              <a:custGeom>
                <a:avLst/>
                <a:gdLst>
                  <a:gd name="T0" fmla="*/ 21 w 26"/>
                  <a:gd name="T1" fmla="*/ 157 h 157"/>
                  <a:gd name="T2" fmla="*/ 21 w 26"/>
                  <a:gd name="T3" fmla="*/ 157 h 157"/>
                  <a:gd name="T4" fmla="*/ 26 w 26"/>
                  <a:gd name="T5" fmla="*/ 117 h 157"/>
                  <a:gd name="T6" fmla="*/ 21 w 26"/>
                  <a:gd name="T7" fmla="*/ 79 h 157"/>
                  <a:gd name="T8" fmla="*/ 18 w 26"/>
                  <a:gd name="T9" fmla="*/ 40 h 157"/>
                  <a:gd name="T10" fmla="*/ 21 w 26"/>
                  <a:gd name="T11" fmla="*/ 3 h 157"/>
                  <a:gd name="T12" fmla="*/ 5 w 26"/>
                  <a:gd name="T13" fmla="*/ 0 h 157"/>
                  <a:gd name="T14" fmla="*/ 0 w 26"/>
                  <a:gd name="T15" fmla="*/ 40 h 157"/>
                  <a:gd name="T16" fmla="*/ 5 w 26"/>
                  <a:gd name="T17" fmla="*/ 79 h 157"/>
                  <a:gd name="T18" fmla="*/ 8 w 26"/>
                  <a:gd name="T19" fmla="*/ 117 h 157"/>
                  <a:gd name="T20" fmla="*/ 5 w 26"/>
                  <a:gd name="T21" fmla="*/ 154 h 157"/>
                  <a:gd name="T22" fmla="*/ 5 w 26"/>
                  <a:gd name="T23" fmla="*/ 154 h 157"/>
                  <a:gd name="T24" fmla="*/ 21 w 26"/>
                  <a:gd name="T25" fmla="*/ 157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7"/>
                  <a:gd name="T41" fmla="*/ 26 w 26"/>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7">
                    <a:moveTo>
                      <a:pt x="21" y="157"/>
                    </a:moveTo>
                    <a:lnTo>
                      <a:pt x="21" y="157"/>
                    </a:lnTo>
                    <a:lnTo>
                      <a:pt x="26" y="117"/>
                    </a:lnTo>
                    <a:lnTo>
                      <a:pt x="21" y="79"/>
                    </a:lnTo>
                    <a:lnTo>
                      <a:pt x="18" y="40"/>
                    </a:lnTo>
                    <a:lnTo>
                      <a:pt x="21" y="3"/>
                    </a:lnTo>
                    <a:lnTo>
                      <a:pt x="5" y="0"/>
                    </a:lnTo>
                    <a:lnTo>
                      <a:pt x="0" y="40"/>
                    </a:lnTo>
                    <a:lnTo>
                      <a:pt x="5" y="79"/>
                    </a:lnTo>
                    <a:lnTo>
                      <a:pt x="8" y="117"/>
                    </a:lnTo>
                    <a:lnTo>
                      <a:pt x="5" y="154"/>
                    </a:lnTo>
                    <a:lnTo>
                      <a:pt x="21" y="157"/>
                    </a:lnTo>
                    <a:close/>
                  </a:path>
                </a:pathLst>
              </a:custGeom>
              <a:solidFill>
                <a:srgbClr val="000000"/>
              </a:solidFill>
              <a:ln w="9525">
                <a:noFill/>
                <a:round/>
                <a:headEnd/>
                <a:tailEnd/>
              </a:ln>
            </p:spPr>
            <p:txBody>
              <a:bodyPr/>
              <a:lstStyle/>
              <a:p>
                <a:endParaRPr lang="en-US" dirty="0"/>
              </a:p>
            </p:txBody>
          </p:sp>
          <p:sp>
            <p:nvSpPr>
              <p:cNvPr id="60" name="Freeform 67"/>
              <p:cNvSpPr>
                <a:spLocks/>
              </p:cNvSpPr>
              <p:nvPr/>
            </p:nvSpPr>
            <p:spPr bwMode="auto">
              <a:xfrm>
                <a:off x="1839" y="2984"/>
                <a:ext cx="18" cy="34"/>
              </a:xfrm>
              <a:custGeom>
                <a:avLst/>
                <a:gdLst>
                  <a:gd name="T0" fmla="*/ 16 w 35"/>
                  <a:gd name="T1" fmla="*/ 69 h 69"/>
                  <a:gd name="T2" fmla="*/ 16 w 35"/>
                  <a:gd name="T3" fmla="*/ 69 h 69"/>
                  <a:gd name="T4" fmla="*/ 19 w 35"/>
                  <a:gd name="T5" fmla="*/ 53 h 69"/>
                  <a:gd name="T6" fmla="*/ 24 w 35"/>
                  <a:gd name="T7" fmla="*/ 38 h 69"/>
                  <a:gd name="T8" fmla="*/ 30 w 35"/>
                  <a:gd name="T9" fmla="*/ 21 h 69"/>
                  <a:gd name="T10" fmla="*/ 35 w 35"/>
                  <a:gd name="T11" fmla="*/ 3 h 69"/>
                  <a:gd name="T12" fmla="*/ 19 w 35"/>
                  <a:gd name="T13" fmla="*/ 0 h 69"/>
                  <a:gd name="T14" fmla="*/ 14 w 35"/>
                  <a:gd name="T15" fmla="*/ 15 h 69"/>
                  <a:gd name="T16" fmla="*/ 8 w 35"/>
                  <a:gd name="T17" fmla="*/ 33 h 69"/>
                  <a:gd name="T18" fmla="*/ 3 w 35"/>
                  <a:gd name="T19" fmla="*/ 50 h 69"/>
                  <a:gd name="T20" fmla="*/ 0 w 35"/>
                  <a:gd name="T21" fmla="*/ 69 h 69"/>
                  <a:gd name="T22" fmla="*/ 0 w 35"/>
                  <a:gd name="T23" fmla="*/ 69 h 69"/>
                  <a:gd name="T24" fmla="*/ 16 w 35"/>
                  <a:gd name="T25" fmla="*/ 6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6" y="69"/>
                    </a:moveTo>
                    <a:lnTo>
                      <a:pt x="16" y="69"/>
                    </a:lnTo>
                    <a:lnTo>
                      <a:pt x="19" y="53"/>
                    </a:lnTo>
                    <a:lnTo>
                      <a:pt x="24" y="38"/>
                    </a:lnTo>
                    <a:lnTo>
                      <a:pt x="30" y="21"/>
                    </a:lnTo>
                    <a:lnTo>
                      <a:pt x="35" y="3"/>
                    </a:lnTo>
                    <a:lnTo>
                      <a:pt x="19" y="0"/>
                    </a:lnTo>
                    <a:lnTo>
                      <a:pt x="14" y="15"/>
                    </a:lnTo>
                    <a:lnTo>
                      <a:pt x="8" y="33"/>
                    </a:lnTo>
                    <a:lnTo>
                      <a:pt x="3" y="50"/>
                    </a:lnTo>
                    <a:lnTo>
                      <a:pt x="0" y="69"/>
                    </a:lnTo>
                    <a:lnTo>
                      <a:pt x="16" y="69"/>
                    </a:lnTo>
                    <a:close/>
                  </a:path>
                </a:pathLst>
              </a:custGeom>
              <a:solidFill>
                <a:srgbClr val="000000"/>
              </a:solidFill>
              <a:ln w="9525">
                <a:noFill/>
                <a:round/>
                <a:headEnd/>
                <a:tailEnd/>
              </a:ln>
            </p:spPr>
            <p:txBody>
              <a:bodyPr/>
              <a:lstStyle/>
              <a:p>
                <a:endParaRPr lang="en-US" dirty="0"/>
              </a:p>
            </p:txBody>
          </p:sp>
          <p:sp>
            <p:nvSpPr>
              <p:cNvPr id="61" name="Freeform 68"/>
              <p:cNvSpPr>
                <a:spLocks/>
              </p:cNvSpPr>
              <p:nvPr/>
            </p:nvSpPr>
            <p:spPr bwMode="auto">
              <a:xfrm>
                <a:off x="1839" y="3018"/>
                <a:ext cx="34" cy="110"/>
              </a:xfrm>
              <a:custGeom>
                <a:avLst/>
                <a:gdLst>
                  <a:gd name="T0" fmla="*/ 59 w 67"/>
                  <a:gd name="T1" fmla="*/ 201 h 220"/>
                  <a:gd name="T2" fmla="*/ 67 w 67"/>
                  <a:gd name="T3" fmla="*/ 209 h 220"/>
                  <a:gd name="T4" fmla="*/ 61 w 67"/>
                  <a:gd name="T5" fmla="*/ 185 h 220"/>
                  <a:gd name="T6" fmla="*/ 53 w 67"/>
                  <a:gd name="T7" fmla="*/ 158 h 220"/>
                  <a:gd name="T8" fmla="*/ 43 w 67"/>
                  <a:gd name="T9" fmla="*/ 133 h 220"/>
                  <a:gd name="T10" fmla="*/ 35 w 67"/>
                  <a:gd name="T11" fmla="*/ 106 h 220"/>
                  <a:gd name="T12" fmla="*/ 27 w 67"/>
                  <a:gd name="T13" fmla="*/ 79 h 220"/>
                  <a:gd name="T14" fmla="*/ 22 w 67"/>
                  <a:gd name="T15" fmla="*/ 52 h 220"/>
                  <a:gd name="T16" fmla="*/ 18 w 67"/>
                  <a:gd name="T17" fmla="*/ 27 h 220"/>
                  <a:gd name="T18" fmla="*/ 16 w 67"/>
                  <a:gd name="T19" fmla="*/ 0 h 220"/>
                  <a:gd name="T20" fmla="*/ 0 w 67"/>
                  <a:gd name="T21" fmla="*/ 0 h 220"/>
                  <a:gd name="T22" fmla="*/ 2 w 67"/>
                  <a:gd name="T23" fmla="*/ 27 h 220"/>
                  <a:gd name="T24" fmla="*/ 6 w 67"/>
                  <a:gd name="T25" fmla="*/ 55 h 220"/>
                  <a:gd name="T26" fmla="*/ 11 w 67"/>
                  <a:gd name="T27" fmla="*/ 82 h 220"/>
                  <a:gd name="T28" fmla="*/ 19 w 67"/>
                  <a:gd name="T29" fmla="*/ 109 h 220"/>
                  <a:gd name="T30" fmla="*/ 27 w 67"/>
                  <a:gd name="T31" fmla="*/ 138 h 220"/>
                  <a:gd name="T32" fmla="*/ 36 w 67"/>
                  <a:gd name="T33" fmla="*/ 164 h 220"/>
                  <a:gd name="T34" fmla="*/ 44 w 67"/>
                  <a:gd name="T35" fmla="*/ 188 h 220"/>
                  <a:gd name="T36" fmla="*/ 51 w 67"/>
                  <a:gd name="T37" fmla="*/ 212 h 220"/>
                  <a:gd name="T38" fmla="*/ 59 w 67"/>
                  <a:gd name="T39" fmla="*/ 220 h 220"/>
                  <a:gd name="T40" fmla="*/ 51 w 67"/>
                  <a:gd name="T41" fmla="*/ 212 h 220"/>
                  <a:gd name="T42" fmla="*/ 53 w 67"/>
                  <a:gd name="T43" fmla="*/ 220 h 220"/>
                  <a:gd name="T44" fmla="*/ 59 w 67"/>
                  <a:gd name="T45" fmla="*/ 220 h 220"/>
                  <a:gd name="T46" fmla="*/ 59 w 67"/>
                  <a:gd name="T47" fmla="*/ 201 h 2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20"/>
                  <a:gd name="T74" fmla="*/ 67 w 67"/>
                  <a:gd name="T75" fmla="*/ 220 h 2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20">
                    <a:moveTo>
                      <a:pt x="59" y="201"/>
                    </a:moveTo>
                    <a:lnTo>
                      <a:pt x="67" y="209"/>
                    </a:lnTo>
                    <a:lnTo>
                      <a:pt x="61" y="185"/>
                    </a:lnTo>
                    <a:lnTo>
                      <a:pt x="53" y="158"/>
                    </a:lnTo>
                    <a:lnTo>
                      <a:pt x="43" y="133"/>
                    </a:lnTo>
                    <a:lnTo>
                      <a:pt x="35" y="106"/>
                    </a:lnTo>
                    <a:lnTo>
                      <a:pt x="27" y="79"/>
                    </a:lnTo>
                    <a:lnTo>
                      <a:pt x="22" y="52"/>
                    </a:lnTo>
                    <a:lnTo>
                      <a:pt x="18" y="27"/>
                    </a:lnTo>
                    <a:lnTo>
                      <a:pt x="16" y="0"/>
                    </a:lnTo>
                    <a:lnTo>
                      <a:pt x="0" y="0"/>
                    </a:lnTo>
                    <a:lnTo>
                      <a:pt x="2" y="27"/>
                    </a:lnTo>
                    <a:lnTo>
                      <a:pt x="6" y="55"/>
                    </a:lnTo>
                    <a:lnTo>
                      <a:pt x="11" y="82"/>
                    </a:lnTo>
                    <a:lnTo>
                      <a:pt x="19" y="109"/>
                    </a:lnTo>
                    <a:lnTo>
                      <a:pt x="27" y="138"/>
                    </a:lnTo>
                    <a:lnTo>
                      <a:pt x="36" y="164"/>
                    </a:lnTo>
                    <a:lnTo>
                      <a:pt x="44" y="188"/>
                    </a:lnTo>
                    <a:lnTo>
                      <a:pt x="51" y="212"/>
                    </a:lnTo>
                    <a:lnTo>
                      <a:pt x="59" y="220"/>
                    </a:lnTo>
                    <a:lnTo>
                      <a:pt x="51" y="212"/>
                    </a:lnTo>
                    <a:lnTo>
                      <a:pt x="53" y="220"/>
                    </a:lnTo>
                    <a:lnTo>
                      <a:pt x="59" y="220"/>
                    </a:lnTo>
                    <a:lnTo>
                      <a:pt x="59" y="201"/>
                    </a:lnTo>
                    <a:close/>
                  </a:path>
                </a:pathLst>
              </a:custGeom>
              <a:solidFill>
                <a:srgbClr val="000000"/>
              </a:solidFill>
              <a:ln w="9525">
                <a:noFill/>
                <a:round/>
                <a:headEnd/>
                <a:tailEnd/>
              </a:ln>
            </p:spPr>
            <p:txBody>
              <a:bodyPr/>
              <a:lstStyle/>
              <a:p>
                <a:endParaRPr lang="en-US" dirty="0"/>
              </a:p>
            </p:txBody>
          </p:sp>
          <p:sp>
            <p:nvSpPr>
              <p:cNvPr id="62" name="Freeform 69"/>
              <p:cNvSpPr>
                <a:spLocks/>
              </p:cNvSpPr>
              <p:nvPr/>
            </p:nvSpPr>
            <p:spPr bwMode="auto">
              <a:xfrm>
                <a:off x="1869" y="3119"/>
                <a:ext cx="265" cy="10"/>
              </a:xfrm>
              <a:custGeom>
                <a:avLst/>
                <a:gdLst>
                  <a:gd name="T0" fmla="*/ 512 w 530"/>
                  <a:gd name="T1" fmla="*/ 11 h 20"/>
                  <a:gd name="T2" fmla="*/ 521 w 530"/>
                  <a:gd name="T3" fmla="*/ 2 h 20"/>
                  <a:gd name="T4" fmla="*/ 0 w 530"/>
                  <a:gd name="T5" fmla="*/ 0 h 20"/>
                  <a:gd name="T6" fmla="*/ 0 w 530"/>
                  <a:gd name="T7" fmla="*/ 19 h 20"/>
                  <a:gd name="T8" fmla="*/ 521 w 530"/>
                  <a:gd name="T9" fmla="*/ 20 h 20"/>
                  <a:gd name="T10" fmla="*/ 530 w 530"/>
                  <a:gd name="T11" fmla="*/ 11 h 20"/>
                  <a:gd name="T12" fmla="*/ 521 w 530"/>
                  <a:gd name="T13" fmla="*/ 20 h 20"/>
                  <a:gd name="T14" fmla="*/ 530 w 530"/>
                  <a:gd name="T15" fmla="*/ 20 h 20"/>
                  <a:gd name="T16" fmla="*/ 530 w 530"/>
                  <a:gd name="T17" fmla="*/ 11 h 20"/>
                  <a:gd name="T18" fmla="*/ 512 w 530"/>
                  <a:gd name="T19" fmla="*/ 11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20"/>
                  <a:gd name="T32" fmla="*/ 530 w 5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20">
                    <a:moveTo>
                      <a:pt x="512" y="11"/>
                    </a:moveTo>
                    <a:lnTo>
                      <a:pt x="521" y="2"/>
                    </a:lnTo>
                    <a:lnTo>
                      <a:pt x="0" y="0"/>
                    </a:lnTo>
                    <a:lnTo>
                      <a:pt x="0" y="19"/>
                    </a:lnTo>
                    <a:lnTo>
                      <a:pt x="521" y="20"/>
                    </a:lnTo>
                    <a:lnTo>
                      <a:pt x="530" y="11"/>
                    </a:lnTo>
                    <a:lnTo>
                      <a:pt x="521" y="20"/>
                    </a:lnTo>
                    <a:lnTo>
                      <a:pt x="530" y="20"/>
                    </a:lnTo>
                    <a:lnTo>
                      <a:pt x="530" y="11"/>
                    </a:lnTo>
                    <a:lnTo>
                      <a:pt x="512" y="11"/>
                    </a:lnTo>
                    <a:close/>
                  </a:path>
                </a:pathLst>
              </a:custGeom>
              <a:solidFill>
                <a:srgbClr val="000000"/>
              </a:solidFill>
              <a:ln w="9525">
                <a:noFill/>
                <a:round/>
                <a:headEnd/>
                <a:tailEnd/>
              </a:ln>
            </p:spPr>
            <p:txBody>
              <a:bodyPr/>
              <a:lstStyle/>
              <a:p>
                <a:endParaRPr lang="en-US" dirty="0"/>
              </a:p>
            </p:txBody>
          </p:sp>
        </p:grpSp>
        <p:sp>
          <p:nvSpPr>
            <p:cNvPr id="63" name="Oval 5"/>
            <p:cNvSpPr>
              <a:spLocks noChangeArrowheads="1"/>
            </p:cNvSpPr>
            <p:nvPr/>
          </p:nvSpPr>
          <p:spPr bwMode="auto">
            <a:xfrm>
              <a:off x="5656263" y="5342585"/>
              <a:ext cx="457200" cy="457200"/>
            </a:xfrm>
            <a:prstGeom prst="ellipse">
              <a:avLst/>
            </a:prstGeom>
            <a:noFill/>
            <a:ln w="38100">
              <a:solidFill>
                <a:srgbClr val="FF0000"/>
              </a:solidFill>
              <a:round/>
              <a:headEnd/>
              <a:tailEnd/>
            </a:ln>
          </p:spPr>
          <p:txBody>
            <a:bodyPr wrap="none" anchor="ctr"/>
            <a:lstStyle/>
            <a:p>
              <a:endParaRPr lang="en-US" dirty="0"/>
            </a:p>
          </p:txBody>
        </p:sp>
        <p:grpSp>
          <p:nvGrpSpPr>
            <p:cNvPr id="64" name="Group 129"/>
            <p:cNvGrpSpPr>
              <a:grpSpLocks/>
            </p:cNvGrpSpPr>
            <p:nvPr/>
          </p:nvGrpSpPr>
          <p:grpSpPr bwMode="auto">
            <a:xfrm>
              <a:off x="15875" y="4610747"/>
              <a:ext cx="8988425" cy="2322513"/>
              <a:chOff x="10" y="2016"/>
              <a:chExt cx="5662" cy="1463"/>
            </a:xfrm>
          </p:grpSpPr>
          <p:pic>
            <p:nvPicPr>
              <p:cNvPr id="65" name="Picture 6"/>
              <p:cNvPicPr>
                <a:picLocks noChangeAspect="1" noChangeArrowheads="1"/>
              </p:cNvPicPr>
              <p:nvPr/>
            </p:nvPicPr>
            <p:blipFill>
              <a:blip r:embed="rId4" cstate="print"/>
              <a:srcRect/>
              <a:stretch>
                <a:fillRect/>
              </a:stretch>
            </p:blipFill>
            <p:spPr bwMode="auto">
              <a:xfrm>
                <a:off x="10" y="2016"/>
                <a:ext cx="5662" cy="1463"/>
              </a:xfrm>
              <a:prstGeom prst="rect">
                <a:avLst/>
              </a:prstGeom>
              <a:noFill/>
              <a:ln w="9525">
                <a:noFill/>
                <a:miter lim="800000"/>
                <a:headEnd/>
                <a:tailEnd/>
              </a:ln>
            </p:spPr>
          </p:pic>
          <p:grpSp>
            <p:nvGrpSpPr>
              <p:cNvPr id="66" name="Group 71"/>
              <p:cNvGrpSpPr>
                <a:grpSpLocks/>
              </p:cNvGrpSpPr>
              <p:nvPr/>
            </p:nvGrpSpPr>
            <p:grpSpPr bwMode="auto">
              <a:xfrm>
                <a:off x="1824" y="2160"/>
                <a:ext cx="787" cy="1019"/>
                <a:chOff x="1681" y="2110"/>
                <a:chExt cx="787" cy="1019"/>
              </a:xfrm>
            </p:grpSpPr>
            <p:sp>
              <p:nvSpPr>
                <p:cNvPr id="67" name="Freeform 72"/>
                <p:cNvSpPr>
                  <a:spLocks/>
                </p:cNvSpPr>
                <p:nvPr/>
              </p:nvSpPr>
              <p:spPr bwMode="auto">
                <a:xfrm>
                  <a:off x="1685" y="2115"/>
                  <a:ext cx="778" cy="1009"/>
                </a:xfrm>
                <a:custGeom>
                  <a:avLst/>
                  <a:gdLst>
                    <a:gd name="T0" fmla="*/ 902 w 1556"/>
                    <a:gd name="T1" fmla="*/ 1751 h 2019"/>
                    <a:gd name="T2" fmla="*/ 960 w 1556"/>
                    <a:gd name="T3" fmla="*/ 1645 h 2019"/>
                    <a:gd name="T4" fmla="*/ 1043 w 1556"/>
                    <a:gd name="T5" fmla="*/ 1580 h 2019"/>
                    <a:gd name="T6" fmla="*/ 1148 w 1556"/>
                    <a:gd name="T7" fmla="*/ 1443 h 2019"/>
                    <a:gd name="T8" fmla="*/ 1240 w 1556"/>
                    <a:gd name="T9" fmla="*/ 1300 h 2019"/>
                    <a:gd name="T10" fmla="*/ 1331 w 1556"/>
                    <a:gd name="T11" fmla="*/ 1173 h 2019"/>
                    <a:gd name="T12" fmla="*/ 1431 w 1556"/>
                    <a:gd name="T13" fmla="*/ 1070 h 2019"/>
                    <a:gd name="T14" fmla="*/ 1530 w 1556"/>
                    <a:gd name="T15" fmla="*/ 945 h 2019"/>
                    <a:gd name="T16" fmla="*/ 1544 w 1556"/>
                    <a:gd name="T17" fmla="*/ 842 h 2019"/>
                    <a:gd name="T18" fmla="*/ 1484 w 1556"/>
                    <a:gd name="T19" fmla="*/ 810 h 2019"/>
                    <a:gd name="T20" fmla="*/ 1415 w 1556"/>
                    <a:gd name="T21" fmla="*/ 818 h 2019"/>
                    <a:gd name="T22" fmla="*/ 1295 w 1556"/>
                    <a:gd name="T23" fmla="*/ 900 h 2019"/>
                    <a:gd name="T24" fmla="*/ 1195 w 1556"/>
                    <a:gd name="T25" fmla="*/ 1002 h 2019"/>
                    <a:gd name="T26" fmla="*/ 1103 w 1556"/>
                    <a:gd name="T27" fmla="*/ 1077 h 2019"/>
                    <a:gd name="T28" fmla="*/ 1007 w 1556"/>
                    <a:gd name="T29" fmla="*/ 1073 h 2019"/>
                    <a:gd name="T30" fmla="*/ 989 w 1556"/>
                    <a:gd name="T31" fmla="*/ 928 h 2019"/>
                    <a:gd name="T32" fmla="*/ 972 w 1556"/>
                    <a:gd name="T33" fmla="*/ 749 h 2019"/>
                    <a:gd name="T34" fmla="*/ 1000 w 1556"/>
                    <a:gd name="T35" fmla="*/ 564 h 2019"/>
                    <a:gd name="T36" fmla="*/ 986 w 1556"/>
                    <a:gd name="T37" fmla="*/ 262 h 2019"/>
                    <a:gd name="T38" fmla="*/ 953 w 1556"/>
                    <a:gd name="T39" fmla="*/ 139 h 2019"/>
                    <a:gd name="T40" fmla="*/ 892 w 1556"/>
                    <a:gd name="T41" fmla="*/ 84 h 2019"/>
                    <a:gd name="T42" fmla="*/ 815 w 1556"/>
                    <a:gd name="T43" fmla="*/ 109 h 2019"/>
                    <a:gd name="T44" fmla="*/ 792 w 1556"/>
                    <a:gd name="T45" fmla="*/ 241 h 2019"/>
                    <a:gd name="T46" fmla="*/ 776 w 1556"/>
                    <a:gd name="T47" fmla="*/ 461 h 2019"/>
                    <a:gd name="T48" fmla="*/ 742 w 1556"/>
                    <a:gd name="T49" fmla="*/ 674 h 2019"/>
                    <a:gd name="T50" fmla="*/ 745 w 1556"/>
                    <a:gd name="T51" fmla="*/ 455 h 2019"/>
                    <a:gd name="T52" fmla="*/ 706 w 1556"/>
                    <a:gd name="T53" fmla="*/ 238 h 2019"/>
                    <a:gd name="T54" fmla="*/ 664 w 1556"/>
                    <a:gd name="T55" fmla="*/ 41 h 2019"/>
                    <a:gd name="T56" fmla="*/ 597 w 1556"/>
                    <a:gd name="T57" fmla="*/ 0 h 2019"/>
                    <a:gd name="T58" fmla="*/ 526 w 1556"/>
                    <a:gd name="T59" fmla="*/ 21 h 2019"/>
                    <a:gd name="T60" fmla="*/ 506 w 1556"/>
                    <a:gd name="T61" fmla="*/ 141 h 2019"/>
                    <a:gd name="T62" fmla="*/ 515 w 1556"/>
                    <a:gd name="T63" fmla="*/ 458 h 2019"/>
                    <a:gd name="T64" fmla="*/ 533 w 1556"/>
                    <a:gd name="T65" fmla="*/ 603 h 2019"/>
                    <a:gd name="T66" fmla="*/ 525 w 1556"/>
                    <a:gd name="T67" fmla="*/ 578 h 2019"/>
                    <a:gd name="T68" fmla="*/ 460 w 1556"/>
                    <a:gd name="T69" fmla="*/ 320 h 2019"/>
                    <a:gd name="T70" fmla="*/ 397 w 1556"/>
                    <a:gd name="T71" fmla="*/ 137 h 2019"/>
                    <a:gd name="T72" fmla="*/ 294 w 1556"/>
                    <a:gd name="T73" fmla="*/ 159 h 2019"/>
                    <a:gd name="T74" fmla="*/ 278 w 1556"/>
                    <a:gd name="T75" fmla="*/ 321 h 2019"/>
                    <a:gd name="T76" fmla="*/ 303 w 1556"/>
                    <a:gd name="T77" fmla="*/ 560 h 2019"/>
                    <a:gd name="T78" fmla="*/ 334 w 1556"/>
                    <a:gd name="T79" fmla="*/ 728 h 2019"/>
                    <a:gd name="T80" fmla="*/ 361 w 1556"/>
                    <a:gd name="T81" fmla="*/ 839 h 2019"/>
                    <a:gd name="T82" fmla="*/ 294 w 1556"/>
                    <a:gd name="T83" fmla="*/ 784 h 2019"/>
                    <a:gd name="T84" fmla="*/ 206 w 1556"/>
                    <a:gd name="T85" fmla="*/ 651 h 2019"/>
                    <a:gd name="T86" fmla="*/ 135 w 1556"/>
                    <a:gd name="T87" fmla="*/ 531 h 2019"/>
                    <a:gd name="T88" fmla="*/ 76 w 1556"/>
                    <a:gd name="T89" fmla="*/ 485 h 2019"/>
                    <a:gd name="T90" fmla="*/ 24 w 1556"/>
                    <a:gd name="T91" fmla="*/ 501 h 2019"/>
                    <a:gd name="T92" fmla="*/ 8 w 1556"/>
                    <a:gd name="T93" fmla="*/ 619 h 2019"/>
                    <a:gd name="T94" fmla="*/ 91 w 1556"/>
                    <a:gd name="T95" fmla="*/ 811 h 2019"/>
                    <a:gd name="T96" fmla="*/ 186 w 1556"/>
                    <a:gd name="T97" fmla="*/ 968 h 2019"/>
                    <a:gd name="T98" fmla="*/ 244 w 1556"/>
                    <a:gd name="T99" fmla="*/ 1160 h 2019"/>
                    <a:gd name="T100" fmla="*/ 282 w 1556"/>
                    <a:gd name="T101" fmla="*/ 1356 h 2019"/>
                    <a:gd name="T102" fmla="*/ 314 w 1556"/>
                    <a:gd name="T103" fmla="*/ 1497 h 2019"/>
                    <a:gd name="T104" fmla="*/ 342 w 1556"/>
                    <a:gd name="T105" fmla="*/ 1571 h 2019"/>
                    <a:gd name="T106" fmla="*/ 338 w 1556"/>
                    <a:gd name="T107" fmla="*/ 1701 h 2019"/>
                    <a:gd name="T108" fmla="*/ 317 w 1556"/>
                    <a:gd name="T109" fmla="*/ 1834 h 2019"/>
                    <a:gd name="T110" fmla="*/ 360 w 1556"/>
                    <a:gd name="T111" fmla="*/ 1993 h 2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6"/>
                    <a:gd name="T169" fmla="*/ 0 h 2019"/>
                    <a:gd name="T170" fmla="*/ 1556 w 1556"/>
                    <a:gd name="T171" fmla="*/ 2019 h 20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6" h="2019">
                      <a:moveTo>
                        <a:pt x="887" y="2019"/>
                      </a:moveTo>
                      <a:lnTo>
                        <a:pt x="888" y="1961"/>
                      </a:lnTo>
                      <a:lnTo>
                        <a:pt x="892" y="1898"/>
                      </a:lnTo>
                      <a:lnTo>
                        <a:pt x="898" y="1836"/>
                      </a:lnTo>
                      <a:lnTo>
                        <a:pt x="901" y="1779"/>
                      </a:lnTo>
                      <a:lnTo>
                        <a:pt x="902" y="1751"/>
                      </a:lnTo>
                      <a:lnTo>
                        <a:pt x="903" y="1721"/>
                      </a:lnTo>
                      <a:lnTo>
                        <a:pt x="910" y="1694"/>
                      </a:lnTo>
                      <a:lnTo>
                        <a:pt x="923" y="1671"/>
                      </a:lnTo>
                      <a:lnTo>
                        <a:pt x="934" y="1661"/>
                      </a:lnTo>
                      <a:lnTo>
                        <a:pt x="946" y="1651"/>
                      </a:lnTo>
                      <a:lnTo>
                        <a:pt x="960" y="1645"/>
                      </a:lnTo>
                      <a:lnTo>
                        <a:pt x="973" y="1636"/>
                      </a:lnTo>
                      <a:lnTo>
                        <a:pt x="986" y="1628"/>
                      </a:lnTo>
                      <a:lnTo>
                        <a:pt x="1001" y="1622"/>
                      </a:lnTo>
                      <a:lnTo>
                        <a:pt x="1013" y="1612"/>
                      </a:lnTo>
                      <a:lnTo>
                        <a:pt x="1024" y="1602"/>
                      </a:lnTo>
                      <a:lnTo>
                        <a:pt x="1043" y="1580"/>
                      </a:lnTo>
                      <a:lnTo>
                        <a:pt x="1062" y="1559"/>
                      </a:lnTo>
                      <a:lnTo>
                        <a:pt x="1079" y="1536"/>
                      </a:lnTo>
                      <a:lnTo>
                        <a:pt x="1097" y="1513"/>
                      </a:lnTo>
                      <a:lnTo>
                        <a:pt x="1114" y="1490"/>
                      </a:lnTo>
                      <a:lnTo>
                        <a:pt x="1131" y="1467"/>
                      </a:lnTo>
                      <a:lnTo>
                        <a:pt x="1148" y="1443"/>
                      </a:lnTo>
                      <a:lnTo>
                        <a:pt x="1164" y="1420"/>
                      </a:lnTo>
                      <a:lnTo>
                        <a:pt x="1178" y="1396"/>
                      </a:lnTo>
                      <a:lnTo>
                        <a:pt x="1195" y="1372"/>
                      </a:lnTo>
                      <a:lnTo>
                        <a:pt x="1211" y="1348"/>
                      </a:lnTo>
                      <a:lnTo>
                        <a:pt x="1225" y="1324"/>
                      </a:lnTo>
                      <a:lnTo>
                        <a:pt x="1240" y="1300"/>
                      </a:lnTo>
                      <a:lnTo>
                        <a:pt x="1256" y="1275"/>
                      </a:lnTo>
                      <a:lnTo>
                        <a:pt x="1271" y="1251"/>
                      </a:lnTo>
                      <a:lnTo>
                        <a:pt x="1287" y="1227"/>
                      </a:lnTo>
                      <a:lnTo>
                        <a:pt x="1301" y="1208"/>
                      </a:lnTo>
                      <a:lnTo>
                        <a:pt x="1315" y="1191"/>
                      </a:lnTo>
                      <a:lnTo>
                        <a:pt x="1331" y="1173"/>
                      </a:lnTo>
                      <a:lnTo>
                        <a:pt x="1348" y="1156"/>
                      </a:lnTo>
                      <a:lnTo>
                        <a:pt x="1364" y="1140"/>
                      </a:lnTo>
                      <a:lnTo>
                        <a:pt x="1381" y="1124"/>
                      </a:lnTo>
                      <a:lnTo>
                        <a:pt x="1397" y="1108"/>
                      </a:lnTo>
                      <a:lnTo>
                        <a:pt x="1413" y="1090"/>
                      </a:lnTo>
                      <a:lnTo>
                        <a:pt x="1431" y="1070"/>
                      </a:lnTo>
                      <a:lnTo>
                        <a:pt x="1448" y="1050"/>
                      </a:lnTo>
                      <a:lnTo>
                        <a:pt x="1466" y="1028"/>
                      </a:lnTo>
                      <a:lnTo>
                        <a:pt x="1482" y="1008"/>
                      </a:lnTo>
                      <a:lnTo>
                        <a:pt x="1498" y="987"/>
                      </a:lnTo>
                      <a:lnTo>
                        <a:pt x="1514" y="965"/>
                      </a:lnTo>
                      <a:lnTo>
                        <a:pt x="1530" y="945"/>
                      </a:lnTo>
                      <a:lnTo>
                        <a:pt x="1546" y="924"/>
                      </a:lnTo>
                      <a:lnTo>
                        <a:pt x="1554" y="908"/>
                      </a:lnTo>
                      <a:lnTo>
                        <a:pt x="1556" y="890"/>
                      </a:lnTo>
                      <a:lnTo>
                        <a:pt x="1554" y="873"/>
                      </a:lnTo>
                      <a:lnTo>
                        <a:pt x="1549" y="855"/>
                      </a:lnTo>
                      <a:lnTo>
                        <a:pt x="1544" y="842"/>
                      </a:lnTo>
                      <a:lnTo>
                        <a:pt x="1535" y="830"/>
                      </a:lnTo>
                      <a:lnTo>
                        <a:pt x="1525" y="819"/>
                      </a:lnTo>
                      <a:lnTo>
                        <a:pt x="1513" y="815"/>
                      </a:lnTo>
                      <a:lnTo>
                        <a:pt x="1503" y="814"/>
                      </a:lnTo>
                      <a:lnTo>
                        <a:pt x="1494" y="811"/>
                      </a:lnTo>
                      <a:lnTo>
                        <a:pt x="1484" y="810"/>
                      </a:lnTo>
                      <a:lnTo>
                        <a:pt x="1475" y="807"/>
                      </a:lnTo>
                      <a:lnTo>
                        <a:pt x="1466" y="806"/>
                      </a:lnTo>
                      <a:lnTo>
                        <a:pt x="1456" y="806"/>
                      </a:lnTo>
                      <a:lnTo>
                        <a:pt x="1447" y="806"/>
                      </a:lnTo>
                      <a:lnTo>
                        <a:pt x="1437" y="808"/>
                      </a:lnTo>
                      <a:lnTo>
                        <a:pt x="1415" y="818"/>
                      </a:lnTo>
                      <a:lnTo>
                        <a:pt x="1392" y="828"/>
                      </a:lnTo>
                      <a:lnTo>
                        <a:pt x="1370" y="842"/>
                      </a:lnTo>
                      <a:lnTo>
                        <a:pt x="1350" y="854"/>
                      </a:lnTo>
                      <a:lnTo>
                        <a:pt x="1331" y="869"/>
                      </a:lnTo>
                      <a:lnTo>
                        <a:pt x="1313" y="884"/>
                      </a:lnTo>
                      <a:lnTo>
                        <a:pt x="1295" y="900"/>
                      </a:lnTo>
                      <a:lnTo>
                        <a:pt x="1278" y="916"/>
                      </a:lnTo>
                      <a:lnTo>
                        <a:pt x="1262" y="933"/>
                      </a:lnTo>
                      <a:lnTo>
                        <a:pt x="1244" y="949"/>
                      </a:lnTo>
                      <a:lnTo>
                        <a:pt x="1228" y="967"/>
                      </a:lnTo>
                      <a:lnTo>
                        <a:pt x="1212" y="984"/>
                      </a:lnTo>
                      <a:lnTo>
                        <a:pt x="1195" y="1002"/>
                      </a:lnTo>
                      <a:lnTo>
                        <a:pt x="1178" y="1019"/>
                      </a:lnTo>
                      <a:lnTo>
                        <a:pt x="1161" y="1037"/>
                      </a:lnTo>
                      <a:lnTo>
                        <a:pt x="1144" y="1053"/>
                      </a:lnTo>
                      <a:lnTo>
                        <a:pt x="1131" y="1062"/>
                      </a:lnTo>
                      <a:lnTo>
                        <a:pt x="1118" y="1070"/>
                      </a:lnTo>
                      <a:lnTo>
                        <a:pt x="1103" y="1077"/>
                      </a:lnTo>
                      <a:lnTo>
                        <a:pt x="1087" y="1081"/>
                      </a:lnTo>
                      <a:lnTo>
                        <a:pt x="1071" y="1085"/>
                      </a:lnTo>
                      <a:lnTo>
                        <a:pt x="1055" y="1088"/>
                      </a:lnTo>
                      <a:lnTo>
                        <a:pt x="1037" y="1090"/>
                      </a:lnTo>
                      <a:lnTo>
                        <a:pt x="1021" y="1092"/>
                      </a:lnTo>
                      <a:lnTo>
                        <a:pt x="1007" y="1073"/>
                      </a:lnTo>
                      <a:lnTo>
                        <a:pt x="997" y="1051"/>
                      </a:lnTo>
                      <a:lnTo>
                        <a:pt x="990" y="1028"/>
                      </a:lnTo>
                      <a:lnTo>
                        <a:pt x="988" y="1003"/>
                      </a:lnTo>
                      <a:lnTo>
                        <a:pt x="986" y="979"/>
                      </a:lnTo>
                      <a:lnTo>
                        <a:pt x="988" y="953"/>
                      </a:lnTo>
                      <a:lnTo>
                        <a:pt x="989" y="928"/>
                      </a:lnTo>
                      <a:lnTo>
                        <a:pt x="990" y="904"/>
                      </a:lnTo>
                      <a:lnTo>
                        <a:pt x="990" y="873"/>
                      </a:lnTo>
                      <a:lnTo>
                        <a:pt x="986" y="845"/>
                      </a:lnTo>
                      <a:lnTo>
                        <a:pt x="981" y="815"/>
                      </a:lnTo>
                      <a:lnTo>
                        <a:pt x="976" y="786"/>
                      </a:lnTo>
                      <a:lnTo>
                        <a:pt x="972" y="749"/>
                      </a:lnTo>
                      <a:lnTo>
                        <a:pt x="973" y="713"/>
                      </a:lnTo>
                      <a:lnTo>
                        <a:pt x="976" y="677"/>
                      </a:lnTo>
                      <a:lnTo>
                        <a:pt x="981" y="641"/>
                      </a:lnTo>
                      <a:lnTo>
                        <a:pt x="986" y="615"/>
                      </a:lnTo>
                      <a:lnTo>
                        <a:pt x="993" y="590"/>
                      </a:lnTo>
                      <a:lnTo>
                        <a:pt x="1000" y="564"/>
                      </a:lnTo>
                      <a:lnTo>
                        <a:pt x="1003" y="537"/>
                      </a:lnTo>
                      <a:lnTo>
                        <a:pt x="1003" y="473"/>
                      </a:lnTo>
                      <a:lnTo>
                        <a:pt x="999" y="410"/>
                      </a:lnTo>
                      <a:lnTo>
                        <a:pt x="993" y="348"/>
                      </a:lnTo>
                      <a:lnTo>
                        <a:pt x="988" y="284"/>
                      </a:lnTo>
                      <a:lnTo>
                        <a:pt x="986" y="262"/>
                      </a:lnTo>
                      <a:lnTo>
                        <a:pt x="984" y="241"/>
                      </a:lnTo>
                      <a:lnTo>
                        <a:pt x="981" y="219"/>
                      </a:lnTo>
                      <a:lnTo>
                        <a:pt x="977" y="198"/>
                      </a:lnTo>
                      <a:lnTo>
                        <a:pt x="972" y="178"/>
                      </a:lnTo>
                      <a:lnTo>
                        <a:pt x="964" y="157"/>
                      </a:lnTo>
                      <a:lnTo>
                        <a:pt x="953" y="139"/>
                      </a:lnTo>
                      <a:lnTo>
                        <a:pt x="941" y="120"/>
                      </a:lnTo>
                      <a:lnTo>
                        <a:pt x="933" y="110"/>
                      </a:lnTo>
                      <a:lnTo>
                        <a:pt x="923" y="102"/>
                      </a:lnTo>
                      <a:lnTo>
                        <a:pt x="914" y="94"/>
                      </a:lnTo>
                      <a:lnTo>
                        <a:pt x="905" y="89"/>
                      </a:lnTo>
                      <a:lnTo>
                        <a:pt x="892" y="84"/>
                      </a:lnTo>
                      <a:lnTo>
                        <a:pt x="880" y="82"/>
                      </a:lnTo>
                      <a:lnTo>
                        <a:pt x="868" y="81"/>
                      </a:lnTo>
                      <a:lnTo>
                        <a:pt x="855" y="84"/>
                      </a:lnTo>
                      <a:lnTo>
                        <a:pt x="839" y="89"/>
                      </a:lnTo>
                      <a:lnTo>
                        <a:pt x="825" y="98"/>
                      </a:lnTo>
                      <a:lnTo>
                        <a:pt x="815" y="109"/>
                      </a:lnTo>
                      <a:lnTo>
                        <a:pt x="807" y="121"/>
                      </a:lnTo>
                      <a:lnTo>
                        <a:pt x="801" y="136"/>
                      </a:lnTo>
                      <a:lnTo>
                        <a:pt x="797" y="152"/>
                      </a:lnTo>
                      <a:lnTo>
                        <a:pt x="794" y="168"/>
                      </a:lnTo>
                      <a:lnTo>
                        <a:pt x="793" y="184"/>
                      </a:lnTo>
                      <a:lnTo>
                        <a:pt x="792" y="241"/>
                      </a:lnTo>
                      <a:lnTo>
                        <a:pt x="796" y="294"/>
                      </a:lnTo>
                      <a:lnTo>
                        <a:pt x="797" y="348"/>
                      </a:lnTo>
                      <a:lnTo>
                        <a:pt x="793" y="403"/>
                      </a:lnTo>
                      <a:lnTo>
                        <a:pt x="788" y="422"/>
                      </a:lnTo>
                      <a:lnTo>
                        <a:pt x="781" y="441"/>
                      </a:lnTo>
                      <a:lnTo>
                        <a:pt x="776" y="461"/>
                      </a:lnTo>
                      <a:lnTo>
                        <a:pt x="772" y="481"/>
                      </a:lnTo>
                      <a:lnTo>
                        <a:pt x="769" y="539"/>
                      </a:lnTo>
                      <a:lnTo>
                        <a:pt x="765" y="596"/>
                      </a:lnTo>
                      <a:lnTo>
                        <a:pt x="760" y="653"/>
                      </a:lnTo>
                      <a:lnTo>
                        <a:pt x="752" y="709"/>
                      </a:lnTo>
                      <a:lnTo>
                        <a:pt x="742" y="674"/>
                      </a:lnTo>
                      <a:lnTo>
                        <a:pt x="738" y="639"/>
                      </a:lnTo>
                      <a:lnTo>
                        <a:pt x="738" y="604"/>
                      </a:lnTo>
                      <a:lnTo>
                        <a:pt x="741" y="568"/>
                      </a:lnTo>
                      <a:lnTo>
                        <a:pt x="743" y="529"/>
                      </a:lnTo>
                      <a:lnTo>
                        <a:pt x="746" y="492"/>
                      </a:lnTo>
                      <a:lnTo>
                        <a:pt x="745" y="455"/>
                      </a:lnTo>
                      <a:lnTo>
                        <a:pt x="738" y="416"/>
                      </a:lnTo>
                      <a:lnTo>
                        <a:pt x="730" y="383"/>
                      </a:lnTo>
                      <a:lnTo>
                        <a:pt x="723" y="349"/>
                      </a:lnTo>
                      <a:lnTo>
                        <a:pt x="717" y="317"/>
                      </a:lnTo>
                      <a:lnTo>
                        <a:pt x="711" y="284"/>
                      </a:lnTo>
                      <a:lnTo>
                        <a:pt x="706" y="238"/>
                      </a:lnTo>
                      <a:lnTo>
                        <a:pt x="702" y="194"/>
                      </a:lnTo>
                      <a:lnTo>
                        <a:pt x="696" y="148"/>
                      </a:lnTo>
                      <a:lnTo>
                        <a:pt x="687" y="102"/>
                      </a:lnTo>
                      <a:lnTo>
                        <a:pt x="682" y="81"/>
                      </a:lnTo>
                      <a:lnTo>
                        <a:pt x="674" y="59"/>
                      </a:lnTo>
                      <a:lnTo>
                        <a:pt x="664" y="41"/>
                      </a:lnTo>
                      <a:lnTo>
                        <a:pt x="651" y="25"/>
                      </a:lnTo>
                      <a:lnTo>
                        <a:pt x="641" y="16"/>
                      </a:lnTo>
                      <a:lnTo>
                        <a:pt x="632" y="10"/>
                      </a:lnTo>
                      <a:lnTo>
                        <a:pt x="621" y="6"/>
                      </a:lnTo>
                      <a:lnTo>
                        <a:pt x="609" y="2"/>
                      </a:lnTo>
                      <a:lnTo>
                        <a:pt x="597" y="0"/>
                      </a:lnTo>
                      <a:lnTo>
                        <a:pt x="584" y="0"/>
                      </a:lnTo>
                      <a:lnTo>
                        <a:pt x="572" y="2"/>
                      </a:lnTo>
                      <a:lnTo>
                        <a:pt x="558" y="4"/>
                      </a:lnTo>
                      <a:lnTo>
                        <a:pt x="546" y="8"/>
                      </a:lnTo>
                      <a:lnTo>
                        <a:pt x="535" y="14"/>
                      </a:lnTo>
                      <a:lnTo>
                        <a:pt x="526" y="21"/>
                      </a:lnTo>
                      <a:lnTo>
                        <a:pt x="518" y="27"/>
                      </a:lnTo>
                      <a:lnTo>
                        <a:pt x="511" y="37"/>
                      </a:lnTo>
                      <a:lnTo>
                        <a:pt x="506" y="46"/>
                      </a:lnTo>
                      <a:lnTo>
                        <a:pt x="503" y="57"/>
                      </a:lnTo>
                      <a:lnTo>
                        <a:pt x="502" y="69"/>
                      </a:lnTo>
                      <a:lnTo>
                        <a:pt x="506" y="141"/>
                      </a:lnTo>
                      <a:lnTo>
                        <a:pt x="515" y="211"/>
                      </a:lnTo>
                      <a:lnTo>
                        <a:pt x="522" y="281"/>
                      </a:lnTo>
                      <a:lnTo>
                        <a:pt x="523" y="353"/>
                      </a:lnTo>
                      <a:lnTo>
                        <a:pt x="521" y="390"/>
                      </a:lnTo>
                      <a:lnTo>
                        <a:pt x="517" y="424"/>
                      </a:lnTo>
                      <a:lnTo>
                        <a:pt x="515" y="458"/>
                      </a:lnTo>
                      <a:lnTo>
                        <a:pt x="518" y="493"/>
                      </a:lnTo>
                      <a:lnTo>
                        <a:pt x="523" y="517"/>
                      </a:lnTo>
                      <a:lnTo>
                        <a:pt x="527" y="540"/>
                      </a:lnTo>
                      <a:lnTo>
                        <a:pt x="531" y="564"/>
                      </a:lnTo>
                      <a:lnTo>
                        <a:pt x="533" y="588"/>
                      </a:lnTo>
                      <a:lnTo>
                        <a:pt x="533" y="603"/>
                      </a:lnTo>
                      <a:lnTo>
                        <a:pt x="535" y="618"/>
                      </a:lnTo>
                      <a:lnTo>
                        <a:pt x="534" y="633"/>
                      </a:lnTo>
                      <a:lnTo>
                        <a:pt x="529" y="647"/>
                      </a:lnTo>
                      <a:lnTo>
                        <a:pt x="529" y="624"/>
                      </a:lnTo>
                      <a:lnTo>
                        <a:pt x="527" y="600"/>
                      </a:lnTo>
                      <a:lnTo>
                        <a:pt x="525" y="578"/>
                      </a:lnTo>
                      <a:lnTo>
                        <a:pt x="519" y="555"/>
                      </a:lnTo>
                      <a:lnTo>
                        <a:pt x="504" y="506"/>
                      </a:lnTo>
                      <a:lnTo>
                        <a:pt x="492" y="459"/>
                      </a:lnTo>
                      <a:lnTo>
                        <a:pt x="480" y="412"/>
                      </a:lnTo>
                      <a:lnTo>
                        <a:pt x="470" y="365"/>
                      </a:lnTo>
                      <a:lnTo>
                        <a:pt x="460" y="320"/>
                      </a:lnTo>
                      <a:lnTo>
                        <a:pt x="449" y="273"/>
                      </a:lnTo>
                      <a:lnTo>
                        <a:pt x="440" y="226"/>
                      </a:lnTo>
                      <a:lnTo>
                        <a:pt x="429" y="178"/>
                      </a:lnTo>
                      <a:lnTo>
                        <a:pt x="423" y="160"/>
                      </a:lnTo>
                      <a:lnTo>
                        <a:pt x="412" y="147"/>
                      </a:lnTo>
                      <a:lnTo>
                        <a:pt x="397" y="137"/>
                      </a:lnTo>
                      <a:lnTo>
                        <a:pt x="380" y="132"/>
                      </a:lnTo>
                      <a:lnTo>
                        <a:pt x="362" y="131"/>
                      </a:lnTo>
                      <a:lnTo>
                        <a:pt x="343" y="133"/>
                      </a:lnTo>
                      <a:lnTo>
                        <a:pt x="326" y="137"/>
                      </a:lnTo>
                      <a:lnTo>
                        <a:pt x="310" y="145"/>
                      </a:lnTo>
                      <a:lnTo>
                        <a:pt x="294" y="159"/>
                      </a:lnTo>
                      <a:lnTo>
                        <a:pt x="283" y="176"/>
                      </a:lnTo>
                      <a:lnTo>
                        <a:pt x="276" y="196"/>
                      </a:lnTo>
                      <a:lnTo>
                        <a:pt x="275" y="218"/>
                      </a:lnTo>
                      <a:lnTo>
                        <a:pt x="275" y="253"/>
                      </a:lnTo>
                      <a:lnTo>
                        <a:pt x="276" y="286"/>
                      </a:lnTo>
                      <a:lnTo>
                        <a:pt x="278" y="321"/>
                      </a:lnTo>
                      <a:lnTo>
                        <a:pt x="282" y="356"/>
                      </a:lnTo>
                      <a:lnTo>
                        <a:pt x="287" y="398"/>
                      </a:lnTo>
                      <a:lnTo>
                        <a:pt x="291" y="439"/>
                      </a:lnTo>
                      <a:lnTo>
                        <a:pt x="295" y="480"/>
                      </a:lnTo>
                      <a:lnTo>
                        <a:pt x="299" y="520"/>
                      </a:lnTo>
                      <a:lnTo>
                        <a:pt x="303" y="560"/>
                      </a:lnTo>
                      <a:lnTo>
                        <a:pt x="310" y="602"/>
                      </a:lnTo>
                      <a:lnTo>
                        <a:pt x="319" y="642"/>
                      </a:lnTo>
                      <a:lnTo>
                        <a:pt x="331" y="682"/>
                      </a:lnTo>
                      <a:lnTo>
                        <a:pt x="334" y="698"/>
                      </a:lnTo>
                      <a:lnTo>
                        <a:pt x="334" y="713"/>
                      </a:lnTo>
                      <a:lnTo>
                        <a:pt x="334" y="728"/>
                      </a:lnTo>
                      <a:lnTo>
                        <a:pt x="337" y="744"/>
                      </a:lnTo>
                      <a:lnTo>
                        <a:pt x="342" y="765"/>
                      </a:lnTo>
                      <a:lnTo>
                        <a:pt x="349" y="786"/>
                      </a:lnTo>
                      <a:lnTo>
                        <a:pt x="355" y="807"/>
                      </a:lnTo>
                      <a:lnTo>
                        <a:pt x="361" y="828"/>
                      </a:lnTo>
                      <a:lnTo>
                        <a:pt x="361" y="839"/>
                      </a:lnTo>
                      <a:lnTo>
                        <a:pt x="355" y="847"/>
                      </a:lnTo>
                      <a:lnTo>
                        <a:pt x="349" y="850"/>
                      </a:lnTo>
                      <a:lnTo>
                        <a:pt x="341" y="847"/>
                      </a:lnTo>
                      <a:lnTo>
                        <a:pt x="323" y="827"/>
                      </a:lnTo>
                      <a:lnTo>
                        <a:pt x="307" y="806"/>
                      </a:lnTo>
                      <a:lnTo>
                        <a:pt x="294" y="784"/>
                      </a:lnTo>
                      <a:lnTo>
                        <a:pt x="282" y="760"/>
                      </a:lnTo>
                      <a:lnTo>
                        <a:pt x="268" y="737"/>
                      </a:lnTo>
                      <a:lnTo>
                        <a:pt x="255" y="714"/>
                      </a:lnTo>
                      <a:lnTo>
                        <a:pt x="239" y="692"/>
                      </a:lnTo>
                      <a:lnTo>
                        <a:pt x="221" y="670"/>
                      </a:lnTo>
                      <a:lnTo>
                        <a:pt x="206" y="651"/>
                      </a:lnTo>
                      <a:lnTo>
                        <a:pt x="193" y="633"/>
                      </a:lnTo>
                      <a:lnTo>
                        <a:pt x="182" y="612"/>
                      </a:lnTo>
                      <a:lnTo>
                        <a:pt x="172" y="592"/>
                      </a:lnTo>
                      <a:lnTo>
                        <a:pt x="159" y="571"/>
                      </a:lnTo>
                      <a:lnTo>
                        <a:pt x="149" y="551"/>
                      </a:lnTo>
                      <a:lnTo>
                        <a:pt x="135" y="531"/>
                      </a:lnTo>
                      <a:lnTo>
                        <a:pt x="121" y="510"/>
                      </a:lnTo>
                      <a:lnTo>
                        <a:pt x="113" y="502"/>
                      </a:lnTo>
                      <a:lnTo>
                        <a:pt x="104" y="497"/>
                      </a:lnTo>
                      <a:lnTo>
                        <a:pt x="95" y="492"/>
                      </a:lnTo>
                      <a:lnTo>
                        <a:pt x="86" y="488"/>
                      </a:lnTo>
                      <a:lnTo>
                        <a:pt x="76" y="485"/>
                      </a:lnTo>
                      <a:lnTo>
                        <a:pt x="66" y="485"/>
                      </a:lnTo>
                      <a:lnTo>
                        <a:pt x="56" y="486"/>
                      </a:lnTo>
                      <a:lnTo>
                        <a:pt x="45" y="489"/>
                      </a:lnTo>
                      <a:lnTo>
                        <a:pt x="40" y="489"/>
                      </a:lnTo>
                      <a:lnTo>
                        <a:pt x="33" y="492"/>
                      </a:lnTo>
                      <a:lnTo>
                        <a:pt x="24" y="501"/>
                      </a:lnTo>
                      <a:lnTo>
                        <a:pt x="12" y="520"/>
                      </a:lnTo>
                      <a:lnTo>
                        <a:pt x="5" y="535"/>
                      </a:lnTo>
                      <a:lnTo>
                        <a:pt x="0" y="551"/>
                      </a:lnTo>
                      <a:lnTo>
                        <a:pt x="0" y="569"/>
                      </a:lnTo>
                      <a:lnTo>
                        <a:pt x="1" y="592"/>
                      </a:lnTo>
                      <a:lnTo>
                        <a:pt x="8" y="619"/>
                      </a:lnTo>
                      <a:lnTo>
                        <a:pt x="17" y="650"/>
                      </a:lnTo>
                      <a:lnTo>
                        <a:pt x="32" y="688"/>
                      </a:lnTo>
                      <a:lnTo>
                        <a:pt x="51" y="731"/>
                      </a:lnTo>
                      <a:lnTo>
                        <a:pt x="64" y="757"/>
                      </a:lnTo>
                      <a:lnTo>
                        <a:pt x="78" y="784"/>
                      </a:lnTo>
                      <a:lnTo>
                        <a:pt x="91" y="811"/>
                      </a:lnTo>
                      <a:lnTo>
                        <a:pt x="106" y="837"/>
                      </a:lnTo>
                      <a:lnTo>
                        <a:pt x="121" y="862"/>
                      </a:lnTo>
                      <a:lnTo>
                        <a:pt x="137" y="888"/>
                      </a:lnTo>
                      <a:lnTo>
                        <a:pt x="153" y="913"/>
                      </a:lnTo>
                      <a:lnTo>
                        <a:pt x="169" y="939"/>
                      </a:lnTo>
                      <a:lnTo>
                        <a:pt x="186" y="968"/>
                      </a:lnTo>
                      <a:lnTo>
                        <a:pt x="200" y="998"/>
                      </a:lnTo>
                      <a:lnTo>
                        <a:pt x="211" y="1028"/>
                      </a:lnTo>
                      <a:lnTo>
                        <a:pt x="220" y="1061"/>
                      </a:lnTo>
                      <a:lnTo>
                        <a:pt x="228" y="1093"/>
                      </a:lnTo>
                      <a:lnTo>
                        <a:pt x="236" y="1126"/>
                      </a:lnTo>
                      <a:lnTo>
                        <a:pt x="244" y="1160"/>
                      </a:lnTo>
                      <a:lnTo>
                        <a:pt x="253" y="1194"/>
                      </a:lnTo>
                      <a:lnTo>
                        <a:pt x="262" y="1227"/>
                      </a:lnTo>
                      <a:lnTo>
                        <a:pt x="268" y="1259"/>
                      </a:lnTo>
                      <a:lnTo>
                        <a:pt x="274" y="1292"/>
                      </a:lnTo>
                      <a:lnTo>
                        <a:pt x="278" y="1324"/>
                      </a:lnTo>
                      <a:lnTo>
                        <a:pt x="282" y="1356"/>
                      </a:lnTo>
                      <a:lnTo>
                        <a:pt x="286" y="1388"/>
                      </a:lnTo>
                      <a:lnTo>
                        <a:pt x="292" y="1420"/>
                      </a:lnTo>
                      <a:lnTo>
                        <a:pt x="300" y="1454"/>
                      </a:lnTo>
                      <a:lnTo>
                        <a:pt x="304" y="1469"/>
                      </a:lnTo>
                      <a:lnTo>
                        <a:pt x="309" y="1483"/>
                      </a:lnTo>
                      <a:lnTo>
                        <a:pt x="314" y="1497"/>
                      </a:lnTo>
                      <a:lnTo>
                        <a:pt x="318" y="1512"/>
                      </a:lnTo>
                      <a:lnTo>
                        <a:pt x="323" y="1525"/>
                      </a:lnTo>
                      <a:lnTo>
                        <a:pt x="329" y="1539"/>
                      </a:lnTo>
                      <a:lnTo>
                        <a:pt x="335" y="1552"/>
                      </a:lnTo>
                      <a:lnTo>
                        <a:pt x="342" y="1565"/>
                      </a:lnTo>
                      <a:lnTo>
                        <a:pt x="342" y="1571"/>
                      </a:lnTo>
                      <a:lnTo>
                        <a:pt x="341" y="1576"/>
                      </a:lnTo>
                      <a:lnTo>
                        <a:pt x="337" y="1580"/>
                      </a:lnTo>
                      <a:lnTo>
                        <a:pt x="334" y="1585"/>
                      </a:lnTo>
                      <a:lnTo>
                        <a:pt x="330" y="1624"/>
                      </a:lnTo>
                      <a:lnTo>
                        <a:pt x="334" y="1663"/>
                      </a:lnTo>
                      <a:lnTo>
                        <a:pt x="338" y="1701"/>
                      </a:lnTo>
                      <a:lnTo>
                        <a:pt x="334" y="1740"/>
                      </a:lnTo>
                      <a:lnTo>
                        <a:pt x="329" y="1756"/>
                      </a:lnTo>
                      <a:lnTo>
                        <a:pt x="323" y="1773"/>
                      </a:lnTo>
                      <a:lnTo>
                        <a:pt x="318" y="1789"/>
                      </a:lnTo>
                      <a:lnTo>
                        <a:pt x="315" y="1807"/>
                      </a:lnTo>
                      <a:lnTo>
                        <a:pt x="317" y="1834"/>
                      </a:lnTo>
                      <a:lnTo>
                        <a:pt x="321" y="1861"/>
                      </a:lnTo>
                      <a:lnTo>
                        <a:pt x="326" y="1887"/>
                      </a:lnTo>
                      <a:lnTo>
                        <a:pt x="334" y="1914"/>
                      </a:lnTo>
                      <a:lnTo>
                        <a:pt x="342" y="1942"/>
                      </a:lnTo>
                      <a:lnTo>
                        <a:pt x="351" y="1968"/>
                      </a:lnTo>
                      <a:lnTo>
                        <a:pt x="360" y="1993"/>
                      </a:lnTo>
                      <a:lnTo>
                        <a:pt x="366" y="2018"/>
                      </a:lnTo>
                      <a:lnTo>
                        <a:pt x="887" y="2019"/>
                      </a:lnTo>
                      <a:close/>
                    </a:path>
                  </a:pathLst>
                </a:custGeom>
                <a:solidFill>
                  <a:srgbClr val="FFBFA5"/>
                </a:solidFill>
                <a:ln w="9525">
                  <a:noFill/>
                  <a:round/>
                  <a:headEnd/>
                  <a:tailEnd/>
                </a:ln>
              </p:spPr>
              <p:txBody>
                <a:bodyPr/>
                <a:lstStyle/>
                <a:p>
                  <a:endParaRPr lang="en-US" dirty="0"/>
                </a:p>
              </p:txBody>
            </p:sp>
            <p:sp>
              <p:nvSpPr>
                <p:cNvPr id="68" name="Freeform 73"/>
                <p:cNvSpPr>
                  <a:spLocks/>
                </p:cNvSpPr>
                <p:nvPr/>
              </p:nvSpPr>
              <p:spPr bwMode="auto">
                <a:xfrm>
                  <a:off x="2124" y="3004"/>
                  <a:ext cx="16" cy="120"/>
                </a:xfrm>
                <a:custGeom>
                  <a:avLst/>
                  <a:gdLst>
                    <a:gd name="T0" fmla="*/ 14 w 31"/>
                    <a:gd name="T1" fmla="*/ 0 h 240"/>
                    <a:gd name="T2" fmla="*/ 14 w 31"/>
                    <a:gd name="T3" fmla="*/ 0 h 240"/>
                    <a:gd name="T4" fmla="*/ 12 w 31"/>
                    <a:gd name="T5" fmla="*/ 57 h 240"/>
                    <a:gd name="T6" fmla="*/ 6 w 31"/>
                    <a:gd name="T7" fmla="*/ 119 h 240"/>
                    <a:gd name="T8" fmla="*/ 2 w 31"/>
                    <a:gd name="T9" fmla="*/ 182 h 240"/>
                    <a:gd name="T10" fmla="*/ 0 w 31"/>
                    <a:gd name="T11" fmla="*/ 240 h 240"/>
                    <a:gd name="T12" fmla="*/ 18 w 31"/>
                    <a:gd name="T13" fmla="*/ 240 h 240"/>
                    <a:gd name="T14" fmla="*/ 18 w 31"/>
                    <a:gd name="T15" fmla="*/ 182 h 240"/>
                    <a:gd name="T16" fmla="*/ 23 w 31"/>
                    <a:gd name="T17" fmla="*/ 119 h 240"/>
                    <a:gd name="T18" fmla="*/ 28 w 31"/>
                    <a:gd name="T19" fmla="*/ 57 h 240"/>
                    <a:gd name="T20" fmla="*/ 31 w 31"/>
                    <a:gd name="T21" fmla="*/ 0 h 240"/>
                    <a:gd name="T22" fmla="*/ 31 w 31"/>
                    <a:gd name="T23" fmla="*/ 0 h 240"/>
                    <a:gd name="T24" fmla="*/ 14 w 31"/>
                    <a:gd name="T25" fmla="*/ 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0"/>
                    <a:gd name="T41" fmla="*/ 31 w 31"/>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0">
                      <a:moveTo>
                        <a:pt x="14" y="0"/>
                      </a:moveTo>
                      <a:lnTo>
                        <a:pt x="14" y="0"/>
                      </a:lnTo>
                      <a:lnTo>
                        <a:pt x="12" y="57"/>
                      </a:lnTo>
                      <a:lnTo>
                        <a:pt x="6" y="119"/>
                      </a:lnTo>
                      <a:lnTo>
                        <a:pt x="2" y="182"/>
                      </a:lnTo>
                      <a:lnTo>
                        <a:pt x="0" y="240"/>
                      </a:lnTo>
                      <a:lnTo>
                        <a:pt x="18" y="240"/>
                      </a:lnTo>
                      <a:lnTo>
                        <a:pt x="18" y="182"/>
                      </a:lnTo>
                      <a:lnTo>
                        <a:pt x="23" y="119"/>
                      </a:lnTo>
                      <a:lnTo>
                        <a:pt x="28" y="57"/>
                      </a:lnTo>
                      <a:lnTo>
                        <a:pt x="31" y="0"/>
                      </a:lnTo>
                      <a:lnTo>
                        <a:pt x="14" y="0"/>
                      </a:lnTo>
                      <a:close/>
                    </a:path>
                  </a:pathLst>
                </a:custGeom>
                <a:solidFill>
                  <a:srgbClr val="000000"/>
                </a:solidFill>
                <a:ln w="9525">
                  <a:noFill/>
                  <a:round/>
                  <a:headEnd/>
                  <a:tailEnd/>
                </a:ln>
              </p:spPr>
              <p:txBody>
                <a:bodyPr/>
                <a:lstStyle/>
                <a:p>
                  <a:endParaRPr lang="en-US" dirty="0"/>
                </a:p>
              </p:txBody>
            </p:sp>
            <p:sp>
              <p:nvSpPr>
                <p:cNvPr id="69" name="Freeform 74"/>
                <p:cNvSpPr>
                  <a:spLocks/>
                </p:cNvSpPr>
                <p:nvPr/>
              </p:nvSpPr>
              <p:spPr bwMode="auto">
                <a:xfrm>
                  <a:off x="2132" y="2948"/>
                  <a:ext cx="19" cy="56"/>
                </a:xfrm>
                <a:custGeom>
                  <a:avLst/>
                  <a:gdLst>
                    <a:gd name="T0" fmla="*/ 25 w 38"/>
                    <a:gd name="T1" fmla="*/ 0 h 113"/>
                    <a:gd name="T2" fmla="*/ 25 w 38"/>
                    <a:gd name="T3" fmla="*/ 0 h 113"/>
                    <a:gd name="T4" fmla="*/ 10 w 38"/>
                    <a:gd name="T5" fmla="*/ 26 h 113"/>
                    <a:gd name="T6" fmla="*/ 3 w 38"/>
                    <a:gd name="T7" fmla="*/ 55 h 113"/>
                    <a:gd name="T8" fmla="*/ 2 w 38"/>
                    <a:gd name="T9" fmla="*/ 85 h 113"/>
                    <a:gd name="T10" fmla="*/ 0 w 38"/>
                    <a:gd name="T11" fmla="*/ 113 h 113"/>
                    <a:gd name="T12" fmla="*/ 17 w 38"/>
                    <a:gd name="T13" fmla="*/ 113 h 113"/>
                    <a:gd name="T14" fmla="*/ 18 w 38"/>
                    <a:gd name="T15" fmla="*/ 85 h 113"/>
                    <a:gd name="T16" fmla="*/ 19 w 38"/>
                    <a:gd name="T17" fmla="*/ 55 h 113"/>
                    <a:gd name="T18" fmla="*/ 26 w 38"/>
                    <a:gd name="T19" fmla="*/ 31 h 113"/>
                    <a:gd name="T20" fmla="*/ 38 w 38"/>
                    <a:gd name="T21" fmla="*/ 11 h 113"/>
                    <a:gd name="T22" fmla="*/ 38 w 38"/>
                    <a:gd name="T23" fmla="*/ 11 h 113"/>
                    <a:gd name="T24" fmla="*/ 25 w 38"/>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13"/>
                    <a:gd name="T41" fmla="*/ 38 w 3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13">
                      <a:moveTo>
                        <a:pt x="25" y="0"/>
                      </a:moveTo>
                      <a:lnTo>
                        <a:pt x="25" y="0"/>
                      </a:lnTo>
                      <a:lnTo>
                        <a:pt x="10" y="26"/>
                      </a:lnTo>
                      <a:lnTo>
                        <a:pt x="3" y="55"/>
                      </a:lnTo>
                      <a:lnTo>
                        <a:pt x="2" y="85"/>
                      </a:lnTo>
                      <a:lnTo>
                        <a:pt x="0" y="113"/>
                      </a:lnTo>
                      <a:lnTo>
                        <a:pt x="17" y="113"/>
                      </a:lnTo>
                      <a:lnTo>
                        <a:pt x="18" y="85"/>
                      </a:lnTo>
                      <a:lnTo>
                        <a:pt x="19" y="55"/>
                      </a:lnTo>
                      <a:lnTo>
                        <a:pt x="26" y="31"/>
                      </a:lnTo>
                      <a:lnTo>
                        <a:pt x="38" y="11"/>
                      </a:lnTo>
                      <a:lnTo>
                        <a:pt x="25" y="0"/>
                      </a:lnTo>
                      <a:close/>
                    </a:path>
                  </a:pathLst>
                </a:custGeom>
                <a:solidFill>
                  <a:srgbClr val="000000"/>
                </a:solidFill>
                <a:ln w="9525">
                  <a:noFill/>
                  <a:round/>
                  <a:headEnd/>
                  <a:tailEnd/>
                </a:ln>
              </p:spPr>
              <p:txBody>
                <a:bodyPr/>
                <a:lstStyle/>
                <a:p>
                  <a:endParaRPr lang="en-US" dirty="0"/>
                </a:p>
              </p:txBody>
            </p:sp>
            <p:sp>
              <p:nvSpPr>
                <p:cNvPr id="70" name="Freeform 75"/>
                <p:cNvSpPr>
                  <a:spLocks/>
                </p:cNvSpPr>
                <p:nvPr/>
              </p:nvSpPr>
              <p:spPr bwMode="auto">
                <a:xfrm>
                  <a:off x="2144" y="2913"/>
                  <a:ext cx="57" cy="40"/>
                </a:xfrm>
                <a:custGeom>
                  <a:avLst/>
                  <a:gdLst>
                    <a:gd name="T0" fmla="*/ 100 w 114"/>
                    <a:gd name="T1" fmla="*/ 0 h 81"/>
                    <a:gd name="T2" fmla="*/ 100 w 114"/>
                    <a:gd name="T3" fmla="*/ 0 h 81"/>
                    <a:gd name="T4" fmla="*/ 91 w 114"/>
                    <a:gd name="T5" fmla="*/ 10 h 81"/>
                    <a:gd name="T6" fmla="*/ 80 w 114"/>
                    <a:gd name="T7" fmla="*/ 19 h 81"/>
                    <a:gd name="T8" fmla="*/ 65 w 114"/>
                    <a:gd name="T9" fmla="*/ 24 h 81"/>
                    <a:gd name="T10" fmla="*/ 52 w 114"/>
                    <a:gd name="T11" fmla="*/ 34 h 81"/>
                    <a:gd name="T12" fmla="*/ 39 w 114"/>
                    <a:gd name="T13" fmla="*/ 40 h 81"/>
                    <a:gd name="T14" fmla="*/ 25 w 114"/>
                    <a:gd name="T15" fmla="*/ 49 h 81"/>
                    <a:gd name="T16" fmla="*/ 12 w 114"/>
                    <a:gd name="T17" fmla="*/ 58 h 81"/>
                    <a:gd name="T18" fmla="*/ 0 w 114"/>
                    <a:gd name="T19" fmla="*/ 70 h 81"/>
                    <a:gd name="T20" fmla="*/ 13 w 114"/>
                    <a:gd name="T21" fmla="*/ 81 h 81"/>
                    <a:gd name="T22" fmla="*/ 22 w 114"/>
                    <a:gd name="T23" fmla="*/ 71 h 81"/>
                    <a:gd name="T24" fmla="*/ 33 w 114"/>
                    <a:gd name="T25" fmla="*/ 62 h 81"/>
                    <a:gd name="T26" fmla="*/ 47 w 114"/>
                    <a:gd name="T27" fmla="*/ 57 h 81"/>
                    <a:gd name="T28" fmla="*/ 60 w 114"/>
                    <a:gd name="T29" fmla="*/ 47 h 81"/>
                    <a:gd name="T30" fmla="*/ 73 w 114"/>
                    <a:gd name="T31" fmla="*/ 40 h 81"/>
                    <a:gd name="T32" fmla="*/ 88 w 114"/>
                    <a:gd name="T33" fmla="*/ 32 h 81"/>
                    <a:gd name="T34" fmla="*/ 102 w 114"/>
                    <a:gd name="T35" fmla="*/ 23 h 81"/>
                    <a:gd name="T36" fmla="*/ 114 w 114"/>
                    <a:gd name="T37" fmla="*/ 11 h 81"/>
                    <a:gd name="T38" fmla="*/ 114 w 114"/>
                    <a:gd name="T39" fmla="*/ 11 h 81"/>
                    <a:gd name="T40" fmla="*/ 100 w 1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81"/>
                    <a:gd name="T65" fmla="*/ 114 w 1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81">
                      <a:moveTo>
                        <a:pt x="100" y="0"/>
                      </a:moveTo>
                      <a:lnTo>
                        <a:pt x="100" y="0"/>
                      </a:lnTo>
                      <a:lnTo>
                        <a:pt x="91" y="10"/>
                      </a:lnTo>
                      <a:lnTo>
                        <a:pt x="80" y="19"/>
                      </a:lnTo>
                      <a:lnTo>
                        <a:pt x="65" y="24"/>
                      </a:lnTo>
                      <a:lnTo>
                        <a:pt x="52" y="34"/>
                      </a:lnTo>
                      <a:lnTo>
                        <a:pt x="39" y="40"/>
                      </a:lnTo>
                      <a:lnTo>
                        <a:pt x="25" y="49"/>
                      </a:lnTo>
                      <a:lnTo>
                        <a:pt x="12" y="58"/>
                      </a:lnTo>
                      <a:lnTo>
                        <a:pt x="0" y="70"/>
                      </a:lnTo>
                      <a:lnTo>
                        <a:pt x="13" y="81"/>
                      </a:lnTo>
                      <a:lnTo>
                        <a:pt x="22" y="71"/>
                      </a:lnTo>
                      <a:lnTo>
                        <a:pt x="33" y="62"/>
                      </a:lnTo>
                      <a:lnTo>
                        <a:pt x="47" y="57"/>
                      </a:lnTo>
                      <a:lnTo>
                        <a:pt x="60" y="47"/>
                      </a:lnTo>
                      <a:lnTo>
                        <a:pt x="73" y="40"/>
                      </a:lnTo>
                      <a:lnTo>
                        <a:pt x="88" y="32"/>
                      </a:lnTo>
                      <a:lnTo>
                        <a:pt x="102" y="23"/>
                      </a:lnTo>
                      <a:lnTo>
                        <a:pt x="114" y="11"/>
                      </a:lnTo>
                      <a:lnTo>
                        <a:pt x="100" y="0"/>
                      </a:lnTo>
                      <a:close/>
                    </a:path>
                  </a:pathLst>
                </a:custGeom>
                <a:solidFill>
                  <a:srgbClr val="000000"/>
                </a:solidFill>
                <a:ln w="9525">
                  <a:noFill/>
                  <a:round/>
                  <a:headEnd/>
                  <a:tailEnd/>
                </a:ln>
              </p:spPr>
              <p:txBody>
                <a:bodyPr/>
                <a:lstStyle/>
                <a:p>
                  <a:endParaRPr lang="en-US" dirty="0"/>
                </a:p>
              </p:txBody>
            </p:sp>
            <p:sp>
              <p:nvSpPr>
                <p:cNvPr id="71" name="Freeform 76"/>
                <p:cNvSpPr>
                  <a:spLocks/>
                </p:cNvSpPr>
                <p:nvPr/>
              </p:nvSpPr>
              <p:spPr bwMode="auto">
                <a:xfrm>
                  <a:off x="2194" y="2726"/>
                  <a:ext cx="138" cy="192"/>
                </a:xfrm>
                <a:custGeom>
                  <a:avLst/>
                  <a:gdLst>
                    <a:gd name="T0" fmla="*/ 263 w 277"/>
                    <a:gd name="T1" fmla="*/ 0 h 384"/>
                    <a:gd name="T2" fmla="*/ 263 w 277"/>
                    <a:gd name="T3" fmla="*/ 0 h 384"/>
                    <a:gd name="T4" fmla="*/ 247 w 277"/>
                    <a:gd name="T5" fmla="*/ 24 h 384"/>
                    <a:gd name="T6" fmla="*/ 233 w 277"/>
                    <a:gd name="T7" fmla="*/ 48 h 384"/>
                    <a:gd name="T8" fmla="*/ 216 w 277"/>
                    <a:gd name="T9" fmla="*/ 73 h 384"/>
                    <a:gd name="T10" fmla="*/ 202 w 277"/>
                    <a:gd name="T11" fmla="*/ 97 h 384"/>
                    <a:gd name="T12" fmla="*/ 187 w 277"/>
                    <a:gd name="T13" fmla="*/ 121 h 384"/>
                    <a:gd name="T14" fmla="*/ 171 w 277"/>
                    <a:gd name="T15" fmla="*/ 145 h 384"/>
                    <a:gd name="T16" fmla="*/ 155 w 277"/>
                    <a:gd name="T17" fmla="*/ 169 h 384"/>
                    <a:gd name="T18" fmla="*/ 140 w 277"/>
                    <a:gd name="T19" fmla="*/ 193 h 384"/>
                    <a:gd name="T20" fmla="*/ 124 w 277"/>
                    <a:gd name="T21" fmla="*/ 216 h 384"/>
                    <a:gd name="T22" fmla="*/ 108 w 277"/>
                    <a:gd name="T23" fmla="*/ 239 h 384"/>
                    <a:gd name="T24" fmla="*/ 90 w 277"/>
                    <a:gd name="T25" fmla="*/ 262 h 384"/>
                    <a:gd name="T26" fmla="*/ 73 w 277"/>
                    <a:gd name="T27" fmla="*/ 285 h 384"/>
                    <a:gd name="T28" fmla="*/ 55 w 277"/>
                    <a:gd name="T29" fmla="*/ 307 h 384"/>
                    <a:gd name="T30" fmla="*/ 38 w 277"/>
                    <a:gd name="T31" fmla="*/ 330 h 384"/>
                    <a:gd name="T32" fmla="*/ 19 w 277"/>
                    <a:gd name="T33" fmla="*/ 352 h 384"/>
                    <a:gd name="T34" fmla="*/ 0 w 277"/>
                    <a:gd name="T35" fmla="*/ 373 h 384"/>
                    <a:gd name="T36" fmla="*/ 14 w 277"/>
                    <a:gd name="T37" fmla="*/ 384 h 384"/>
                    <a:gd name="T38" fmla="*/ 33 w 277"/>
                    <a:gd name="T39" fmla="*/ 362 h 384"/>
                    <a:gd name="T40" fmla="*/ 51 w 277"/>
                    <a:gd name="T41" fmla="*/ 341 h 384"/>
                    <a:gd name="T42" fmla="*/ 69 w 277"/>
                    <a:gd name="T43" fmla="*/ 318 h 384"/>
                    <a:gd name="T44" fmla="*/ 86 w 277"/>
                    <a:gd name="T45" fmla="*/ 295 h 384"/>
                    <a:gd name="T46" fmla="*/ 104 w 277"/>
                    <a:gd name="T47" fmla="*/ 273 h 384"/>
                    <a:gd name="T48" fmla="*/ 121 w 277"/>
                    <a:gd name="T49" fmla="*/ 250 h 384"/>
                    <a:gd name="T50" fmla="*/ 137 w 277"/>
                    <a:gd name="T51" fmla="*/ 224 h 384"/>
                    <a:gd name="T52" fmla="*/ 153 w 277"/>
                    <a:gd name="T53" fmla="*/ 201 h 384"/>
                    <a:gd name="T54" fmla="*/ 168 w 277"/>
                    <a:gd name="T55" fmla="*/ 177 h 384"/>
                    <a:gd name="T56" fmla="*/ 184 w 277"/>
                    <a:gd name="T57" fmla="*/ 153 h 384"/>
                    <a:gd name="T58" fmla="*/ 200 w 277"/>
                    <a:gd name="T59" fmla="*/ 129 h 384"/>
                    <a:gd name="T60" fmla="*/ 215 w 277"/>
                    <a:gd name="T61" fmla="*/ 105 h 384"/>
                    <a:gd name="T62" fmla="*/ 230 w 277"/>
                    <a:gd name="T63" fmla="*/ 81 h 384"/>
                    <a:gd name="T64" fmla="*/ 246 w 277"/>
                    <a:gd name="T65" fmla="*/ 56 h 384"/>
                    <a:gd name="T66" fmla="*/ 261 w 277"/>
                    <a:gd name="T67" fmla="*/ 32 h 384"/>
                    <a:gd name="T68" fmla="*/ 277 w 277"/>
                    <a:gd name="T69" fmla="*/ 8 h 384"/>
                    <a:gd name="T70" fmla="*/ 277 w 277"/>
                    <a:gd name="T71" fmla="*/ 8 h 384"/>
                    <a:gd name="T72" fmla="*/ 263 w 277"/>
                    <a:gd name="T73" fmla="*/ 0 h 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7"/>
                    <a:gd name="T112" fmla="*/ 0 h 384"/>
                    <a:gd name="T113" fmla="*/ 277 w 277"/>
                    <a:gd name="T114" fmla="*/ 384 h 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7" h="384">
                      <a:moveTo>
                        <a:pt x="263" y="0"/>
                      </a:moveTo>
                      <a:lnTo>
                        <a:pt x="263" y="0"/>
                      </a:lnTo>
                      <a:lnTo>
                        <a:pt x="247" y="24"/>
                      </a:lnTo>
                      <a:lnTo>
                        <a:pt x="233" y="48"/>
                      </a:lnTo>
                      <a:lnTo>
                        <a:pt x="216" y="73"/>
                      </a:lnTo>
                      <a:lnTo>
                        <a:pt x="202" y="97"/>
                      </a:lnTo>
                      <a:lnTo>
                        <a:pt x="187" y="121"/>
                      </a:lnTo>
                      <a:lnTo>
                        <a:pt x="171" y="145"/>
                      </a:lnTo>
                      <a:lnTo>
                        <a:pt x="155" y="169"/>
                      </a:lnTo>
                      <a:lnTo>
                        <a:pt x="140" y="193"/>
                      </a:lnTo>
                      <a:lnTo>
                        <a:pt x="124" y="216"/>
                      </a:lnTo>
                      <a:lnTo>
                        <a:pt x="108" y="239"/>
                      </a:lnTo>
                      <a:lnTo>
                        <a:pt x="90" y="262"/>
                      </a:lnTo>
                      <a:lnTo>
                        <a:pt x="73" y="285"/>
                      </a:lnTo>
                      <a:lnTo>
                        <a:pt x="55" y="307"/>
                      </a:lnTo>
                      <a:lnTo>
                        <a:pt x="38" y="330"/>
                      </a:lnTo>
                      <a:lnTo>
                        <a:pt x="19" y="352"/>
                      </a:lnTo>
                      <a:lnTo>
                        <a:pt x="0" y="373"/>
                      </a:lnTo>
                      <a:lnTo>
                        <a:pt x="14" y="384"/>
                      </a:lnTo>
                      <a:lnTo>
                        <a:pt x="33" y="362"/>
                      </a:lnTo>
                      <a:lnTo>
                        <a:pt x="51" y="341"/>
                      </a:lnTo>
                      <a:lnTo>
                        <a:pt x="69" y="318"/>
                      </a:lnTo>
                      <a:lnTo>
                        <a:pt x="86" y="295"/>
                      </a:lnTo>
                      <a:lnTo>
                        <a:pt x="104" y="273"/>
                      </a:lnTo>
                      <a:lnTo>
                        <a:pt x="121" y="250"/>
                      </a:lnTo>
                      <a:lnTo>
                        <a:pt x="137" y="224"/>
                      </a:lnTo>
                      <a:lnTo>
                        <a:pt x="153" y="201"/>
                      </a:lnTo>
                      <a:lnTo>
                        <a:pt x="168" y="177"/>
                      </a:lnTo>
                      <a:lnTo>
                        <a:pt x="184" y="153"/>
                      </a:lnTo>
                      <a:lnTo>
                        <a:pt x="200" y="129"/>
                      </a:lnTo>
                      <a:lnTo>
                        <a:pt x="215" y="105"/>
                      </a:lnTo>
                      <a:lnTo>
                        <a:pt x="230" y="81"/>
                      </a:lnTo>
                      <a:lnTo>
                        <a:pt x="246" y="56"/>
                      </a:lnTo>
                      <a:lnTo>
                        <a:pt x="261" y="32"/>
                      </a:lnTo>
                      <a:lnTo>
                        <a:pt x="277" y="8"/>
                      </a:lnTo>
                      <a:lnTo>
                        <a:pt x="263" y="0"/>
                      </a:lnTo>
                      <a:close/>
                    </a:path>
                  </a:pathLst>
                </a:custGeom>
                <a:solidFill>
                  <a:srgbClr val="000000"/>
                </a:solidFill>
                <a:ln w="9525">
                  <a:noFill/>
                  <a:round/>
                  <a:headEnd/>
                  <a:tailEnd/>
                </a:ln>
              </p:spPr>
              <p:txBody>
                <a:bodyPr/>
                <a:lstStyle/>
                <a:p>
                  <a:endParaRPr lang="en-US" dirty="0"/>
                </a:p>
              </p:txBody>
            </p:sp>
            <p:sp>
              <p:nvSpPr>
                <p:cNvPr id="72" name="Freeform 77"/>
                <p:cNvSpPr>
                  <a:spLocks/>
                </p:cNvSpPr>
                <p:nvPr/>
              </p:nvSpPr>
              <p:spPr bwMode="auto">
                <a:xfrm>
                  <a:off x="2326" y="2657"/>
                  <a:ext cx="70" cy="73"/>
                </a:xfrm>
                <a:custGeom>
                  <a:avLst/>
                  <a:gdLst>
                    <a:gd name="T0" fmla="*/ 127 w 140"/>
                    <a:gd name="T1" fmla="*/ 0 h 146"/>
                    <a:gd name="T2" fmla="*/ 127 w 140"/>
                    <a:gd name="T3" fmla="*/ 0 h 146"/>
                    <a:gd name="T4" fmla="*/ 111 w 140"/>
                    <a:gd name="T5" fmla="*/ 17 h 146"/>
                    <a:gd name="T6" fmla="*/ 96 w 140"/>
                    <a:gd name="T7" fmla="*/ 32 h 146"/>
                    <a:gd name="T8" fmla="*/ 78 w 140"/>
                    <a:gd name="T9" fmla="*/ 48 h 146"/>
                    <a:gd name="T10" fmla="*/ 61 w 140"/>
                    <a:gd name="T11" fmla="*/ 66 h 146"/>
                    <a:gd name="T12" fmla="*/ 45 w 140"/>
                    <a:gd name="T13" fmla="*/ 83 h 146"/>
                    <a:gd name="T14" fmla="*/ 29 w 140"/>
                    <a:gd name="T15" fmla="*/ 101 h 146"/>
                    <a:gd name="T16" fmla="*/ 14 w 140"/>
                    <a:gd name="T17" fmla="*/ 118 h 146"/>
                    <a:gd name="T18" fmla="*/ 0 w 140"/>
                    <a:gd name="T19" fmla="*/ 138 h 146"/>
                    <a:gd name="T20" fmla="*/ 14 w 140"/>
                    <a:gd name="T21" fmla="*/ 146 h 146"/>
                    <a:gd name="T22" fmla="*/ 27 w 140"/>
                    <a:gd name="T23" fmla="*/ 129 h 146"/>
                    <a:gd name="T24" fmla="*/ 42 w 140"/>
                    <a:gd name="T25" fmla="*/ 111 h 146"/>
                    <a:gd name="T26" fmla="*/ 58 w 140"/>
                    <a:gd name="T27" fmla="*/ 94 h 146"/>
                    <a:gd name="T28" fmla="*/ 74 w 140"/>
                    <a:gd name="T29" fmla="*/ 76 h 146"/>
                    <a:gd name="T30" fmla="*/ 89 w 140"/>
                    <a:gd name="T31" fmla="*/ 62 h 146"/>
                    <a:gd name="T32" fmla="*/ 106 w 140"/>
                    <a:gd name="T33" fmla="*/ 45 h 146"/>
                    <a:gd name="T34" fmla="*/ 124 w 140"/>
                    <a:gd name="T35" fmla="*/ 28 h 146"/>
                    <a:gd name="T36" fmla="*/ 140 w 140"/>
                    <a:gd name="T37" fmla="*/ 11 h 146"/>
                    <a:gd name="T38" fmla="*/ 140 w 140"/>
                    <a:gd name="T39" fmla="*/ 11 h 146"/>
                    <a:gd name="T40" fmla="*/ 127 w 140"/>
                    <a:gd name="T41" fmla="*/ 0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46"/>
                    <a:gd name="T65" fmla="*/ 140 w 140"/>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46">
                      <a:moveTo>
                        <a:pt x="127" y="0"/>
                      </a:moveTo>
                      <a:lnTo>
                        <a:pt x="127" y="0"/>
                      </a:lnTo>
                      <a:lnTo>
                        <a:pt x="111" y="17"/>
                      </a:lnTo>
                      <a:lnTo>
                        <a:pt x="96" y="32"/>
                      </a:lnTo>
                      <a:lnTo>
                        <a:pt x="78" y="48"/>
                      </a:lnTo>
                      <a:lnTo>
                        <a:pt x="61" y="66"/>
                      </a:lnTo>
                      <a:lnTo>
                        <a:pt x="45" y="83"/>
                      </a:lnTo>
                      <a:lnTo>
                        <a:pt x="29" y="101"/>
                      </a:lnTo>
                      <a:lnTo>
                        <a:pt x="14" y="118"/>
                      </a:lnTo>
                      <a:lnTo>
                        <a:pt x="0" y="138"/>
                      </a:lnTo>
                      <a:lnTo>
                        <a:pt x="14" y="146"/>
                      </a:lnTo>
                      <a:lnTo>
                        <a:pt x="27" y="129"/>
                      </a:lnTo>
                      <a:lnTo>
                        <a:pt x="42" y="111"/>
                      </a:lnTo>
                      <a:lnTo>
                        <a:pt x="58" y="94"/>
                      </a:lnTo>
                      <a:lnTo>
                        <a:pt x="74" y="76"/>
                      </a:lnTo>
                      <a:lnTo>
                        <a:pt x="89" y="62"/>
                      </a:lnTo>
                      <a:lnTo>
                        <a:pt x="106" y="45"/>
                      </a:lnTo>
                      <a:lnTo>
                        <a:pt x="124" y="28"/>
                      </a:lnTo>
                      <a:lnTo>
                        <a:pt x="140" y="11"/>
                      </a:lnTo>
                      <a:lnTo>
                        <a:pt x="127" y="0"/>
                      </a:lnTo>
                      <a:close/>
                    </a:path>
                  </a:pathLst>
                </a:custGeom>
                <a:solidFill>
                  <a:srgbClr val="000000"/>
                </a:solidFill>
                <a:ln w="9525">
                  <a:noFill/>
                  <a:round/>
                  <a:headEnd/>
                  <a:tailEnd/>
                </a:ln>
              </p:spPr>
              <p:txBody>
                <a:bodyPr/>
                <a:lstStyle/>
                <a:p>
                  <a:endParaRPr lang="en-US" dirty="0"/>
                </a:p>
              </p:txBody>
            </p:sp>
            <p:sp>
              <p:nvSpPr>
                <p:cNvPr id="73" name="Freeform 78"/>
                <p:cNvSpPr>
                  <a:spLocks/>
                </p:cNvSpPr>
                <p:nvPr/>
              </p:nvSpPr>
              <p:spPr bwMode="auto">
                <a:xfrm>
                  <a:off x="2389" y="2574"/>
                  <a:ext cx="73" cy="88"/>
                </a:xfrm>
                <a:custGeom>
                  <a:avLst/>
                  <a:gdLst>
                    <a:gd name="T0" fmla="*/ 133 w 146"/>
                    <a:gd name="T1" fmla="*/ 0 h 178"/>
                    <a:gd name="T2" fmla="*/ 133 w 146"/>
                    <a:gd name="T3" fmla="*/ 0 h 178"/>
                    <a:gd name="T4" fmla="*/ 116 w 146"/>
                    <a:gd name="T5" fmla="*/ 22 h 178"/>
                    <a:gd name="T6" fmla="*/ 100 w 146"/>
                    <a:gd name="T7" fmla="*/ 42 h 178"/>
                    <a:gd name="T8" fmla="*/ 84 w 146"/>
                    <a:gd name="T9" fmla="*/ 63 h 178"/>
                    <a:gd name="T10" fmla="*/ 68 w 146"/>
                    <a:gd name="T11" fmla="*/ 85 h 178"/>
                    <a:gd name="T12" fmla="*/ 52 w 146"/>
                    <a:gd name="T13" fmla="*/ 105 h 178"/>
                    <a:gd name="T14" fmla="*/ 35 w 146"/>
                    <a:gd name="T15" fmla="*/ 127 h 178"/>
                    <a:gd name="T16" fmla="*/ 17 w 146"/>
                    <a:gd name="T17" fmla="*/ 147 h 178"/>
                    <a:gd name="T18" fmla="*/ 0 w 146"/>
                    <a:gd name="T19" fmla="*/ 167 h 178"/>
                    <a:gd name="T20" fmla="*/ 13 w 146"/>
                    <a:gd name="T21" fmla="*/ 178 h 178"/>
                    <a:gd name="T22" fmla="*/ 30 w 146"/>
                    <a:gd name="T23" fmla="*/ 157 h 178"/>
                    <a:gd name="T24" fmla="*/ 48 w 146"/>
                    <a:gd name="T25" fmla="*/ 137 h 178"/>
                    <a:gd name="T26" fmla="*/ 65 w 146"/>
                    <a:gd name="T27" fmla="*/ 116 h 178"/>
                    <a:gd name="T28" fmla="*/ 82 w 146"/>
                    <a:gd name="T29" fmla="*/ 96 h 178"/>
                    <a:gd name="T30" fmla="*/ 98 w 146"/>
                    <a:gd name="T31" fmla="*/ 74 h 178"/>
                    <a:gd name="T32" fmla="*/ 114 w 146"/>
                    <a:gd name="T33" fmla="*/ 53 h 178"/>
                    <a:gd name="T34" fmla="*/ 130 w 146"/>
                    <a:gd name="T35" fmla="*/ 33 h 178"/>
                    <a:gd name="T36" fmla="*/ 146 w 146"/>
                    <a:gd name="T37" fmla="*/ 11 h 178"/>
                    <a:gd name="T38" fmla="*/ 146 w 146"/>
                    <a:gd name="T39" fmla="*/ 11 h 178"/>
                    <a:gd name="T40" fmla="*/ 133 w 146"/>
                    <a:gd name="T41" fmla="*/ 0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78"/>
                    <a:gd name="T65" fmla="*/ 146 w 146"/>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78">
                      <a:moveTo>
                        <a:pt x="133" y="0"/>
                      </a:moveTo>
                      <a:lnTo>
                        <a:pt x="133" y="0"/>
                      </a:lnTo>
                      <a:lnTo>
                        <a:pt x="116" y="22"/>
                      </a:lnTo>
                      <a:lnTo>
                        <a:pt x="100" y="42"/>
                      </a:lnTo>
                      <a:lnTo>
                        <a:pt x="84" y="63"/>
                      </a:lnTo>
                      <a:lnTo>
                        <a:pt x="68" y="85"/>
                      </a:lnTo>
                      <a:lnTo>
                        <a:pt x="52" y="105"/>
                      </a:lnTo>
                      <a:lnTo>
                        <a:pt x="35" y="127"/>
                      </a:lnTo>
                      <a:lnTo>
                        <a:pt x="17" y="147"/>
                      </a:lnTo>
                      <a:lnTo>
                        <a:pt x="0" y="167"/>
                      </a:lnTo>
                      <a:lnTo>
                        <a:pt x="13" y="178"/>
                      </a:lnTo>
                      <a:lnTo>
                        <a:pt x="30" y="157"/>
                      </a:lnTo>
                      <a:lnTo>
                        <a:pt x="48" y="137"/>
                      </a:lnTo>
                      <a:lnTo>
                        <a:pt x="65" y="116"/>
                      </a:lnTo>
                      <a:lnTo>
                        <a:pt x="82" y="96"/>
                      </a:lnTo>
                      <a:lnTo>
                        <a:pt x="98" y="74"/>
                      </a:lnTo>
                      <a:lnTo>
                        <a:pt x="114" y="53"/>
                      </a:lnTo>
                      <a:lnTo>
                        <a:pt x="130" y="33"/>
                      </a:lnTo>
                      <a:lnTo>
                        <a:pt x="146" y="11"/>
                      </a:lnTo>
                      <a:lnTo>
                        <a:pt x="133" y="0"/>
                      </a:lnTo>
                      <a:close/>
                    </a:path>
                  </a:pathLst>
                </a:custGeom>
                <a:solidFill>
                  <a:srgbClr val="000000"/>
                </a:solidFill>
                <a:ln w="9525">
                  <a:noFill/>
                  <a:round/>
                  <a:headEnd/>
                  <a:tailEnd/>
                </a:ln>
              </p:spPr>
              <p:txBody>
                <a:bodyPr/>
                <a:lstStyle/>
                <a:p>
                  <a:endParaRPr lang="en-US" dirty="0"/>
                </a:p>
              </p:txBody>
            </p:sp>
            <p:sp>
              <p:nvSpPr>
                <p:cNvPr id="74" name="Freeform 79"/>
                <p:cNvSpPr>
                  <a:spLocks/>
                </p:cNvSpPr>
                <p:nvPr/>
              </p:nvSpPr>
              <p:spPr bwMode="auto">
                <a:xfrm>
                  <a:off x="2455" y="2541"/>
                  <a:ext cx="13" cy="38"/>
                </a:xfrm>
                <a:custGeom>
                  <a:avLst/>
                  <a:gdLst>
                    <a:gd name="T0" fmla="*/ 1 w 25"/>
                    <a:gd name="T1" fmla="*/ 5 h 76"/>
                    <a:gd name="T2" fmla="*/ 1 w 25"/>
                    <a:gd name="T3" fmla="*/ 5 h 76"/>
                    <a:gd name="T4" fmla="*/ 6 w 25"/>
                    <a:gd name="T5" fmla="*/ 21 h 76"/>
                    <a:gd name="T6" fmla="*/ 6 w 25"/>
                    <a:gd name="T7" fmla="*/ 37 h 76"/>
                    <a:gd name="T8" fmla="*/ 6 w 25"/>
                    <a:gd name="T9" fmla="*/ 53 h 76"/>
                    <a:gd name="T10" fmla="*/ 0 w 25"/>
                    <a:gd name="T11" fmla="*/ 65 h 76"/>
                    <a:gd name="T12" fmla="*/ 13 w 25"/>
                    <a:gd name="T13" fmla="*/ 76 h 76"/>
                    <a:gd name="T14" fmla="*/ 22 w 25"/>
                    <a:gd name="T15" fmla="*/ 56 h 76"/>
                    <a:gd name="T16" fmla="*/ 25 w 25"/>
                    <a:gd name="T17" fmla="*/ 37 h 76"/>
                    <a:gd name="T18" fmla="*/ 22 w 25"/>
                    <a:gd name="T19" fmla="*/ 18 h 76"/>
                    <a:gd name="T20" fmla="*/ 17 w 25"/>
                    <a:gd name="T21" fmla="*/ 0 h 76"/>
                    <a:gd name="T22" fmla="*/ 17 w 25"/>
                    <a:gd name="T23" fmla="*/ 0 h 76"/>
                    <a:gd name="T24" fmla="*/ 1 w 2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76"/>
                    <a:gd name="T41" fmla="*/ 25 w 2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76">
                      <a:moveTo>
                        <a:pt x="1" y="5"/>
                      </a:moveTo>
                      <a:lnTo>
                        <a:pt x="1" y="5"/>
                      </a:lnTo>
                      <a:lnTo>
                        <a:pt x="6" y="21"/>
                      </a:lnTo>
                      <a:lnTo>
                        <a:pt x="6" y="37"/>
                      </a:lnTo>
                      <a:lnTo>
                        <a:pt x="6" y="53"/>
                      </a:lnTo>
                      <a:lnTo>
                        <a:pt x="0" y="65"/>
                      </a:lnTo>
                      <a:lnTo>
                        <a:pt x="13" y="76"/>
                      </a:lnTo>
                      <a:lnTo>
                        <a:pt x="22" y="56"/>
                      </a:lnTo>
                      <a:lnTo>
                        <a:pt x="25" y="37"/>
                      </a:lnTo>
                      <a:lnTo>
                        <a:pt x="22" y="18"/>
                      </a:lnTo>
                      <a:lnTo>
                        <a:pt x="17" y="0"/>
                      </a:lnTo>
                      <a:lnTo>
                        <a:pt x="1" y="5"/>
                      </a:lnTo>
                      <a:close/>
                    </a:path>
                  </a:pathLst>
                </a:custGeom>
                <a:solidFill>
                  <a:srgbClr val="000000"/>
                </a:solidFill>
                <a:ln w="9525">
                  <a:noFill/>
                  <a:round/>
                  <a:headEnd/>
                  <a:tailEnd/>
                </a:ln>
              </p:spPr>
              <p:txBody>
                <a:bodyPr/>
                <a:lstStyle/>
                <a:p>
                  <a:endParaRPr lang="en-US" dirty="0"/>
                </a:p>
              </p:txBody>
            </p:sp>
            <p:sp>
              <p:nvSpPr>
                <p:cNvPr id="75" name="Freeform 80"/>
                <p:cNvSpPr>
                  <a:spLocks/>
                </p:cNvSpPr>
                <p:nvPr/>
              </p:nvSpPr>
              <p:spPr bwMode="auto">
                <a:xfrm>
                  <a:off x="2442" y="2518"/>
                  <a:ext cx="22" cy="26"/>
                </a:xfrm>
                <a:custGeom>
                  <a:avLst/>
                  <a:gdLst>
                    <a:gd name="T0" fmla="*/ 0 w 44"/>
                    <a:gd name="T1" fmla="*/ 16 h 51"/>
                    <a:gd name="T2" fmla="*/ 0 w 44"/>
                    <a:gd name="T3" fmla="*/ 16 h 51"/>
                    <a:gd name="T4" fmla="*/ 8 w 44"/>
                    <a:gd name="T5" fmla="*/ 19 h 51"/>
                    <a:gd name="T6" fmla="*/ 16 w 44"/>
                    <a:gd name="T7" fmla="*/ 28 h 51"/>
                    <a:gd name="T8" fmla="*/ 22 w 44"/>
                    <a:gd name="T9" fmla="*/ 39 h 51"/>
                    <a:gd name="T10" fmla="*/ 28 w 44"/>
                    <a:gd name="T11" fmla="*/ 51 h 51"/>
                    <a:gd name="T12" fmla="*/ 44 w 44"/>
                    <a:gd name="T13" fmla="*/ 46 h 51"/>
                    <a:gd name="T14" fmla="*/ 39 w 44"/>
                    <a:gd name="T15" fmla="*/ 31 h 51"/>
                    <a:gd name="T16" fmla="*/ 29 w 44"/>
                    <a:gd name="T17" fmla="*/ 17 h 51"/>
                    <a:gd name="T18" fmla="*/ 16 w 44"/>
                    <a:gd name="T19" fmla="*/ 5 h 51"/>
                    <a:gd name="T20" fmla="*/ 0 w 44"/>
                    <a:gd name="T21" fmla="*/ 0 h 51"/>
                    <a:gd name="T22" fmla="*/ 0 w 44"/>
                    <a:gd name="T23" fmla="*/ 0 h 51"/>
                    <a:gd name="T24" fmla="*/ 0 w 44"/>
                    <a:gd name="T25" fmla="*/ 16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1"/>
                    <a:gd name="T41" fmla="*/ 44 w 44"/>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1">
                      <a:moveTo>
                        <a:pt x="0" y="16"/>
                      </a:moveTo>
                      <a:lnTo>
                        <a:pt x="0" y="16"/>
                      </a:lnTo>
                      <a:lnTo>
                        <a:pt x="8" y="19"/>
                      </a:lnTo>
                      <a:lnTo>
                        <a:pt x="16" y="28"/>
                      </a:lnTo>
                      <a:lnTo>
                        <a:pt x="22" y="39"/>
                      </a:lnTo>
                      <a:lnTo>
                        <a:pt x="28" y="51"/>
                      </a:lnTo>
                      <a:lnTo>
                        <a:pt x="44" y="46"/>
                      </a:lnTo>
                      <a:lnTo>
                        <a:pt x="39" y="31"/>
                      </a:lnTo>
                      <a:lnTo>
                        <a:pt x="29" y="17"/>
                      </a:lnTo>
                      <a:lnTo>
                        <a:pt x="16" y="5"/>
                      </a:lnTo>
                      <a:lnTo>
                        <a:pt x="0" y="0"/>
                      </a:lnTo>
                      <a:lnTo>
                        <a:pt x="0" y="16"/>
                      </a:lnTo>
                      <a:close/>
                    </a:path>
                  </a:pathLst>
                </a:custGeom>
                <a:solidFill>
                  <a:srgbClr val="000000"/>
                </a:solidFill>
                <a:ln w="9525">
                  <a:noFill/>
                  <a:round/>
                  <a:headEnd/>
                  <a:tailEnd/>
                </a:ln>
              </p:spPr>
              <p:txBody>
                <a:bodyPr/>
                <a:lstStyle/>
                <a:p>
                  <a:endParaRPr lang="en-US" dirty="0"/>
                </a:p>
              </p:txBody>
            </p:sp>
            <p:sp>
              <p:nvSpPr>
                <p:cNvPr id="76" name="Freeform 81"/>
                <p:cNvSpPr>
                  <a:spLocks/>
                </p:cNvSpPr>
                <p:nvPr/>
              </p:nvSpPr>
              <p:spPr bwMode="auto">
                <a:xfrm>
                  <a:off x="2403" y="2513"/>
                  <a:ext cx="39" cy="13"/>
                </a:xfrm>
                <a:custGeom>
                  <a:avLst/>
                  <a:gdLst>
                    <a:gd name="T0" fmla="*/ 5 w 78"/>
                    <a:gd name="T1" fmla="*/ 20 h 27"/>
                    <a:gd name="T2" fmla="*/ 5 w 78"/>
                    <a:gd name="T3" fmla="*/ 20 h 27"/>
                    <a:gd name="T4" fmla="*/ 12 w 78"/>
                    <a:gd name="T5" fmla="*/ 18 h 27"/>
                    <a:gd name="T6" fmla="*/ 21 w 78"/>
                    <a:gd name="T7" fmla="*/ 19 h 27"/>
                    <a:gd name="T8" fmla="*/ 31 w 78"/>
                    <a:gd name="T9" fmla="*/ 18 h 27"/>
                    <a:gd name="T10" fmla="*/ 39 w 78"/>
                    <a:gd name="T11" fmla="*/ 19 h 27"/>
                    <a:gd name="T12" fmla="*/ 48 w 78"/>
                    <a:gd name="T13" fmla="*/ 22 h 27"/>
                    <a:gd name="T14" fmla="*/ 58 w 78"/>
                    <a:gd name="T15" fmla="*/ 23 h 27"/>
                    <a:gd name="T16" fmla="*/ 67 w 78"/>
                    <a:gd name="T17" fmla="*/ 26 h 27"/>
                    <a:gd name="T18" fmla="*/ 78 w 78"/>
                    <a:gd name="T19" fmla="*/ 27 h 27"/>
                    <a:gd name="T20" fmla="*/ 78 w 78"/>
                    <a:gd name="T21" fmla="*/ 11 h 27"/>
                    <a:gd name="T22" fmla="*/ 70 w 78"/>
                    <a:gd name="T23" fmla="*/ 10 h 27"/>
                    <a:gd name="T24" fmla="*/ 60 w 78"/>
                    <a:gd name="T25" fmla="*/ 7 h 27"/>
                    <a:gd name="T26" fmla="*/ 51 w 78"/>
                    <a:gd name="T27" fmla="*/ 6 h 27"/>
                    <a:gd name="T28" fmla="*/ 41 w 78"/>
                    <a:gd name="T29" fmla="*/ 3 h 27"/>
                    <a:gd name="T30" fmla="*/ 31 w 78"/>
                    <a:gd name="T31" fmla="*/ 2 h 27"/>
                    <a:gd name="T32" fmla="*/ 21 w 78"/>
                    <a:gd name="T33" fmla="*/ 0 h 27"/>
                    <a:gd name="T34" fmla="*/ 12 w 78"/>
                    <a:gd name="T35" fmla="*/ 2 h 27"/>
                    <a:gd name="T36" fmla="*/ 0 w 78"/>
                    <a:gd name="T37" fmla="*/ 4 h 27"/>
                    <a:gd name="T38" fmla="*/ 0 w 78"/>
                    <a:gd name="T39" fmla="*/ 4 h 27"/>
                    <a:gd name="T40" fmla="*/ 5 w 78"/>
                    <a:gd name="T41" fmla="*/ 2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7"/>
                    <a:gd name="T65" fmla="*/ 78 w 78"/>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7">
                      <a:moveTo>
                        <a:pt x="5" y="20"/>
                      </a:moveTo>
                      <a:lnTo>
                        <a:pt x="5" y="20"/>
                      </a:lnTo>
                      <a:lnTo>
                        <a:pt x="12" y="18"/>
                      </a:lnTo>
                      <a:lnTo>
                        <a:pt x="21" y="19"/>
                      </a:lnTo>
                      <a:lnTo>
                        <a:pt x="31" y="18"/>
                      </a:lnTo>
                      <a:lnTo>
                        <a:pt x="39" y="19"/>
                      </a:lnTo>
                      <a:lnTo>
                        <a:pt x="48" y="22"/>
                      </a:lnTo>
                      <a:lnTo>
                        <a:pt x="58" y="23"/>
                      </a:lnTo>
                      <a:lnTo>
                        <a:pt x="67" y="26"/>
                      </a:lnTo>
                      <a:lnTo>
                        <a:pt x="78" y="27"/>
                      </a:lnTo>
                      <a:lnTo>
                        <a:pt x="78" y="11"/>
                      </a:lnTo>
                      <a:lnTo>
                        <a:pt x="70" y="10"/>
                      </a:lnTo>
                      <a:lnTo>
                        <a:pt x="60" y="7"/>
                      </a:lnTo>
                      <a:lnTo>
                        <a:pt x="51" y="6"/>
                      </a:lnTo>
                      <a:lnTo>
                        <a:pt x="41" y="3"/>
                      </a:lnTo>
                      <a:lnTo>
                        <a:pt x="31" y="2"/>
                      </a:lnTo>
                      <a:lnTo>
                        <a:pt x="21" y="0"/>
                      </a:lnTo>
                      <a:lnTo>
                        <a:pt x="12" y="2"/>
                      </a:lnTo>
                      <a:lnTo>
                        <a:pt x="0" y="4"/>
                      </a:lnTo>
                      <a:lnTo>
                        <a:pt x="5" y="20"/>
                      </a:lnTo>
                      <a:close/>
                    </a:path>
                  </a:pathLst>
                </a:custGeom>
                <a:solidFill>
                  <a:srgbClr val="000000"/>
                </a:solidFill>
                <a:ln w="9525">
                  <a:noFill/>
                  <a:round/>
                  <a:headEnd/>
                  <a:tailEnd/>
                </a:ln>
              </p:spPr>
              <p:txBody>
                <a:bodyPr/>
                <a:lstStyle/>
                <a:p>
                  <a:endParaRPr lang="en-US" dirty="0"/>
                </a:p>
              </p:txBody>
            </p:sp>
            <p:sp>
              <p:nvSpPr>
                <p:cNvPr id="77" name="Freeform 82"/>
                <p:cNvSpPr>
                  <a:spLocks/>
                </p:cNvSpPr>
                <p:nvPr/>
              </p:nvSpPr>
              <p:spPr bwMode="auto">
                <a:xfrm>
                  <a:off x="2255" y="2515"/>
                  <a:ext cx="151" cy="129"/>
                </a:xfrm>
                <a:custGeom>
                  <a:avLst/>
                  <a:gdLst>
                    <a:gd name="T0" fmla="*/ 11 w 302"/>
                    <a:gd name="T1" fmla="*/ 259 h 259"/>
                    <a:gd name="T2" fmla="*/ 11 w 302"/>
                    <a:gd name="T3" fmla="*/ 259 h 259"/>
                    <a:gd name="T4" fmla="*/ 28 w 302"/>
                    <a:gd name="T5" fmla="*/ 243 h 259"/>
                    <a:gd name="T6" fmla="*/ 47 w 302"/>
                    <a:gd name="T7" fmla="*/ 224 h 259"/>
                    <a:gd name="T8" fmla="*/ 63 w 302"/>
                    <a:gd name="T9" fmla="*/ 207 h 259"/>
                    <a:gd name="T10" fmla="*/ 81 w 302"/>
                    <a:gd name="T11" fmla="*/ 190 h 259"/>
                    <a:gd name="T12" fmla="*/ 97 w 302"/>
                    <a:gd name="T13" fmla="*/ 172 h 259"/>
                    <a:gd name="T14" fmla="*/ 112 w 302"/>
                    <a:gd name="T15" fmla="*/ 155 h 259"/>
                    <a:gd name="T16" fmla="*/ 129 w 302"/>
                    <a:gd name="T17" fmla="*/ 139 h 259"/>
                    <a:gd name="T18" fmla="*/ 145 w 302"/>
                    <a:gd name="T19" fmla="*/ 121 h 259"/>
                    <a:gd name="T20" fmla="*/ 163 w 302"/>
                    <a:gd name="T21" fmla="*/ 106 h 259"/>
                    <a:gd name="T22" fmla="*/ 180 w 302"/>
                    <a:gd name="T23" fmla="*/ 90 h 259"/>
                    <a:gd name="T24" fmla="*/ 199 w 302"/>
                    <a:gd name="T25" fmla="*/ 75 h 259"/>
                    <a:gd name="T26" fmla="*/ 216 w 302"/>
                    <a:gd name="T27" fmla="*/ 61 h 259"/>
                    <a:gd name="T28" fmla="*/ 236 w 302"/>
                    <a:gd name="T29" fmla="*/ 49 h 259"/>
                    <a:gd name="T30" fmla="*/ 258 w 302"/>
                    <a:gd name="T31" fmla="*/ 37 h 259"/>
                    <a:gd name="T32" fmla="*/ 279 w 302"/>
                    <a:gd name="T33" fmla="*/ 26 h 259"/>
                    <a:gd name="T34" fmla="*/ 302 w 302"/>
                    <a:gd name="T35" fmla="*/ 16 h 259"/>
                    <a:gd name="T36" fmla="*/ 297 w 302"/>
                    <a:gd name="T37" fmla="*/ 0 h 259"/>
                    <a:gd name="T38" fmla="*/ 274 w 302"/>
                    <a:gd name="T39" fmla="*/ 10 h 259"/>
                    <a:gd name="T40" fmla="*/ 250 w 302"/>
                    <a:gd name="T41" fmla="*/ 20 h 259"/>
                    <a:gd name="T42" fmla="*/ 228 w 302"/>
                    <a:gd name="T43" fmla="*/ 35 h 259"/>
                    <a:gd name="T44" fmla="*/ 208 w 302"/>
                    <a:gd name="T45" fmla="*/ 47 h 259"/>
                    <a:gd name="T46" fmla="*/ 188 w 302"/>
                    <a:gd name="T47" fmla="*/ 62 h 259"/>
                    <a:gd name="T48" fmla="*/ 169 w 302"/>
                    <a:gd name="T49" fmla="*/ 77 h 259"/>
                    <a:gd name="T50" fmla="*/ 152 w 302"/>
                    <a:gd name="T51" fmla="*/ 93 h 259"/>
                    <a:gd name="T52" fmla="*/ 134 w 302"/>
                    <a:gd name="T53" fmla="*/ 110 h 259"/>
                    <a:gd name="T54" fmla="*/ 118 w 302"/>
                    <a:gd name="T55" fmla="*/ 128 h 259"/>
                    <a:gd name="T56" fmla="*/ 101 w 302"/>
                    <a:gd name="T57" fmla="*/ 144 h 259"/>
                    <a:gd name="T58" fmla="*/ 83 w 302"/>
                    <a:gd name="T59" fmla="*/ 161 h 259"/>
                    <a:gd name="T60" fmla="*/ 67 w 302"/>
                    <a:gd name="T61" fmla="*/ 179 h 259"/>
                    <a:gd name="T62" fmla="*/ 50 w 302"/>
                    <a:gd name="T63" fmla="*/ 196 h 259"/>
                    <a:gd name="T64" fmla="*/ 34 w 302"/>
                    <a:gd name="T65" fmla="*/ 214 h 259"/>
                    <a:gd name="T66" fmla="*/ 18 w 302"/>
                    <a:gd name="T67" fmla="*/ 230 h 259"/>
                    <a:gd name="T68" fmla="*/ 0 w 302"/>
                    <a:gd name="T69" fmla="*/ 246 h 259"/>
                    <a:gd name="T70" fmla="*/ 0 w 302"/>
                    <a:gd name="T71" fmla="*/ 246 h 259"/>
                    <a:gd name="T72" fmla="*/ 11 w 302"/>
                    <a:gd name="T73" fmla="*/ 259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2"/>
                    <a:gd name="T112" fmla="*/ 0 h 259"/>
                    <a:gd name="T113" fmla="*/ 302 w 302"/>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2" h="259">
                      <a:moveTo>
                        <a:pt x="11" y="259"/>
                      </a:moveTo>
                      <a:lnTo>
                        <a:pt x="11" y="259"/>
                      </a:lnTo>
                      <a:lnTo>
                        <a:pt x="28" y="243"/>
                      </a:lnTo>
                      <a:lnTo>
                        <a:pt x="47" y="224"/>
                      </a:lnTo>
                      <a:lnTo>
                        <a:pt x="63" y="207"/>
                      </a:lnTo>
                      <a:lnTo>
                        <a:pt x="81" y="190"/>
                      </a:lnTo>
                      <a:lnTo>
                        <a:pt x="97" y="172"/>
                      </a:lnTo>
                      <a:lnTo>
                        <a:pt x="112" y="155"/>
                      </a:lnTo>
                      <a:lnTo>
                        <a:pt x="129" y="139"/>
                      </a:lnTo>
                      <a:lnTo>
                        <a:pt x="145" y="121"/>
                      </a:lnTo>
                      <a:lnTo>
                        <a:pt x="163" y="106"/>
                      </a:lnTo>
                      <a:lnTo>
                        <a:pt x="180" y="90"/>
                      </a:lnTo>
                      <a:lnTo>
                        <a:pt x="199" y="75"/>
                      </a:lnTo>
                      <a:lnTo>
                        <a:pt x="216" y="61"/>
                      </a:lnTo>
                      <a:lnTo>
                        <a:pt x="236" y="49"/>
                      </a:lnTo>
                      <a:lnTo>
                        <a:pt x="258" y="37"/>
                      </a:lnTo>
                      <a:lnTo>
                        <a:pt x="279" y="26"/>
                      </a:lnTo>
                      <a:lnTo>
                        <a:pt x="302" y="16"/>
                      </a:lnTo>
                      <a:lnTo>
                        <a:pt x="297" y="0"/>
                      </a:lnTo>
                      <a:lnTo>
                        <a:pt x="274" y="10"/>
                      </a:lnTo>
                      <a:lnTo>
                        <a:pt x="250" y="20"/>
                      </a:lnTo>
                      <a:lnTo>
                        <a:pt x="228" y="35"/>
                      </a:lnTo>
                      <a:lnTo>
                        <a:pt x="208" y="47"/>
                      </a:lnTo>
                      <a:lnTo>
                        <a:pt x="188" y="62"/>
                      </a:lnTo>
                      <a:lnTo>
                        <a:pt x="169" y="77"/>
                      </a:lnTo>
                      <a:lnTo>
                        <a:pt x="152" y="93"/>
                      </a:lnTo>
                      <a:lnTo>
                        <a:pt x="134" y="110"/>
                      </a:lnTo>
                      <a:lnTo>
                        <a:pt x="118" y="128"/>
                      </a:lnTo>
                      <a:lnTo>
                        <a:pt x="101" y="144"/>
                      </a:lnTo>
                      <a:lnTo>
                        <a:pt x="83" y="161"/>
                      </a:lnTo>
                      <a:lnTo>
                        <a:pt x="67" y="179"/>
                      </a:lnTo>
                      <a:lnTo>
                        <a:pt x="50" y="196"/>
                      </a:lnTo>
                      <a:lnTo>
                        <a:pt x="34" y="214"/>
                      </a:lnTo>
                      <a:lnTo>
                        <a:pt x="18" y="230"/>
                      </a:lnTo>
                      <a:lnTo>
                        <a:pt x="0" y="246"/>
                      </a:lnTo>
                      <a:lnTo>
                        <a:pt x="11" y="259"/>
                      </a:lnTo>
                      <a:close/>
                    </a:path>
                  </a:pathLst>
                </a:custGeom>
                <a:solidFill>
                  <a:srgbClr val="000000"/>
                </a:solidFill>
                <a:ln w="9525">
                  <a:noFill/>
                  <a:round/>
                  <a:headEnd/>
                  <a:tailEnd/>
                </a:ln>
              </p:spPr>
              <p:txBody>
                <a:bodyPr/>
                <a:lstStyle/>
                <a:p>
                  <a:endParaRPr lang="en-US" dirty="0"/>
                </a:p>
              </p:txBody>
            </p:sp>
            <p:sp>
              <p:nvSpPr>
                <p:cNvPr id="78" name="Freeform 83"/>
                <p:cNvSpPr>
                  <a:spLocks/>
                </p:cNvSpPr>
                <p:nvPr/>
              </p:nvSpPr>
              <p:spPr bwMode="auto">
                <a:xfrm>
                  <a:off x="2193" y="2637"/>
                  <a:ext cx="67" cy="28"/>
                </a:xfrm>
                <a:custGeom>
                  <a:avLst/>
                  <a:gdLst>
                    <a:gd name="T0" fmla="*/ 0 w 134"/>
                    <a:gd name="T1" fmla="*/ 51 h 55"/>
                    <a:gd name="T2" fmla="*/ 6 w 134"/>
                    <a:gd name="T3" fmla="*/ 54 h 55"/>
                    <a:gd name="T4" fmla="*/ 22 w 134"/>
                    <a:gd name="T5" fmla="*/ 52 h 55"/>
                    <a:gd name="T6" fmla="*/ 41 w 134"/>
                    <a:gd name="T7" fmla="*/ 50 h 55"/>
                    <a:gd name="T8" fmla="*/ 57 w 134"/>
                    <a:gd name="T9" fmla="*/ 47 h 55"/>
                    <a:gd name="T10" fmla="*/ 73 w 134"/>
                    <a:gd name="T11" fmla="*/ 43 h 55"/>
                    <a:gd name="T12" fmla="*/ 91 w 134"/>
                    <a:gd name="T13" fmla="*/ 39 h 55"/>
                    <a:gd name="T14" fmla="*/ 107 w 134"/>
                    <a:gd name="T15" fmla="*/ 32 h 55"/>
                    <a:gd name="T16" fmla="*/ 120 w 134"/>
                    <a:gd name="T17" fmla="*/ 23 h 55"/>
                    <a:gd name="T18" fmla="*/ 134 w 134"/>
                    <a:gd name="T19" fmla="*/ 13 h 55"/>
                    <a:gd name="T20" fmla="*/ 123 w 134"/>
                    <a:gd name="T21" fmla="*/ 0 h 55"/>
                    <a:gd name="T22" fmla="*/ 112 w 134"/>
                    <a:gd name="T23" fmla="*/ 9 h 55"/>
                    <a:gd name="T24" fmla="*/ 99 w 134"/>
                    <a:gd name="T25" fmla="*/ 16 h 55"/>
                    <a:gd name="T26" fmla="*/ 86 w 134"/>
                    <a:gd name="T27" fmla="*/ 23 h 55"/>
                    <a:gd name="T28" fmla="*/ 71 w 134"/>
                    <a:gd name="T29" fmla="*/ 27 h 55"/>
                    <a:gd name="T30" fmla="*/ 55 w 134"/>
                    <a:gd name="T31" fmla="*/ 31 h 55"/>
                    <a:gd name="T32" fmla="*/ 39 w 134"/>
                    <a:gd name="T33" fmla="*/ 33 h 55"/>
                    <a:gd name="T34" fmla="*/ 22 w 134"/>
                    <a:gd name="T35" fmla="*/ 36 h 55"/>
                    <a:gd name="T36" fmla="*/ 6 w 134"/>
                    <a:gd name="T37" fmla="*/ 38 h 55"/>
                    <a:gd name="T38" fmla="*/ 13 w 134"/>
                    <a:gd name="T39" fmla="*/ 40 h 55"/>
                    <a:gd name="T40" fmla="*/ 0 w 134"/>
                    <a:gd name="T41" fmla="*/ 51 h 55"/>
                    <a:gd name="T42" fmla="*/ 4 w 134"/>
                    <a:gd name="T43" fmla="*/ 55 h 55"/>
                    <a:gd name="T44" fmla="*/ 6 w 134"/>
                    <a:gd name="T45" fmla="*/ 54 h 55"/>
                    <a:gd name="T46" fmla="*/ 0 w 134"/>
                    <a:gd name="T47" fmla="*/ 5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55"/>
                    <a:gd name="T74" fmla="*/ 134 w 13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55">
                      <a:moveTo>
                        <a:pt x="0" y="51"/>
                      </a:moveTo>
                      <a:lnTo>
                        <a:pt x="6" y="54"/>
                      </a:lnTo>
                      <a:lnTo>
                        <a:pt x="22" y="52"/>
                      </a:lnTo>
                      <a:lnTo>
                        <a:pt x="41" y="50"/>
                      </a:lnTo>
                      <a:lnTo>
                        <a:pt x="57" y="47"/>
                      </a:lnTo>
                      <a:lnTo>
                        <a:pt x="73" y="43"/>
                      </a:lnTo>
                      <a:lnTo>
                        <a:pt x="91" y="39"/>
                      </a:lnTo>
                      <a:lnTo>
                        <a:pt x="107" y="32"/>
                      </a:lnTo>
                      <a:lnTo>
                        <a:pt x="120" y="23"/>
                      </a:lnTo>
                      <a:lnTo>
                        <a:pt x="134" y="13"/>
                      </a:lnTo>
                      <a:lnTo>
                        <a:pt x="123" y="0"/>
                      </a:lnTo>
                      <a:lnTo>
                        <a:pt x="112" y="9"/>
                      </a:lnTo>
                      <a:lnTo>
                        <a:pt x="99" y="16"/>
                      </a:lnTo>
                      <a:lnTo>
                        <a:pt x="86" y="23"/>
                      </a:lnTo>
                      <a:lnTo>
                        <a:pt x="71" y="27"/>
                      </a:lnTo>
                      <a:lnTo>
                        <a:pt x="55" y="31"/>
                      </a:lnTo>
                      <a:lnTo>
                        <a:pt x="39" y="33"/>
                      </a:lnTo>
                      <a:lnTo>
                        <a:pt x="22" y="36"/>
                      </a:lnTo>
                      <a:lnTo>
                        <a:pt x="6" y="38"/>
                      </a:lnTo>
                      <a:lnTo>
                        <a:pt x="13" y="40"/>
                      </a:lnTo>
                      <a:lnTo>
                        <a:pt x="0" y="51"/>
                      </a:lnTo>
                      <a:lnTo>
                        <a:pt x="4" y="55"/>
                      </a:lnTo>
                      <a:lnTo>
                        <a:pt x="6" y="54"/>
                      </a:lnTo>
                      <a:lnTo>
                        <a:pt x="0" y="51"/>
                      </a:lnTo>
                      <a:close/>
                    </a:path>
                  </a:pathLst>
                </a:custGeom>
                <a:solidFill>
                  <a:srgbClr val="000000"/>
                </a:solidFill>
                <a:ln w="9525">
                  <a:noFill/>
                  <a:round/>
                  <a:headEnd/>
                  <a:tailEnd/>
                </a:ln>
              </p:spPr>
              <p:txBody>
                <a:bodyPr/>
                <a:lstStyle/>
                <a:p>
                  <a:endParaRPr lang="en-US" dirty="0"/>
                </a:p>
              </p:txBody>
            </p:sp>
            <p:sp>
              <p:nvSpPr>
                <p:cNvPr id="79" name="Freeform 84"/>
                <p:cNvSpPr>
                  <a:spLocks/>
                </p:cNvSpPr>
                <p:nvPr/>
              </p:nvSpPr>
              <p:spPr bwMode="auto">
                <a:xfrm>
                  <a:off x="2174" y="2566"/>
                  <a:ext cx="26" cy="97"/>
                </a:xfrm>
                <a:custGeom>
                  <a:avLst/>
                  <a:gdLst>
                    <a:gd name="T0" fmla="*/ 5 w 51"/>
                    <a:gd name="T1" fmla="*/ 0 h 193"/>
                    <a:gd name="T2" fmla="*/ 5 w 51"/>
                    <a:gd name="T3" fmla="*/ 0 h 193"/>
                    <a:gd name="T4" fmla="*/ 4 w 51"/>
                    <a:gd name="T5" fmla="*/ 24 h 193"/>
                    <a:gd name="T6" fmla="*/ 3 w 51"/>
                    <a:gd name="T7" fmla="*/ 49 h 193"/>
                    <a:gd name="T8" fmla="*/ 0 w 51"/>
                    <a:gd name="T9" fmla="*/ 75 h 193"/>
                    <a:gd name="T10" fmla="*/ 3 w 51"/>
                    <a:gd name="T11" fmla="*/ 99 h 193"/>
                    <a:gd name="T12" fmla="*/ 5 w 51"/>
                    <a:gd name="T13" fmla="*/ 126 h 193"/>
                    <a:gd name="T14" fmla="*/ 12 w 51"/>
                    <a:gd name="T15" fmla="*/ 150 h 193"/>
                    <a:gd name="T16" fmla="*/ 23 w 51"/>
                    <a:gd name="T17" fmla="*/ 173 h 193"/>
                    <a:gd name="T18" fmla="*/ 38 w 51"/>
                    <a:gd name="T19" fmla="*/ 193 h 193"/>
                    <a:gd name="T20" fmla="*/ 51 w 51"/>
                    <a:gd name="T21" fmla="*/ 182 h 193"/>
                    <a:gd name="T22" fmla="*/ 36 w 51"/>
                    <a:gd name="T23" fmla="*/ 165 h 193"/>
                    <a:gd name="T24" fmla="*/ 28 w 51"/>
                    <a:gd name="T25" fmla="*/ 145 h 193"/>
                    <a:gd name="T26" fmla="*/ 22 w 51"/>
                    <a:gd name="T27" fmla="*/ 123 h 193"/>
                    <a:gd name="T28" fmla="*/ 19 w 51"/>
                    <a:gd name="T29" fmla="*/ 99 h 193"/>
                    <a:gd name="T30" fmla="*/ 19 w 51"/>
                    <a:gd name="T31" fmla="*/ 75 h 193"/>
                    <a:gd name="T32" fmla="*/ 19 w 51"/>
                    <a:gd name="T33" fmla="*/ 49 h 193"/>
                    <a:gd name="T34" fmla="*/ 20 w 51"/>
                    <a:gd name="T35" fmla="*/ 24 h 193"/>
                    <a:gd name="T36" fmla="*/ 22 w 51"/>
                    <a:gd name="T37" fmla="*/ 0 h 193"/>
                    <a:gd name="T38" fmla="*/ 22 w 51"/>
                    <a:gd name="T39" fmla="*/ 0 h 193"/>
                    <a:gd name="T40" fmla="*/ 5 w 51"/>
                    <a:gd name="T41" fmla="*/ 0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93"/>
                    <a:gd name="T65" fmla="*/ 51 w 51"/>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93">
                      <a:moveTo>
                        <a:pt x="5" y="0"/>
                      </a:moveTo>
                      <a:lnTo>
                        <a:pt x="5" y="0"/>
                      </a:lnTo>
                      <a:lnTo>
                        <a:pt x="4" y="24"/>
                      </a:lnTo>
                      <a:lnTo>
                        <a:pt x="3" y="49"/>
                      </a:lnTo>
                      <a:lnTo>
                        <a:pt x="0" y="75"/>
                      </a:lnTo>
                      <a:lnTo>
                        <a:pt x="3" y="99"/>
                      </a:lnTo>
                      <a:lnTo>
                        <a:pt x="5" y="126"/>
                      </a:lnTo>
                      <a:lnTo>
                        <a:pt x="12" y="150"/>
                      </a:lnTo>
                      <a:lnTo>
                        <a:pt x="23" y="173"/>
                      </a:lnTo>
                      <a:lnTo>
                        <a:pt x="38" y="193"/>
                      </a:lnTo>
                      <a:lnTo>
                        <a:pt x="51" y="182"/>
                      </a:lnTo>
                      <a:lnTo>
                        <a:pt x="36" y="165"/>
                      </a:lnTo>
                      <a:lnTo>
                        <a:pt x="28" y="145"/>
                      </a:lnTo>
                      <a:lnTo>
                        <a:pt x="22" y="123"/>
                      </a:lnTo>
                      <a:lnTo>
                        <a:pt x="19" y="99"/>
                      </a:lnTo>
                      <a:lnTo>
                        <a:pt x="19" y="75"/>
                      </a:lnTo>
                      <a:lnTo>
                        <a:pt x="19" y="49"/>
                      </a:lnTo>
                      <a:lnTo>
                        <a:pt x="20" y="24"/>
                      </a:lnTo>
                      <a:lnTo>
                        <a:pt x="22" y="0"/>
                      </a:lnTo>
                      <a:lnTo>
                        <a:pt x="5" y="0"/>
                      </a:lnTo>
                      <a:close/>
                    </a:path>
                  </a:pathLst>
                </a:custGeom>
                <a:solidFill>
                  <a:srgbClr val="000000"/>
                </a:solidFill>
                <a:ln w="9525">
                  <a:noFill/>
                  <a:round/>
                  <a:headEnd/>
                  <a:tailEnd/>
                </a:ln>
              </p:spPr>
              <p:txBody>
                <a:bodyPr/>
                <a:lstStyle/>
                <a:p>
                  <a:endParaRPr lang="en-US" dirty="0"/>
                </a:p>
              </p:txBody>
            </p:sp>
            <p:sp>
              <p:nvSpPr>
                <p:cNvPr id="80" name="Freeform 85"/>
                <p:cNvSpPr>
                  <a:spLocks/>
                </p:cNvSpPr>
                <p:nvPr/>
              </p:nvSpPr>
              <p:spPr bwMode="auto">
                <a:xfrm>
                  <a:off x="2169" y="2507"/>
                  <a:ext cx="16" cy="59"/>
                </a:xfrm>
                <a:custGeom>
                  <a:avLst/>
                  <a:gdLst>
                    <a:gd name="T0" fmla="*/ 0 w 31"/>
                    <a:gd name="T1" fmla="*/ 3 h 120"/>
                    <a:gd name="T2" fmla="*/ 0 w 31"/>
                    <a:gd name="T3" fmla="*/ 3 h 120"/>
                    <a:gd name="T4" fmla="*/ 5 w 31"/>
                    <a:gd name="T5" fmla="*/ 32 h 120"/>
                    <a:gd name="T6" fmla="*/ 10 w 31"/>
                    <a:gd name="T7" fmla="*/ 62 h 120"/>
                    <a:gd name="T8" fmla="*/ 14 w 31"/>
                    <a:gd name="T9" fmla="*/ 89 h 120"/>
                    <a:gd name="T10" fmla="*/ 14 w 31"/>
                    <a:gd name="T11" fmla="*/ 120 h 120"/>
                    <a:gd name="T12" fmla="*/ 31 w 31"/>
                    <a:gd name="T13" fmla="*/ 120 h 120"/>
                    <a:gd name="T14" fmla="*/ 31 w 31"/>
                    <a:gd name="T15" fmla="*/ 89 h 120"/>
                    <a:gd name="T16" fmla="*/ 26 w 31"/>
                    <a:gd name="T17" fmla="*/ 59 h 120"/>
                    <a:gd name="T18" fmla="*/ 21 w 31"/>
                    <a:gd name="T19" fmla="*/ 30 h 120"/>
                    <a:gd name="T20" fmla="*/ 16 w 31"/>
                    <a:gd name="T21" fmla="*/ 0 h 120"/>
                    <a:gd name="T22" fmla="*/ 16 w 31"/>
                    <a:gd name="T23" fmla="*/ 0 h 120"/>
                    <a:gd name="T24" fmla="*/ 0 w 31"/>
                    <a:gd name="T25" fmla="*/ 3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20"/>
                    <a:gd name="T41" fmla="*/ 31 w 31"/>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20">
                      <a:moveTo>
                        <a:pt x="0" y="3"/>
                      </a:moveTo>
                      <a:lnTo>
                        <a:pt x="0" y="3"/>
                      </a:lnTo>
                      <a:lnTo>
                        <a:pt x="5" y="32"/>
                      </a:lnTo>
                      <a:lnTo>
                        <a:pt x="10" y="62"/>
                      </a:lnTo>
                      <a:lnTo>
                        <a:pt x="14" y="89"/>
                      </a:lnTo>
                      <a:lnTo>
                        <a:pt x="14" y="120"/>
                      </a:lnTo>
                      <a:lnTo>
                        <a:pt x="31" y="120"/>
                      </a:lnTo>
                      <a:lnTo>
                        <a:pt x="31" y="89"/>
                      </a:lnTo>
                      <a:lnTo>
                        <a:pt x="26" y="59"/>
                      </a:lnTo>
                      <a:lnTo>
                        <a:pt x="21" y="30"/>
                      </a:lnTo>
                      <a:lnTo>
                        <a:pt x="16" y="0"/>
                      </a:lnTo>
                      <a:lnTo>
                        <a:pt x="0" y="3"/>
                      </a:lnTo>
                      <a:close/>
                    </a:path>
                  </a:pathLst>
                </a:custGeom>
                <a:solidFill>
                  <a:srgbClr val="000000"/>
                </a:solidFill>
                <a:ln w="9525">
                  <a:noFill/>
                  <a:round/>
                  <a:headEnd/>
                  <a:tailEnd/>
                </a:ln>
              </p:spPr>
              <p:txBody>
                <a:bodyPr/>
                <a:lstStyle/>
                <a:p>
                  <a:endParaRPr lang="en-US" dirty="0"/>
                </a:p>
              </p:txBody>
            </p:sp>
            <p:sp>
              <p:nvSpPr>
                <p:cNvPr id="81" name="Freeform 86"/>
                <p:cNvSpPr>
                  <a:spLocks/>
                </p:cNvSpPr>
                <p:nvPr/>
              </p:nvSpPr>
              <p:spPr bwMode="auto">
                <a:xfrm>
                  <a:off x="2167" y="2434"/>
                  <a:ext cx="13" cy="74"/>
                </a:xfrm>
                <a:custGeom>
                  <a:avLst/>
                  <a:gdLst>
                    <a:gd name="T0" fmla="*/ 9 w 25"/>
                    <a:gd name="T1" fmla="*/ 0 h 148"/>
                    <a:gd name="T2" fmla="*/ 9 w 25"/>
                    <a:gd name="T3" fmla="*/ 2 h 148"/>
                    <a:gd name="T4" fmla="*/ 4 w 25"/>
                    <a:gd name="T5" fmla="*/ 38 h 148"/>
                    <a:gd name="T6" fmla="*/ 1 w 25"/>
                    <a:gd name="T7" fmla="*/ 74 h 148"/>
                    <a:gd name="T8" fmla="*/ 0 w 25"/>
                    <a:gd name="T9" fmla="*/ 110 h 148"/>
                    <a:gd name="T10" fmla="*/ 4 w 25"/>
                    <a:gd name="T11" fmla="*/ 148 h 148"/>
                    <a:gd name="T12" fmla="*/ 20 w 25"/>
                    <a:gd name="T13" fmla="*/ 145 h 148"/>
                    <a:gd name="T14" fmla="*/ 16 w 25"/>
                    <a:gd name="T15" fmla="*/ 110 h 148"/>
                    <a:gd name="T16" fmla="*/ 17 w 25"/>
                    <a:gd name="T17" fmla="*/ 74 h 148"/>
                    <a:gd name="T18" fmla="*/ 20 w 25"/>
                    <a:gd name="T19" fmla="*/ 38 h 148"/>
                    <a:gd name="T20" fmla="*/ 25 w 25"/>
                    <a:gd name="T21" fmla="*/ 2 h 148"/>
                    <a:gd name="T22" fmla="*/ 25 w 25"/>
                    <a:gd name="T23" fmla="*/ 3 h 148"/>
                    <a:gd name="T24" fmla="*/ 9 w 25"/>
                    <a:gd name="T25" fmla="*/ 0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8"/>
                    <a:gd name="T41" fmla="*/ 25 w 25"/>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8">
                      <a:moveTo>
                        <a:pt x="9" y="0"/>
                      </a:moveTo>
                      <a:lnTo>
                        <a:pt x="9" y="2"/>
                      </a:lnTo>
                      <a:lnTo>
                        <a:pt x="4" y="38"/>
                      </a:lnTo>
                      <a:lnTo>
                        <a:pt x="1" y="74"/>
                      </a:lnTo>
                      <a:lnTo>
                        <a:pt x="0" y="110"/>
                      </a:lnTo>
                      <a:lnTo>
                        <a:pt x="4" y="148"/>
                      </a:lnTo>
                      <a:lnTo>
                        <a:pt x="20" y="145"/>
                      </a:lnTo>
                      <a:lnTo>
                        <a:pt x="16" y="110"/>
                      </a:lnTo>
                      <a:lnTo>
                        <a:pt x="17" y="74"/>
                      </a:lnTo>
                      <a:lnTo>
                        <a:pt x="20" y="38"/>
                      </a:lnTo>
                      <a:lnTo>
                        <a:pt x="25" y="2"/>
                      </a:lnTo>
                      <a:lnTo>
                        <a:pt x="25" y="3"/>
                      </a:lnTo>
                      <a:lnTo>
                        <a:pt x="9" y="0"/>
                      </a:lnTo>
                      <a:close/>
                    </a:path>
                  </a:pathLst>
                </a:custGeom>
                <a:solidFill>
                  <a:srgbClr val="000000"/>
                </a:solidFill>
                <a:ln w="9525">
                  <a:noFill/>
                  <a:round/>
                  <a:headEnd/>
                  <a:tailEnd/>
                </a:ln>
              </p:spPr>
              <p:txBody>
                <a:bodyPr/>
                <a:lstStyle/>
                <a:p>
                  <a:endParaRPr lang="en-US" dirty="0"/>
                </a:p>
              </p:txBody>
            </p:sp>
            <p:sp>
              <p:nvSpPr>
                <p:cNvPr id="82" name="Freeform 87"/>
                <p:cNvSpPr>
                  <a:spLocks/>
                </p:cNvSpPr>
                <p:nvPr/>
              </p:nvSpPr>
              <p:spPr bwMode="auto">
                <a:xfrm>
                  <a:off x="2172" y="2383"/>
                  <a:ext cx="19" cy="52"/>
                </a:xfrm>
                <a:custGeom>
                  <a:avLst/>
                  <a:gdLst>
                    <a:gd name="T0" fmla="*/ 21 w 38"/>
                    <a:gd name="T1" fmla="*/ 0 h 105"/>
                    <a:gd name="T2" fmla="*/ 21 w 38"/>
                    <a:gd name="T3" fmla="*/ 0 h 105"/>
                    <a:gd name="T4" fmla="*/ 19 w 38"/>
                    <a:gd name="T5" fmla="*/ 26 h 105"/>
                    <a:gd name="T6" fmla="*/ 12 w 38"/>
                    <a:gd name="T7" fmla="*/ 51 h 105"/>
                    <a:gd name="T8" fmla="*/ 5 w 38"/>
                    <a:gd name="T9" fmla="*/ 77 h 105"/>
                    <a:gd name="T10" fmla="*/ 0 w 38"/>
                    <a:gd name="T11" fmla="*/ 102 h 105"/>
                    <a:gd name="T12" fmla="*/ 16 w 38"/>
                    <a:gd name="T13" fmla="*/ 105 h 105"/>
                    <a:gd name="T14" fmla="*/ 21 w 38"/>
                    <a:gd name="T15" fmla="*/ 79 h 105"/>
                    <a:gd name="T16" fmla="*/ 28 w 38"/>
                    <a:gd name="T17" fmla="*/ 54 h 105"/>
                    <a:gd name="T18" fmla="*/ 35 w 38"/>
                    <a:gd name="T19" fmla="*/ 28 h 105"/>
                    <a:gd name="T20" fmla="*/ 38 w 38"/>
                    <a:gd name="T21" fmla="*/ 0 h 105"/>
                    <a:gd name="T22" fmla="*/ 38 w 38"/>
                    <a:gd name="T23" fmla="*/ 0 h 105"/>
                    <a:gd name="T24" fmla="*/ 21 w 38"/>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05"/>
                    <a:gd name="T41" fmla="*/ 38 w 38"/>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05">
                      <a:moveTo>
                        <a:pt x="21" y="0"/>
                      </a:moveTo>
                      <a:lnTo>
                        <a:pt x="21" y="0"/>
                      </a:lnTo>
                      <a:lnTo>
                        <a:pt x="19" y="26"/>
                      </a:lnTo>
                      <a:lnTo>
                        <a:pt x="12" y="51"/>
                      </a:lnTo>
                      <a:lnTo>
                        <a:pt x="5" y="77"/>
                      </a:lnTo>
                      <a:lnTo>
                        <a:pt x="0" y="102"/>
                      </a:lnTo>
                      <a:lnTo>
                        <a:pt x="16" y="105"/>
                      </a:lnTo>
                      <a:lnTo>
                        <a:pt x="21" y="79"/>
                      </a:lnTo>
                      <a:lnTo>
                        <a:pt x="28" y="54"/>
                      </a:lnTo>
                      <a:lnTo>
                        <a:pt x="35" y="28"/>
                      </a:lnTo>
                      <a:lnTo>
                        <a:pt x="38" y="0"/>
                      </a:lnTo>
                      <a:lnTo>
                        <a:pt x="21" y="0"/>
                      </a:lnTo>
                      <a:close/>
                    </a:path>
                  </a:pathLst>
                </a:custGeom>
                <a:solidFill>
                  <a:srgbClr val="000000"/>
                </a:solidFill>
                <a:ln w="9525">
                  <a:noFill/>
                  <a:round/>
                  <a:headEnd/>
                  <a:tailEnd/>
                </a:ln>
              </p:spPr>
              <p:txBody>
                <a:bodyPr/>
                <a:lstStyle/>
                <a:p>
                  <a:endParaRPr lang="en-US" dirty="0"/>
                </a:p>
              </p:txBody>
            </p:sp>
            <p:sp>
              <p:nvSpPr>
                <p:cNvPr id="83" name="Freeform 88"/>
                <p:cNvSpPr>
                  <a:spLocks/>
                </p:cNvSpPr>
                <p:nvPr/>
              </p:nvSpPr>
              <p:spPr bwMode="auto">
                <a:xfrm>
                  <a:off x="2175" y="2256"/>
                  <a:ext cx="16" cy="127"/>
                </a:xfrm>
                <a:custGeom>
                  <a:avLst/>
                  <a:gdLst>
                    <a:gd name="T0" fmla="*/ 0 w 31"/>
                    <a:gd name="T1" fmla="*/ 0 h 253"/>
                    <a:gd name="T2" fmla="*/ 0 w 31"/>
                    <a:gd name="T3" fmla="*/ 0 h 253"/>
                    <a:gd name="T4" fmla="*/ 5 w 31"/>
                    <a:gd name="T5" fmla="*/ 64 h 253"/>
                    <a:gd name="T6" fmla="*/ 10 w 31"/>
                    <a:gd name="T7" fmla="*/ 126 h 253"/>
                    <a:gd name="T8" fmla="*/ 14 w 31"/>
                    <a:gd name="T9" fmla="*/ 189 h 253"/>
                    <a:gd name="T10" fmla="*/ 14 w 31"/>
                    <a:gd name="T11" fmla="*/ 253 h 253"/>
                    <a:gd name="T12" fmla="*/ 31 w 31"/>
                    <a:gd name="T13" fmla="*/ 253 h 253"/>
                    <a:gd name="T14" fmla="*/ 31 w 31"/>
                    <a:gd name="T15" fmla="*/ 189 h 253"/>
                    <a:gd name="T16" fmla="*/ 27 w 31"/>
                    <a:gd name="T17" fmla="*/ 126 h 253"/>
                    <a:gd name="T18" fmla="*/ 21 w 31"/>
                    <a:gd name="T19" fmla="*/ 64 h 253"/>
                    <a:gd name="T20" fmla="*/ 16 w 31"/>
                    <a:gd name="T21" fmla="*/ 0 h 253"/>
                    <a:gd name="T22" fmla="*/ 16 w 31"/>
                    <a:gd name="T23" fmla="*/ 0 h 253"/>
                    <a:gd name="T24" fmla="*/ 0 w 31"/>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53"/>
                    <a:gd name="T41" fmla="*/ 31 w 31"/>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53">
                      <a:moveTo>
                        <a:pt x="0" y="0"/>
                      </a:moveTo>
                      <a:lnTo>
                        <a:pt x="0" y="0"/>
                      </a:lnTo>
                      <a:lnTo>
                        <a:pt x="5" y="64"/>
                      </a:lnTo>
                      <a:lnTo>
                        <a:pt x="10" y="126"/>
                      </a:lnTo>
                      <a:lnTo>
                        <a:pt x="14" y="189"/>
                      </a:lnTo>
                      <a:lnTo>
                        <a:pt x="14" y="253"/>
                      </a:lnTo>
                      <a:lnTo>
                        <a:pt x="31" y="253"/>
                      </a:lnTo>
                      <a:lnTo>
                        <a:pt x="31" y="189"/>
                      </a:lnTo>
                      <a:lnTo>
                        <a:pt x="27" y="126"/>
                      </a:lnTo>
                      <a:lnTo>
                        <a:pt x="21" y="64"/>
                      </a:lnTo>
                      <a:lnTo>
                        <a:pt x="16" y="0"/>
                      </a:lnTo>
                      <a:lnTo>
                        <a:pt x="0" y="0"/>
                      </a:lnTo>
                      <a:close/>
                    </a:path>
                  </a:pathLst>
                </a:custGeom>
                <a:solidFill>
                  <a:srgbClr val="000000"/>
                </a:solidFill>
                <a:ln w="9525">
                  <a:noFill/>
                  <a:round/>
                  <a:headEnd/>
                  <a:tailEnd/>
                </a:ln>
              </p:spPr>
              <p:txBody>
                <a:bodyPr/>
                <a:lstStyle/>
                <a:p>
                  <a:endParaRPr lang="en-US" dirty="0"/>
                </a:p>
              </p:txBody>
            </p:sp>
            <p:sp>
              <p:nvSpPr>
                <p:cNvPr id="84" name="Freeform 89"/>
                <p:cNvSpPr>
                  <a:spLocks/>
                </p:cNvSpPr>
                <p:nvPr/>
              </p:nvSpPr>
              <p:spPr bwMode="auto">
                <a:xfrm>
                  <a:off x="2153" y="2172"/>
                  <a:ext cx="30" cy="84"/>
                </a:xfrm>
                <a:custGeom>
                  <a:avLst/>
                  <a:gdLst>
                    <a:gd name="T0" fmla="*/ 0 w 62"/>
                    <a:gd name="T1" fmla="*/ 11 h 170"/>
                    <a:gd name="T2" fmla="*/ 0 w 62"/>
                    <a:gd name="T3" fmla="*/ 11 h 170"/>
                    <a:gd name="T4" fmla="*/ 12 w 62"/>
                    <a:gd name="T5" fmla="*/ 29 h 170"/>
                    <a:gd name="T6" fmla="*/ 22 w 62"/>
                    <a:gd name="T7" fmla="*/ 47 h 170"/>
                    <a:gd name="T8" fmla="*/ 30 w 62"/>
                    <a:gd name="T9" fmla="*/ 66 h 170"/>
                    <a:gd name="T10" fmla="*/ 35 w 62"/>
                    <a:gd name="T11" fmla="*/ 85 h 170"/>
                    <a:gd name="T12" fmla="*/ 39 w 62"/>
                    <a:gd name="T13" fmla="*/ 106 h 170"/>
                    <a:gd name="T14" fmla="*/ 42 w 62"/>
                    <a:gd name="T15" fmla="*/ 127 h 170"/>
                    <a:gd name="T16" fmla="*/ 44 w 62"/>
                    <a:gd name="T17" fmla="*/ 148 h 170"/>
                    <a:gd name="T18" fmla="*/ 46 w 62"/>
                    <a:gd name="T19" fmla="*/ 170 h 170"/>
                    <a:gd name="T20" fmla="*/ 62 w 62"/>
                    <a:gd name="T21" fmla="*/ 170 h 170"/>
                    <a:gd name="T22" fmla="*/ 60 w 62"/>
                    <a:gd name="T23" fmla="*/ 148 h 170"/>
                    <a:gd name="T24" fmla="*/ 58 w 62"/>
                    <a:gd name="T25" fmla="*/ 127 h 170"/>
                    <a:gd name="T26" fmla="*/ 55 w 62"/>
                    <a:gd name="T27" fmla="*/ 104 h 170"/>
                    <a:gd name="T28" fmla="*/ 51 w 62"/>
                    <a:gd name="T29" fmla="*/ 82 h 170"/>
                    <a:gd name="T30" fmla="*/ 46 w 62"/>
                    <a:gd name="T31" fmla="*/ 61 h 170"/>
                    <a:gd name="T32" fmla="*/ 38 w 62"/>
                    <a:gd name="T33" fmla="*/ 39 h 170"/>
                    <a:gd name="T34" fmla="*/ 26 w 62"/>
                    <a:gd name="T35" fmla="*/ 21 h 170"/>
                    <a:gd name="T36" fmla="*/ 14 w 62"/>
                    <a:gd name="T37" fmla="*/ 0 h 170"/>
                    <a:gd name="T38" fmla="*/ 14 w 62"/>
                    <a:gd name="T39" fmla="*/ 0 h 170"/>
                    <a:gd name="T40" fmla="*/ 0 w 62"/>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170"/>
                    <a:gd name="T65" fmla="*/ 62 w 62"/>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170">
                      <a:moveTo>
                        <a:pt x="0" y="11"/>
                      </a:moveTo>
                      <a:lnTo>
                        <a:pt x="0" y="11"/>
                      </a:lnTo>
                      <a:lnTo>
                        <a:pt x="12" y="29"/>
                      </a:lnTo>
                      <a:lnTo>
                        <a:pt x="22" y="47"/>
                      </a:lnTo>
                      <a:lnTo>
                        <a:pt x="30" y="66"/>
                      </a:lnTo>
                      <a:lnTo>
                        <a:pt x="35" y="85"/>
                      </a:lnTo>
                      <a:lnTo>
                        <a:pt x="39" y="106"/>
                      </a:lnTo>
                      <a:lnTo>
                        <a:pt x="42" y="127"/>
                      </a:lnTo>
                      <a:lnTo>
                        <a:pt x="44" y="148"/>
                      </a:lnTo>
                      <a:lnTo>
                        <a:pt x="46" y="170"/>
                      </a:lnTo>
                      <a:lnTo>
                        <a:pt x="62" y="170"/>
                      </a:lnTo>
                      <a:lnTo>
                        <a:pt x="60" y="148"/>
                      </a:lnTo>
                      <a:lnTo>
                        <a:pt x="58" y="127"/>
                      </a:lnTo>
                      <a:lnTo>
                        <a:pt x="55" y="104"/>
                      </a:lnTo>
                      <a:lnTo>
                        <a:pt x="51" y="82"/>
                      </a:lnTo>
                      <a:lnTo>
                        <a:pt x="46" y="61"/>
                      </a:lnTo>
                      <a:lnTo>
                        <a:pt x="38" y="39"/>
                      </a:lnTo>
                      <a:lnTo>
                        <a:pt x="26" y="21"/>
                      </a:lnTo>
                      <a:lnTo>
                        <a:pt x="14" y="0"/>
                      </a:lnTo>
                      <a:lnTo>
                        <a:pt x="0" y="11"/>
                      </a:lnTo>
                      <a:close/>
                    </a:path>
                  </a:pathLst>
                </a:custGeom>
                <a:solidFill>
                  <a:srgbClr val="000000"/>
                </a:solidFill>
                <a:ln w="9525">
                  <a:noFill/>
                  <a:round/>
                  <a:headEnd/>
                  <a:tailEnd/>
                </a:ln>
              </p:spPr>
              <p:txBody>
                <a:bodyPr/>
                <a:lstStyle/>
                <a:p>
                  <a:endParaRPr lang="en-US" dirty="0"/>
                </a:p>
              </p:txBody>
            </p:sp>
            <p:sp>
              <p:nvSpPr>
                <p:cNvPr id="85" name="Freeform 90"/>
                <p:cNvSpPr>
                  <a:spLocks/>
                </p:cNvSpPr>
                <p:nvPr/>
              </p:nvSpPr>
              <p:spPr bwMode="auto">
                <a:xfrm>
                  <a:off x="2112" y="2150"/>
                  <a:ext cx="47" cy="27"/>
                </a:xfrm>
                <a:custGeom>
                  <a:avLst/>
                  <a:gdLst>
                    <a:gd name="T0" fmla="*/ 2 w 94"/>
                    <a:gd name="T1" fmla="*/ 20 h 53"/>
                    <a:gd name="T2" fmla="*/ 2 w 94"/>
                    <a:gd name="T3" fmla="*/ 20 h 53"/>
                    <a:gd name="T4" fmla="*/ 14 w 94"/>
                    <a:gd name="T5" fmla="*/ 18 h 53"/>
                    <a:gd name="T6" fmla="*/ 26 w 94"/>
                    <a:gd name="T7" fmla="*/ 18 h 53"/>
                    <a:gd name="T8" fmla="*/ 37 w 94"/>
                    <a:gd name="T9" fmla="*/ 20 h 53"/>
                    <a:gd name="T10" fmla="*/ 47 w 94"/>
                    <a:gd name="T11" fmla="*/ 25 h 53"/>
                    <a:gd name="T12" fmla="*/ 55 w 94"/>
                    <a:gd name="T13" fmla="*/ 29 h 53"/>
                    <a:gd name="T14" fmla="*/ 64 w 94"/>
                    <a:gd name="T15" fmla="*/ 37 h 53"/>
                    <a:gd name="T16" fmla="*/ 73 w 94"/>
                    <a:gd name="T17" fmla="*/ 44 h 53"/>
                    <a:gd name="T18" fmla="*/ 80 w 94"/>
                    <a:gd name="T19" fmla="*/ 53 h 53"/>
                    <a:gd name="T20" fmla="*/ 94 w 94"/>
                    <a:gd name="T21" fmla="*/ 42 h 53"/>
                    <a:gd name="T22" fmla="*/ 84 w 94"/>
                    <a:gd name="T23" fmla="*/ 33 h 53"/>
                    <a:gd name="T24" fmla="*/ 75 w 94"/>
                    <a:gd name="T25" fmla="*/ 24 h 53"/>
                    <a:gd name="T26" fmla="*/ 65 w 94"/>
                    <a:gd name="T27" fmla="*/ 16 h 53"/>
                    <a:gd name="T28" fmla="*/ 55 w 94"/>
                    <a:gd name="T29" fmla="*/ 9 h 53"/>
                    <a:gd name="T30" fmla="*/ 40 w 94"/>
                    <a:gd name="T31" fmla="*/ 4 h 53"/>
                    <a:gd name="T32" fmla="*/ 26 w 94"/>
                    <a:gd name="T33" fmla="*/ 2 h 53"/>
                    <a:gd name="T34" fmla="*/ 14 w 94"/>
                    <a:gd name="T35" fmla="*/ 0 h 53"/>
                    <a:gd name="T36" fmla="*/ 0 w 94"/>
                    <a:gd name="T37" fmla="*/ 4 h 53"/>
                    <a:gd name="T38" fmla="*/ 0 w 94"/>
                    <a:gd name="T39" fmla="*/ 4 h 53"/>
                    <a:gd name="T40" fmla="*/ 2 w 94"/>
                    <a:gd name="T41" fmla="*/ 2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
                    <a:gd name="T64" fmla="*/ 0 h 53"/>
                    <a:gd name="T65" fmla="*/ 94 w 94"/>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 h="53">
                      <a:moveTo>
                        <a:pt x="2" y="20"/>
                      </a:moveTo>
                      <a:lnTo>
                        <a:pt x="2" y="20"/>
                      </a:lnTo>
                      <a:lnTo>
                        <a:pt x="14" y="18"/>
                      </a:lnTo>
                      <a:lnTo>
                        <a:pt x="26" y="18"/>
                      </a:lnTo>
                      <a:lnTo>
                        <a:pt x="37" y="20"/>
                      </a:lnTo>
                      <a:lnTo>
                        <a:pt x="47" y="25"/>
                      </a:lnTo>
                      <a:lnTo>
                        <a:pt x="55" y="29"/>
                      </a:lnTo>
                      <a:lnTo>
                        <a:pt x="64" y="37"/>
                      </a:lnTo>
                      <a:lnTo>
                        <a:pt x="73" y="44"/>
                      </a:lnTo>
                      <a:lnTo>
                        <a:pt x="80" y="53"/>
                      </a:lnTo>
                      <a:lnTo>
                        <a:pt x="94" y="42"/>
                      </a:lnTo>
                      <a:lnTo>
                        <a:pt x="84" y="33"/>
                      </a:lnTo>
                      <a:lnTo>
                        <a:pt x="75" y="24"/>
                      </a:lnTo>
                      <a:lnTo>
                        <a:pt x="65" y="16"/>
                      </a:lnTo>
                      <a:lnTo>
                        <a:pt x="55" y="9"/>
                      </a:lnTo>
                      <a:lnTo>
                        <a:pt x="40" y="4"/>
                      </a:lnTo>
                      <a:lnTo>
                        <a:pt x="26" y="2"/>
                      </a:lnTo>
                      <a:lnTo>
                        <a:pt x="14" y="0"/>
                      </a:lnTo>
                      <a:lnTo>
                        <a:pt x="0" y="4"/>
                      </a:lnTo>
                      <a:lnTo>
                        <a:pt x="2" y="20"/>
                      </a:lnTo>
                      <a:close/>
                    </a:path>
                  </a:pathLst>
                </a:custGeom>
                <a:solidFill>
                  <a:srgbClr val="000000"/>
                </a:solidFill>
                <a:ln w="9525">
                  <a:noFill/>
                  <a:round/>
                  <a:headEnd/>
                  <a:tailEnd/>
                </a:ln>
              </p:spPr>
              <p:txBody>
                <a:bodyPr/>
                <a:lstStyle/>
                <a:p>
                  <a:endParaRPr lang="en-US" dirty="0"/>
                </a:p>
              </p:txBody>
            </p:sp>
            <p:sp>
              <p:nvSpPr>
                <p:cNvPr id="86" name="Freeform 91"/>
                <p:cNvSpPr>
                  <a:spLocks/>
                </p:cNvSpPr>
                <p:nvPr/>
              </p:nvSpPr>
              <p:spPr bwMode="auto">
                <a:xfrm>
                  <a:off x="2078" y="2152"/>
                  <a:ext cx="36" cy="55"/>
                </a:xfrm>
                <a:custGeom>
                  <a:avLst/>
                  <a:gdLst>
                    <a:gd name="T0" fmla="*/ 16 w 71"/>
                    <a:gd name="T1" fmla="*/ 108 h 108"/>
                    <a:gd name="T2" fmla="*/ 16 w 71"/>
                    <a:gd name="T3" fmla="*/ 108 h 108"/>
                    <a:gd name="T4" fmla="*/ 18 w 71"/>
                    <a:gd name="T5" fmla="*/ 92 h 108"/>
                    <a:gd name="T6" fmla="*/ 20 w 71"/>
                    <a:gd name="T7" fmla="*/ 77 h 108"/>
                    <a:gd name="T8" fmla="*/ 24 w 71"/>
                    <a:gd name="T9" fmla="*/ 63 h 108"/>
                    <a:gd name="T10" fmla="*/ 30 w 71"/>
                    <a:gd name="T11" fmla="*/ 49 h 108"/>
                    <a:gd name="T12" fmla="*/ 36 w 71"/>
                    <a:gd name="T13" fmla="*/ 38 h 108"/>
                    <a:gd name="T14" fmla="*/ 46 w 71"/>
                    <a:gd name="T15" fmla="*/ 29 h 108"/>
                    <a:gd name="T16" fmla="*/ 58 w 71"/>
                    <a:gd name="T17" fmla="*/ 21 h 108"/>
                    <a:gd name="T18" fmla="*/ 71 w 71"/>
                    <a:gd name="T19" fmla="*/ 16 h 108"/>
                    <a:gd name="T20" fmla="*/ 69 w 71"/>
                    <a:gd name="T21" fmla="*/ 0 h 108"/>
                    <a:gd name="T22" fmla="*/ 50 w 71"/>
                    <a:gd name="T23" fmla="*/ 5 h 108"/>
                    <a:gd name="T24" fmla="*/ 35 w 71"/>
                    <a:gd name="T25" fmla="*/ 16 h 108"/>
                    <a:gd name="T26" fmla="*/ 23 w 71"/>
                    <a:gd name="T27" fmla="*/ 28 h 108"/>
                    <a:gd name="T28" fmla="*/ 13 w 71"/>
                    <a:gd name="T29" fmla="*/ 41 h 108"/>
                    <a:gd name="T30" fmla="*/ 8 w 71"/>
                    <a:gd name="T31" fmla="*/ 57 h 108"/>
                    <a:gd name="T32" fmla="*/ 4 w 71"/>
                    <a:gd name="T33" fmla="*/ 75 h 108"/>
                    <a:gd name="T34" fmla="*/ 1 w 71"/>
                    <a:gd name="T35" fmla="*/ 92 h 108"/>
                    <a:gd name="T36" fmla="*/ 0 w 71"/>
                    <a:gd name="T37" fmla="*/ 108 h 108"/>
                    <a:gd name="T38" fmla="*/ 0 w 71"/>
                    <a:gd name="T39" fmla="*/ 108 h 108"/>
                    <a:gd name="T40" fmla="*/ 16 w 71"/>
                    <a:gd name="T41" fmla="*/ 108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08"/>
                    <a:gd name="T65" fmla="*/ 71 w 71"/>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08">
                      <a:moveTo>
                        <a:pt x="16" y="108"/>
                      </a:moveTo>
                      <a:lnTo>
                        <a:pt x="16" y="108"/>
                      </a:lnTo>
                      <a:lnTo>
                        <a:pt x="18" y="92"/>
                      </a:lnTo>
                      <a:lnTo>
                        <a:pt x="20" y="77"/>
                      </a:lnTo>
                      <a:lnTo>
                        <a:pt x="24" y="63"/>
                      </a:lnTo>
                      <a:lnTo>
                        <a:pt x="30" y="49"/>
                      </a:lnTo>
                      <a:lnTo>
                        <a:pt x="36" y="38"/>
                      </a:lnTo>
                      <a:lnTo>
                        <a:pt x="46" y="29"/>
                      </a:lnTo>
                      <a:lnTo>
                        <a:pt x="58" y="21"/>
                      </a:lnTo>
                      <a:lnTo>
                        <a:pt x="71" y="16"/>
                      </a:lnTo>
                      <a:lnTo>
                        <a:pt x="69" y="0"/>
                      </a:lnTo>
                      <a:lnTo>
                        <a:pt x="50" y="5"/>
                      </a:lnTo>
                      <a:lnTo>
                        <a:pt x="35" y="16"/>
                      </a:lnTo>
                      <a:lnTo>
                        <a:pt x="23" y="28"/>
                      </a:lnTo>
                      <a:lnTo>
                        <a:pt x="13" y="41"/>
                      </a:lnTo>
                      <a:lnTo>
                        <a:pt x="8" y="57"/>
                      </a:lnTo>
                      <a:lnTo>
                        <a:pt x="4" y="75"/>
                      </a:lnTo>
                      <a:lnTo>
                        <a:pt x="1" y="92"/>
                      </a:lnTo>
                      <a:lnTo>
                        <a:pt x="0" y="108"/>
                      </a:lnTo>
                      <a:lnTo>
                        <a:pt x="16" y="108"/>
                      </a:lnTo>
                      <a:close/>
                    </a:path>
                  </a:pathLst>
                </a:custGeom>
                <a:solidFill>
                  <a:srgbClr val="000000"/>
                </a:solidFill>
                <a:ln w="9525">
                  <a:noFill/>
                  <a:round/>
                  <a:headEnd/>
                  <a:tailEnd/>
                </a:ln>
              </p:spPr>
              <p:txBody>
                <a:bodyPr/>
                <a:lstStyle/>
                <a:p>
                  <a:endParaRPr lang="en-US" dirty="0"/>
                </a:p>
              </p:txBody>
            </p:sp>
            <p:sp>
              <p:nvSpPr>
                <p:cNvPr id="87" name="Freeform 92"/>
                <p:cNvSpPr>
                  <a:spLocks/>
                </p:cNvSpPr>
                <p:nvPr/>
              </p:nvSpPr>
              <p:spPr bwMode="auto">
                <a:xfrm>
                  <a:off x="2077" y="2207"/>
                  <a:ext cx="12" cy="110"/>
                </a:xfrm>
                <a:custGeom>
                  <a:avLst/>
                  <a:gdLst>
                    <a:gd name="T0" fmla="*/ 19 w 25"/>
                    <a:gd name="T1" fmla="*/ 220 h 220"/>
                    <a:gd name="T2" fmla="*/ 19 w 25"/>
                    <a:gd name="T3" fmla="*/ 219 h 220"/>
                    <a:gd name="T4" fmla="*/ 25 w 25"/>
                    <a:gd name="T5" fmla="*/ 164 h 220"/>
                    <a:gd name="T6" fmla="*/ 22 w 25"/>
                    <a:gd name="T7" fmla="*/ 110 h 220"/>
                    <a:gd name="T8" fmla="*/ 19 w 25"/>
                    <a:gd name="T9" fmla="*/ 57 h 220"/>
                    <a:gd name="T10" fmla="*/ 19 w 25"/>
                    <a:gd name="T11" fmla="*/ 0 h 220"/>
                    <a:gd name="T12" fmla="*/ 3 w 25"/>
                    <a:gd name="T13" fmla="*/ 0 h 220"/>
                    <a:gd name="T14" fmla="*/ 0 w 25"/>
                    <a:gd name="T15" fmla="*/ 57 h 220"/>
                    <a:gd name="T16" fmla="*/ 6 w 25"/>
                    <a:gd name="T17" fmla="*/ 110 h 220"/>
                    <a:gd name="T18" fmla="*/ 6 w 25"/>
                    <a:gd name="T19" fmla="*/ 164 h 220"/>
                    <a:gd name="T20" fmla="*/ 3 w 25"/>
                    <a:gd name="T21" fmla="*/ 219 h 220"/>
                    <a:gd name="T22" fmla="*/ 3 w 25"/>
                    <a:gd name="T23" fmla="*/ 218 h 220"/>
                    <a:gd name="T24" fmla="*/ 19 w 25"/>
                    <a:gd name="T25" fmla="*/ 220 h 2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20"/>
                    <a:gd name="T41" fmla="*/ 25 w 25"/>
                    <a:gd name="T42" fmla="*/ 220 h 2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20">
                      <a:moveTo>
                        <a:pt x="19" y="220"/>
                      </a:moveTo>
                      <a:lnTo>
                        <a:pt x="19" y="219"/>
                      </a:lnTo>
                      <a:lnTo>
                        <a:pt x="25" y="164"/>
                      </a:lnTo>
                      <a:lnTo>
                        <a:pt x="22" y="110"/>
                      </a:lnTo>
                      <a:lnTo>
                        <a:pt x="19" y="57"/>
                      </a:lnTo>
                      <a:lnTo>
                        <a:pt x="19" y="0"/>
                      </a:lnTo>
                      <a:lnTo>
                        <a:pt x="3" y="0"/>
                      </a:lnTo>
                      <a:lnTo>
                        <a:pt x="0" y="57"/>
                      </a:lnTo>
                      <a:lnTo>
                        <a:pt x="6" y="110"/>
                      </a:lnTo>
                      <a:lnTo>
                        <a:pt x="6" y="164"/>
                      </a:lnTo>
                      <a:lnTo>
                        <a:pt x="3" y="219"/>
                      </a:lnTo>
                      <a:lnTo>
                        <a:pt x="3" y="218"/>
                      </a:lnTo>
                      <a:lnTo>
                        <a:pt x="19" y="220"/>
                      </a:lnTo>
                      <a:close/>
                    </a:path>
                  </a:pathLst>
                </a:custGeom>
                <a:solidFill>
                  <a:srgbClr val="000000"/>
                </a:solidFill>
                <a:ln w="9525">
                  <a:noFill/>
                  <a:round/>
                  <a:headEnd/>
                  <a:tailEnd/>
                </a:ln>
              </p:spPr>
              <p:txBody>
                <a:bodyPr/>
                <a:lstStyle/>
                <a:p>
                  <a:endParaRPr lang="en-US" dirty="0"/>
                </a:p>
              </p:txBody>
            </p:sp>
            <p:sp>
              <p:nvSpPr>
                <p:cNvPr id="88" name="Freeform 93"/>
                <p:cNvSpPr>
                  <a:spLocks/>
                </p:cNvSpPr>
                <p:nvPr/>
              </p:nvSpPr>
              <p:spPr bwMode="auto">
                <a:xfrm>
                  <a:off x="2067" y="2315"/>
                  <a:ext cx="19" cy="40"/>
                </a:xfrm>
                <a:custGeom>
                  <a:avLst/>
                  <a:gdLst>
                    <a:gd name="T0" fmla="*/ 16 w 37"/>
                    <a:gd name="T1" fmla="*/ 79 h 79"/>
                    <a:gd name="T2" fmla="*/ 16 w 37"/>
                    <a:gd name="T3" fmla="*/ 79 h 79"/>
                    <a:gd name="T4" fmla="*/ 20 w 37"/>
                    <a:gd name="T5" fmla="*/ 60 h 79"/>
                    <a:gd name="T6" fmla="*/ 25 w 37"/>
                    <a:gd name="T7" fmla="*/ 41 h 79"/>
                    <a:gd name="T8" fmla="*/ 32 w 37"/>
                    <a:gd name="T9" fmla="*/ 22 h 79"/>
                    <a:gd name="T10" fmla="*/ 37 w 37"/>
                    <a:gd name="T11" fmla="*/ 2 h 79"/>
                    <a:gd name="T12" fmla="*/ 21 w 37"/>
                    <a:gd name="T13" fmla="*/ 0 h 79"/>
                    <a:gd name="T14" fmla="*/ 16 w 37"/>
                    <a:gd name="T15" fmla="*/ 17 h 79"/>
                    <a:gd name="T16" fmla="*/ 9 w 37"/>
                    <a:gd name="T17" fmla="*/ 36 h 79"/>
                    <a:gd name="T18" fmla="*/ 4 w 37"/>
                    <a:gd name="T19" fmla="*/ 57 h 79"/>
                    <a:gd name="T20" fmla="*/ 0 w 37"/>
                    <a:gd name="T21" fmla="*/ 79 h 79"/>
                    <a:gd name="T22" fmla="*/ 0 w 37"/>
                    <a:gd name="T23" fmla="*/ 79 h 79"/>
                    <a:gd name="T24" fmla="*/ 16 w 3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79"/>
                    <a:gd name="T41" fmla="*/ 37 w 3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79">
                      <a:moveTo>
                        <a:pt x="16" y="79"/>
                      </a:moveTo>
                      <a:lnTo>
                        <a:pt x="16" y="79"/>
                      </a:lnTo>
                      <a:lnTo>
                        <a:pt x="20" y="60"/>
                      </a:lnTo>
                      <a:lnTo>
                        <a:pt x="25" y="41"/>
                      </a:lnTo>
                      <a:lnTo>
                        <a:pt x="32" y="22"/>
                      </a:lnTo>
                      <a:lnTo>
                        <a:pt x="37" y="2"/>
                      </a:lnTo>
                      <a:lnTo>
                        <a:pt x="21" y="0"/>
                      </a:lnTo>
                      <a:lnTo>
                        <a:pt x="16" y="17"/>
                      </a:lnTo>
                      <a:lnTo>
                        <a:pt x="9" y="36"/>
                      </a:lnTo>
                      <a:lnTo>
                        <a:pt x="4" y="57"/>
                      </a:lnTo>
                      <a:lnTo>
                        <a:pt x="0" y="79"/>
                      </a:lnTo>
                      <a:lnTo>
                        <a:pt x="16" y="79"/>
                      </a:lnTo>
                      <a:close/>
                    </a:path>
                  </a:pathLst>
                </a:custGeom>
                <a:solidFill>
                  <a:srgbClr val="000000"/>
                </a:solidFill>
                <a:ln w="9525">
                  <a:noFill/>
                  <a:round/>
                  <a:headEnd/>
                  <a:tailEnd/>
                </a:ln>
              </p:spPr>
              <p:txBody>
                <a:bodyPr/>
                <a:lstStyle/>
                <a:p>
                  <a:endParaRPr lang="en-US" dirty="0"/>
                </a:p>
              </p:txBody>
            </p:sp>
            <p:sp>
              <p:nvSpPr>
                <p:cNvPr id="89" name="Freeform 94"/>
                <p:cNvSpPr>
                  <a:spLocks/>
                </p:cNvSpPr>
                <p:nvPr/>
              </p:nvSpPr>
              <p:spPr bwMode="auto">
                <a:xfrm>
                  <a:off x="2057" y="2355"/>
                  <a:ext cx="18" cy="132"/>
                </a:xfrm>
                <a:custGeom>
                  <a:avLst/>
                  <a:gdLst>
                    <a:gd name="T0" fmla="*/ 0 w 37"/>
                    <a:gd name="T1" fmla="*/ 231 h 264"/>
                    <a:gd name="T2" fmla="*/ 17 w 37"/>
                    <a:gd name="T3" fmla="*/ 228 h 264"/>
                    <a:gd name="T4" fmla="*/ 25 w 37"/>
                    <a:gd name="T5" fmla="*/ 172 h 264"/>
                    <a:gd name="T6" fmla="*/ 30 w 37"/>
                    <a:gd name="T7" fmla="*/ 115 h 264"/>
                    <a:gd name="T8" fmla="*/ 34 w 37"/>
                    <a:gd name="T9" fmla="*/ 58 h 264"/>
                    <a:gd name="T10" fmla="*/ 37 w 37"/>
                    <a:gd name="T11" fmla="*/ 0 h 264"/>
                    <a:gd name="T12" fmla="*/ 21 w 37"/>
                    <a:gd name="T13" fmla="*/ 0 h 264"/>
                    <a:gd name="T14" fmla="*/ 18 w 37"/>
                    <a:gd name="T15" fmla="*/ 58 h 264"/>
                    <a:gd name="T16" fmla="*/ 14 w 37"/>
                    <a:gd name="T17" fmla="*/ 115 h 264"/>
                    <a:gd name="T18" fmla="*/ 9 w 37"/>
                    <a:gd name="T19" fmla="*/ 172 h 264"/>
                    <a:gd name="T20" fmla="*/ 0 w 37"/>
                    <a:gd name="T21" fmla="*/ 228 h 264"/>
                    <a:gd name="T22" fmla="*/ 17 w 37"/>
                    <a:gd name="T23" fmla="*/ 225 h 264"/>
                    <a:gd name="T24" fmla="*/ 0 w 37"/>
                    <a:gd name="T25" fmla="*/ 231 h 264"/>
                    <a:gd name="T26" fmla="*/ 13 w 37"/>
                    <a:gd name="T27" fmla="*/ 264 h 264"/>
                    <a:gd name="T28" fmla="*/ 17 w 37"/>
                    <a:gd name="T29" fmla="*/ 228 h 264"/>
                    <a:gd name="T30" fmla="*/ 0 w 37"/>
                    <a:gd name="T31" fmla="*/ 231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64"/>
                    <a:gd name="T50" fmla="*/ 37 w 37"/>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64">
                      <a:moveTo>
                        <a:pt x="0" y="231"/>
                      </a:moveTo>
                      <a:lnTo>
                        <a:pt x="17" y="228"/>
                      </a:lnTo>
                      <a:lnTo>
                        <a:pt x="25" y="172"/>
                      </a:lnTo>
                      <a:lnTo>
                        <a:pt x="30" y="115"/>
                      </a:lnTo>
                      <a:lnTo>
                        <a:pt x="34" y="58"/>
                      </a:lnTo>
                      <a:lnTo>
                        <a:pt x="37" y="0"/>
                      </a:lnTo>
                      <a:lnTo>
                        <a:pt x="21" y="0"/>
                      </a:lnTo>
                      <a:lnTo>
                        <a:pt x="18" y="58"/>
                      </a:lnTo>
                      <a:lnTo>
                        <a:pt x="14" y="115"/>
                      </a:lnTo>
                      <a:lnTo>
                        <a:pt x="9" y="172"/>
                      </a:lnTo>
                      <a:lnTo>
                        <a:pt x="0" y="228"/>
                      </a:lnTo>
                      <a:lnTo>
                        <a:pt x="17" y="225"/>
                      </a:lnTo>
                      <a:lnTo>
                        <a:pt x="0" y="231"/>
                      </a:lnTo>
                      <a:lnTo>
                        <a:pt x="13" y="264"/>
                      </a:lnTo>
                      <a:lnTo>
                        <a:pt x="17" y="228"/>
                      </a:lnTo>
                      <a:lnTo>
                        <a:pt x="0" y="231"/>
                      </a:lnTo>
                      <a:close/>
                    </a:path>
                  </a:pathLst>
                </a:custGeom>
                <a:solidFill>
                  <a:srgbClr val="000000"/>
                </a:solidFill>
                <a:ln w="9525">
                  <a:noFill/>
                  <a:round/>
                  <a:headEnd/>
                  <a:tailEnd/>
                </a:ln>
              </p:spPr>
              <p:txBody>
                <a:bodyPr/>
                <a:lstStyle/>
                <a:p>
                  <a:endParaRPr lang="en-US" dirty="0"/>
                </a:p>
              </p:txBody>
            </p:sp>
            <p:sp>
              <p:nvSpPr>
                <p:cNvPr id="90" name="Freeform 95"/>
                <p:cNvSpPr>
                  <a:spLocks/>
                </p:cNvSpPr>
                <p:nvPr/>
              </p:nvSpPr>
              <p:spPr bwMode="auto">
                <a:xfrm>
                  <a:off x="2051" y="2399"/>
                  <a:ext cx="14" cy="71"/>
                </a:xfrm>
                <a:custGeom>
                  <a:avLst/>
                  <a:gdLst>
                    <a:gd name="T0" fmla="*/ 3 w 30"/>
                    <a:gd name="T1" fmla="*/ 0 h 144"/>
                    <a:gd name="T2" fmla="*/ 3 w 30"/>
                    <a:gd name="T3" fmla="*/ 0 h 144"/>
                    <a:gd name="T4" fmla="*/ 0 w 30"/>
                    <a:gd name="T5" fmla="*/ 36 h 144"/>
                    <a:gd name="T6" fmla="*/ 0 w 30"/>
                    <a:gd name="T7" fmla="*/ 71 h 144"/>
                    <a:gd name="T8" fmla="*/ 4 w 30"/>
                    <a:gd name="T9" fmla="*/ 107 h 144"/>
                    <a:gd name="T10" fmla="*/ 13 w 30"/>
                    <a:gd name="T11" fmla="*/ 144 h 144"/>
                    <a:gd name="T12" fmla="*/ 30 w 30"/>
                    <a:gd name="T13" fmla="*/ 138 h 144"/>
                    <a:gd name="T14" fmla="*/ 20 w 30"/>
                    <a:gd name="T15" fmla="*/ 105 h 144"/>
                    <a:gd name="T16" fmla="*/ 16 w 30"/>
                    <a:gd name="T17" fmla="*/ 71 h 144"/>
                    <a:gd name="T18" fmla="*/ 16 w 30"/>
                    <a:gd name="T19" fmla="*/ 36 h 144"/>
                    <a:gd name="T20" fmla="*/ 19 w 30"/>
                    <a:gd name="T21" fmla="*/ 0 h 144"/>
                    <a:gd name="T22" fmla="*/ 19 w 30"/>
                    <a:gd name="T23" fmla="*/ 0 h 144"/>
                    <a:gd name="T24" fmla="*/ 3 w 30"/>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4"/>
                    <a:gd name="T41" fmla="*/ 30 w 30"/>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4">
                      <a:moveTo>
                        <a:pt x="3" y="0"/>
                      </a:moveTo>
                      <a:lnTo>
                        <a:pt x="3" y="0"/>
                      </a:lnTo>
                      <a:lnTo>
                        <a:pt x="0" y="36"/>
                      </a:lnTo>
                      <a:lnTo>
                        <a:pt x="0" y="71"/>
                      </a:lnTo>
                      <a:lnTo>
                        <a:pt x="4" y="107"/>
                      </a:lnTo>
                      <a:lnTo>
                        <a:pt x="13" y="144"/>
                      </a:lnTo>
                      <a:lnTo>
                        <a:pt x="30" y="138"/>
                      </a:lnTo>
                      <a:lnTo>
                        <a:pt x="20" y="105"/>
                      </a:lnTo>
                      <a:lnTo>
                        <a:pt x="16" y="71"/>
                      </a:lnTo>
                      <a:lnTo>
                        <a:pt x="16" y="36"/>
                      </a:lnTo>
                      <a:lnTo>
                        <a:pt x="19" y="0"/>
                      </a:lnTo>
                      <a:lnTo>
                        <a:pt x="3" y="0"/>
                      </a:lnTo>
                      <a:close/>
                    </a:path>
                  </a:pathLst>
                </a:custGeom>
                <a:solidFill>
                  <a:srgbClr val="000000"/>
                </a:solidFill>
                <a:ln w="9525">
                  <a:noFill/>
                  <a:round/>
                  <a:headEnd/>
                  <a:tailEnd/>
                </a:ln>
              </p:spPr>
              <p:txBody>
                <a:bodyPr/>
                <a:lstStyle/>
                <a:p>
                  <a:endParaRPr lang="en-US" dirty="0"/>
                </a:p>
              </p:txBody>
            </p:sp>
            <p:sp>
              <p:nvSpPr>
                <p:cNvPr id="91" name="Freeform 96"/>
                <p:cNvSpPr>
                  <a:spLocks/>
                </p:cNvSpPr>
                <p:nvPr/>
              </p:nvSpPr>
              <p:spPr bwMode="auto">
                <a:xfrm>
                  <a:off x="2051" y="2322"/>
                  <a:ext cx="12" cy="77"/>
                </a:xfrm>
                <a:custGeom>
                  <a:avLst/>
                  <a:gdLst>
                    <a:gd name="T0" fmla="*/ 0 w 26"/>
                    <a:gd name="T1" fmla="*/ 3 h 153"/>
                    <a:gd name="T2" fmla="*/ 0 w 26"/>
                    <a:gd name="T3" fmla="*/ 3 h 153"/>
                    <a:gd name="T4" fmla="*/ 7 w 26"/>
                    <a:gd name="T5" fmla="*/ 40 h 153"/>
                    <a:gd name="T6" fmla="*/ 7 w 26"/>
                    <a:gd name="T7" fmla="*/ 77 h 153"/>
                    <a:gd name="T8" fmla="*/ 5 w 26"/>
                    <a:gd name="T9" fmla="*/ 114 h 153"/>
                    <a:gd name="T10" fmla="*/ 3 w 26"/>
                    <a:gd name="T11" fmla="*/ 153 h 153"/>
                    <a:gd name="T12" fmla="*/ 19 w 26"/>
                    <a:gd name="T13" fmla="*/ 153 h 153"/>
                    <a:gd name="T14" fmla="*/ 22 w 26"/>
                    <a:gd name="T15" fmla="*/ 114 h 153"/>
                    <a:gd name="T16" fmla="*/ 26 w 26"/>
                    <a:gd name="T17" fmla="*/ 77 h 153"/>
                    <a:gd name="T18" fmla="*/ 23 w 26"/>
                    <a:gd name="T19" fmla="*/ 40 h 153"/>
                    <a:gd name="T20" fmla="*/ 16 w 26"/>
                    <a:gd name="T21" fmla="*/ 0 h 153"/>
                    <a:gd name="T22" fmla="*/ 16 w 26"/>
                    <a:gd name="T23" fmla="*/ 0 h 153"/>
                    <a:gd name="T24" fmla="*/ 0 w 26"/>
                    <a:gd name="T25" fmla="*/ 3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3"/>
                    <a:gd name="T41" fmla="*/ 26 w 2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3">
                      <a:moveTo>
                        <a:pt x="0" y="3"/>
                      </a:moveTo>
                      <a:lnTo>
                        <a:pt x="0" y="3"/>
                      </a:lnTo>
                      <a:lnTo>
                        <a:pt x="7" y="40"/>
                      </a:lnTo>
                      <a:lnTo>
                        <a:pt x="7" y="77"/>
                      </a:lnTo>
                      <a:lnTo>
                        <a:pt x="5" y="114"/>
                      </a:lnTo>
                      <a:lnTo>
                        <a:pt x="3" y="153"/>
                      </a:lnTo>
                      <a:lnTo>
                        <a:pt x="19" y="153"/>
                      </a:lnTo>
                      <a:lnTo>
                        <a:pt x="22" y="114"/>
                      </a:lnTo>
                      <a:lnTo>
                        <a:pt x="26" y="77"/>
                      </a:lnTo>
                      <a:lnTo>
                        <a:pt x="23" y="40"/>
                      </a:lnTo>
                      <a:lnTo>
                        <a:pt x="16" y="0"/>
                      </a:lnTo>
                      <a:lnTo>
                        <a:pt x="0" y="3"/>
                      </a:lnTo>
                      <a:close/>
                    </a:path>
                  </a:pathLst>
                </a:custGeom>
                <a:solidFill>
                  <a:srgbClr val="000000"/>
                </a:solidFill>
                <a:ln w="9525">
                  <a:noFill/>
                  <a:round/>
                  <a:headEnd/>
                  <a:tailEnd/>
                </a:ln>
              </p:spPr>
              <p:txBody>
                <a:bodyPr/>
                <a:lstStyle/>
                <a:p>
                  <a:endParaRPr lang="en-US" dirty="0"/>
                </a:p>
              </p:txBody>
            </p:sp>
            <p:sp>
              <p:nvSpPr>
                <p:cNvPr id="92" name="Freeform 97"/>
                <p:cNvSpPr>
                  <a:spLocks/>
                </p:cNvSpPr>
                <p:nvPr/>
              </p:nvSpPr>
              <p:spPr bwMode="auto">
                <a:xfrm>
                  <a:off x="2037" y="2256"/>
                  <a:ext cx="22" cy="67"/>
                </a:xfrm>
                <a:custGeom>
                  <a:avLst/>
                  <a:gdLst>
                    <a:gd name="T0" fmla="*/ 0 w 43"/>
                    <a:gd name="T1" fmla="*/ 3 h 136"/>
                    <a:gd name="T2" fmla="*/ 0 w 43"/>
                    <a:gd name="T3" fmla="*/ 3 h 136"/>
                    <a:gd name="T4" fmla="*/ 6 w 43"/>
                    <a:gd name="T5" fmla="*/ 36 h 136"/>
                    <a:gd name="T6" fmla="*/ 12 w 43"/>
                    <a:gd name="T7" fmla="*/ 69 h 136"/>
                    <a:gd name="T8" fmla="*/ 19 w 43"/>
                    <a:gd name="T9" fmla="*/ 102 h 136"/>
                    <a:gd name="T10" fmla="*/ 27 w 43"/>
                    <a:gd name="T11" fmla="*/ 136 h 136"/>
                    <a:gd name="T12" fmla="*/ 43 w 43"/>
                    <a:gd name="T13" fmla="*/ 133 h 136"/>
                    <a:gd name="T14" fmla="*/ 35 w 43"/>
                    <a:gd name="T15" fmla="*/ 100 h 136"/>
                    <a:gd name="T16" fmla="*/ 28 w 43"/>
                    <a:gd name="T17" fmla="*/ 66 h 136"/>
                    <a:gd name="T18" fmla="*/ 22 w 43"/>
                    <a:gd name="T19" fmla="*/ 34 h 136"/>
                    <a:gd name="T20" fmla="*/ 16 w 43"/>
                    <a:gd name="T21" fmla="*/ 0 h 136"/>
                    <a:gd name="T22" fmla="*/ 16 w 43"/>
                    <a:gd name="T23" fmla="*/ 0 h 136"/>
                    <a:gd name="T24" fmla="*/ 0 w 43"/>
                    <a:gd name="T25" fmla="*/ 3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36"/>
                    <a:gd name="T41" fmla="*/ 43 w 43"/>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36">
                      <a:moveTo>
                        <a:pt x="0" y="3"/>
                      </a:moveTo>
                      <a:lnTo>
                        <a:pt x="0" y="3"/>
                      </a:lnTo>
                      <a:lnTo>
                        <a:pt x="6" y="36"/>
                      </a:lnTo>
                      <a:lnTo>
                        <a:pt x="12" y="69"/>
                      </a:lnTo>
                      <a:lnTo>
                        <a:pt x="19" y="102"/>
                      </a:lnTo>
                      <a:lnTo>
                        <a:pt x="27" y="136"/>
                      </a:lnTo>
                      <a:lnTo>
                        <a:pt x="43" y="133"/>
                      </a:lnTo>
                      <a:lnTo>
                        <a:pt x="35" y="100"/>
                      </a:lnTo>
                      <a:lnTo>
                        <a:pt x="28" y="66"/>
                      </a:lnTo>
                      <a:lnTo>
                        <a:pt x="22" y="34"/>
                      </a:lnTo>
                      <a:lnTo>
                        <a:pt x="16" y="0"/>
                      </a:lnTo>
                      <a:lnTo>
                        <a:pt x="0" y="3"/>
                      </a:lnTo>
                      <a:close/>
                    </a:path>
                  </a:pathLst>
                </a:custGeom>
                <a:solidFill>
                  <a:srgbClr val="000000"/>
                </a:solidFill>
                <a:ln w="9525">
                  <a:noFill/>
                  <a:round/>
                  <a:headEnd/>
                  <a:tailEnd/>
                </a:ln>
              </p:spPr>
              <p:txBody>
                <a:bodyPr/>
                <a:lstStyle/>
                <a:p>
                  <a:endParaRPr lang="en-US" dirty="0"/>
                </a:p>
              </p:txBody>
            </p:sp>
            <p:sp>
              <p:nvSpPr>
                <p:cNvPr id="93" name="Freeform 98"/>
                <p:cNvSpPr>
                  <a:spLocks/>
                </p:cNvSpPr>
                <p:nvPr/>
              </p:nvSpPr>
              <p:spPr bwMode="auto">
                <a:xfrm>
                  <a:off x="2025" y="2165"/>
                  <a:ext cx="20" cy="92"/>
                </a:xfrm>
                <a:custGeom>
                  <a:avLst/>
                  <a:gdLst>
                    <a:gd name="T0" fmla="*/ 0 w 40"/>
                    <a:gd name="T1" fmla="*/ 3 h 184"/>
                    <a:gd name="T2" fmla="*/ 0 w 40"/>
                    <a:gd name="T3" fmla="*/ 3 h 184"/>
                    <a:gd name="T4" fmla="*/ 9 w 40"/>
                    <a:gd name="T5" fmla="*/ 48 h 184"/>
                    <a:gd name="T6" fmla="*/ 15 w 40"/>
                    <a:gd name="T7" fmla="*/ 93 h 184"/>
                    <a:gd name="T8" fmla="*/ 19 w 40"/>
                    <a:gd name="T9" fmla="*/ 137 h 184"/>
                    <a:gd name="T10" fmla="*/ 24 w 40"/>
                    <a:gd name="T11" fmla="*/ 184 h 184"/>
                    <a:gd name="T12" fmla="*/ 40 w 40"/>
                    <a:gd name="T13" fmla="*/ 181 h 184"/>
                    <a:gd name="T14" fmla="*/ 35 w 40"/>
                    <a:gd name="T15" fmla="*/ 137 h 184"/>
                    <a:gd name="T16" fmla="*/ 31 w 40"/>
                    <a:gd name="T17" fmla="*/ 93 h 184"/>
                    <a:gd name="T18" fmla="*/ 26 w 40"/>
                    <a:gd name="T19" fmla="*/ 46 h 184"/>
                    <a:gd name="T20" fmla="*/ 16 w 40"/>
                    <a:gd name="T21" fmla="*/ 0 h 184"/>
                    <a:gd name="T22" fmla="*/ 16 w 40"/>
                    <a:gd name="T23" fmla="*/ 0 h 184"/>
                    <a:gd name="T24" fmla="*/ 0 w 40"/>
                    <a:gd name="T25" fmla="*/ 3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84"/>
                    <a:gd name="T41" fmla="*/ 40 w 40"/>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84">
                      <a:moveTo>
                        <a:pt x="0" y="3"/>
                      </a:moveTo>
                      <a:lnTo>
                        <a:pt x="0" y="3"/>
                      </a:lnTo>
                      <a:lnTo>
                        <a:pt x="9" y="48"/>
                      </a:lnTo>
                      <a:lnTo>
                        <a:pt x="15" y="93"/>
                      </a:lnTo>
                      <a:lnTo>
                        <a:pt x="19" y="137"/>
                      </a:lnTo>
                      <a:lnTo>
                        <a:pt x="24" y="184"/>
                      </a:lnTo>
                      <a:lnTo>
                        <a:pt x="40" y="181"/>
                      </a:lnTo>
                      <a:lnTo>
                        <a:pt x="35" y="137"/>
                      </a:lnTo>
                      <a:lnTo>
                        <a:pt x="31" y="93"/>
                      </a:lnTo>
                      <a:lnTo>
                        <a:pt x="26" y="46"/>
                      </a:lnTo>
                      <a:lnTo>
                        <a:pt x="16" y="0"/>
                      </a:lnTo>
                      <a:lnTo>
                        <a:pt x="0" y="3"/>
                      </a:lnTo>
                      <a:close/>
                    </a:path>
                  </a:pathLst>
                </a:custGeom>
                <a:solidFill>
                  <a:srgbClr val="000000"/>
                </a:solidFill>
                <a:ln w="9525">
                  <a:noFill/>
                  <a:round/>
                  <a:headEnd/>
                  <a:tailEnd/>
                </a:ln>
              </p:spPr>
              <p:txBody>
                <a:bodyPr/>
                <a:lstStyle/>
                <a:p>
                  <a:endParaRPr lang="en-US" dirty="0"/>
                </a:p>
              </p:txBody>
            </p:sp>
            <p:sp>
              <p:nvSpPr>
                <p:cNvPr id="94" name="Freeform 99"/>
                <p:cNvSpPr>
                  <a:spLocks/>
                </p:cNvSpPr>
                <p:nvPr/>
              </p:nvSpPr>
              <p:spPr bwMode="auto">
                <a:xfrm>
                  <a:off x="2008" y="2124"/>
                  <a:ext cx="25" cy="42"/>
                </a:xfrm>
                <a:custGeom>
                  <a:avLst/>
                  <a:gdLst>
                    <a:gd name="T0" fmla="*/ 0 w 50"/>
                    <a:gd name="T1" fmla="*/ 11 h 85"/>
                    <a:gd name="T2" fmla="*/ 0 w 50"/>
                    <a:gd name="T3" fmla="*/ 11 h 85"/>
                    <a:gd name="T4" fmla="*/ 13 w 50"/>
                    <a:gd name="T5" fmla="*/ 26 h 85"/>
                    <a:gd name="T6" fmla="*/ 21 w 50"/>
                    <a:gd name="T7" fmla="*/ 43 h 85"/>
                    <a:gd name="T8" fmla="*/ 29 w 50"/>
                    <a:gd name="T9" fmla="*/ 65 h 85"/>
                    <a:gd name="T10" fmla="*/ 34 w 50"/>
                    <a:gd name="T11" fmla="*/ 85 h 85"/>
                    <a:gd name="T12" fmla="*/ 50 w 50"/>
                    <a:gd name="T13" fmla="*/ 82 h 85"/>
                    <a:gd name="T14" fmla="*/ 45 w 50"/>
                    <a:gd name="T15" fmla="*/ 59 h 85"/>
                    <a:gd name="T16" fmla="*/ 37 w 50"/>
                    <a:gd name="T17" fmla="*/ 38 h 85"/>
                    <a:gd name="T18" fmla="*/ 26 w 50"/>
                    <a:gd name="T19" fmla="*/ 18 h 85"/>
                    <a:gd name="T20" fmla="*/ 11 w 50"/>
                    <a:gd name="T21" fmla="*/ 0 h 85"/>
                    <a:gd name="T22" fmla="*/ 11 w 50"/>
                    <a:gd name="T23" fmla="*/ 0 h 85"/>
                    <a:gd name="T24" fmla="*/ 0 w 50"/>
                    <a:gd name="T25" fmla="*/ 11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85"/>
                    <a:gd name="T41" fmla="*/ 50 w 50"/>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85">
                      <a:moveTo>
                        <a:pt x="0" y="11"/>
                      </a:moveTo>
                      <a:lnTo>
                        <a:pt x="0" y="11"/>
                      </a:lnTo>
                      <a:lnTo>
                        <a:pt x="13" y="26"/>
                      </a:lnTo>
                      <a:lnTo>
                        <a:pt x="21" y="43"/>
                      </a:lnTo>
                      <a:lnTo>
                        <a:pt x="29" y="65"/>
                      </a:lnTo>
                      <a:lnTo>
                        <a:pt x="34" y="85"/>
                      </a:lnTo>
                      <a:lnTo>
                        <a:pt x="50" y="82"/>
                      </a:lnTo>
                      <a:lnTo>
                        <a:pt x="45" y="59"/>
                      </a:lnTo>
                      <a:lnTo>
                        <a:pt x="37" y="38"/>
                      </a:lnTo>
                      <a:lnTo>
                        <a:pt x="26" y="18"/>
                      </a:lnTo>
                      <a:lnTo>
                        <a:pt x="11" y="0"/>
                      </a:lnTo>
                      <a:lnTo>
                        <a:pt x="0" y="11"/>
                      </a:lnTo>
                      <a:close/>
                    </a:path>
                  </a:pathLst>
                </a:custGeom>
                <a:solidFill>
                  <a:srgbClr val="000000"/>
                </a:solidFill>
                <a:ln w="9525">
                  <a:noFill/>
                  <a:round/>
                  <a:headEnd/>
                  <a:tailEnd/>
                </a:ln>
              </p:spPr>
              <p:txBody>
                <a:bodyPr/>
                <a:lstStyle/>
                <a:p>
                  <a:endParaRPr lang="en-US" dirty="0"/>
                </a:p>
              </p:txBody>
            </p:sp>
            <p:sp>
              <p:nvSpPr>
                <p:cNvPr id="95" name="Freeform 100"/>
                <p:cNvSpPr>
                  <a:spLocks/>
                </p:cNvSpPr>
                <p:nvPr/>
              </p:nvSpPr>
              <p:spPr bwMode="auto">
                <a:xfrm>
                  <a:off x="1964" y="2110"/>
                  <a:ext cx="50" cy="19"/>
                </a:xfrm>
                <a:custGeom>
                  <a:avLst/>
                  <a:gdLst>
                    <a:gd name="T0" fmla="*/ 3 w 99"/>
                    <a:gd name="T1" fmla="*/ 21 h 39"/>
                    <a:gd name="T2" fmla="*/ 3 w 99"/>
                    <a:gd name="T3" fmla="*/ 21 h 39"/>
                    <a:gd name="T4" fmla="*/ 16 w 99"/>
                    <a:gd name="T5" fmla="*/ 19 h 39"/>
                    <a:gd name="T6" fmla="*/ 27 w 99"/>
                    <a:gd name="T7" fmla="*/ 19 h 39"/>
                    <a:gd name="T8" fmla="*/ 40 w 99"/>
                    <a:gd name="T9" fmla="*/ 19 h 39"/>
                    <a:gd name="T10" fmla="*/ 51 w 99"/>
                    <a:gd name="T11" fmla="*/ 19 h 39"/>
                    <a:gd name="T12" fmla="*/ 62 w 99"/>
                    <a:gd name="T13" fmla="*/ 23 h 39"/>
                    <a:gd name="T14" fmla="*/ 71 w 99"/>
                    <a:gd name="T15" fmla="*/ 27 h 39"/>
                    <a:gd name="T16" fmla="*/ 79 w 99"/>
                    <a:gd name="T17" fmla="*/ 32 h 39"/>
                    <a:gd name="T18" fmla="*/ 88 w 99"/>
                    <a:gd name="T19" fmla="*/ 39 h 39"/>
                    <a:gd name="T20" fmla="*/ 99 w 99"/>
                    <a:gd name="T21" fmla="*/ 28 h 39"/>
                    <a:gd name="T22" fmla="*/ 90 w 99"/>
                    <a:gd name="T23" fmla="*/ 19 h 39"/>
                    <a:gd name="T24" fmla="*/ 79 w 99"/>
                    <a:gd name="T25" fmla="*/ 11 h 39"/>
                    <a:gd name="T26" fmla="*/ 67 w 99"/>
                    <a:gd name="T27" fmla="*/ 7 h 39"/>
                    <a:gd name="T28" fmla="*/ 54 w 99"/>
                    <a:gd name="T29" fmla="*/ 3 h 39"/>
                    <a:gd name="T30" fmla="*/ 40 w 99"/>
                    <a:gd name="T31" fmla="*/ 0 h 39"/>
                    <a:gd name="T32" fmla="*/ 27 w 99"/>
                    <a:gd name="T33" fmla="*/ 0 h 39"/>
                    <a:gd name="T34" fmla="*/ 13 w 99"/>
                    <a:gd name="T35" fmla="*/ 3 h 39"/>
                    <a:gd name="T36" fmla="*/ 0 w 99"/>
                    <a:gd name="T37" fmla="*/ 5 h 39"/>
                    <a:gd name="T38" fmla="*/ 0 w 99"/>
                    <a:gd name="T39" fmla="*/ 5 h 39"/>
                    <a:gd name="T40" fmla="*/ 3 w 99"/>
                    <a:gd name="T41" fmla="*/ 2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39"/>
                    <a:gd name="T65" fmla="*/ 99 w 9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39">
                      <a:moveTo>
                        <a:pt x="3" y="21"/>
                      </a:moveTo>
                      <a:lnTo>
                        <a:pt x="3" y="21"/>
                      </a:lnTo>
                      <a:lnTo>
                        <a:pt x="16" y="19"/>
                      </a:lnTo>
                      <a:lnTo>
                        <a:pt x="27" y="19"/>
                      </a:lnTo>
                      <a:lnTo>
                        <a:pt x="40" y="19"/>
                      </a:lnTo>
                      <a:lnTo>
                        <a:pt x="51" y="19"/>
                      </a:lnTo>
                      <a:lnTo>
                        <a:pt x="62" y="23"/>
                      </a:lnTo>
                      <a:lnTo>
                        <a:pt x="71" y="27"/>
                      </a:lnTo>
                      <a:lnTo>
                        <a:pt x="79" y="32"/>
                      </a:lnTo>
                      <a:lnTo>
                        <a:pt x="88" y="39"/>
                      </a:lnTo>
                      <a:lnTo>
                        <a:pt x="99" y="28"/>
                      </a:lnTo>
                      <a:lnTo>
                        <a:pt x="90" y="19"/>
                      </a:lnTo>
                      <a:lnTo>
                        <a:pt x="79" y="11"/>
                      </a:lnTo>
                      <a:lnTo>
                        <a:pt x="67" y="7"/>
                      </a:lnTo>
                      <a:lnTo>
                        <a:pt x="54" y="3"/>
                      </a:lnTo>
                      <a:lnTo>
                        <a:pt x="40" y="0"/>
                      </a:lnTo>
                      <a:lnTo>
                        <a:pt x="27" y="0"/>
                      </a:lnTo>
                      <a:lnTo>
                        <a:pt x="13" y="3"/>
                      </a:lnTo>
                      <a:lnTo>
                        <a:pt x="0" y="5"/>
                      </a:lnTo>
                      <a:lnTo>
                        <a:pt x="3" y="21"/>
                      </a:lnTo>
                      <a:close/>
                    </a:path>
                  </a:pathLst>
                </a:custGeom>
                <a:solidFill>
                  <a:srgbClr val="000000"/>
                </a:solidFill>
                <a:ln w="9525">
                  <a:noFill/>
                  <a:round/>
                  <a:headEnd/>
                  <a:tailEnd/>
                </a:ln>
              </p:spPr>
              <p:txBody>
                <a:bodyPr/>
                <a:lstStyle/>
                <a:p>
                  <a:endParaRPr lang="en-US" dirty="0"/>
                </a:p>
              </p:txBody>
            </p:sp>
            <p:sp>
              <p:nvSpPr>
                <p:cNvPr id="96" name="Freeform 101"/>
                <p:cNvSpPr>
                  <a:spLocks/>
                </p:cNvSpPr>
                <p:nvPr/>
              </p:nvSpPr>
              <p:spPr bwMode="auto">
                <a:xfrm>
                  <a:off x="1932" y="2113"/>
                  <a:ext cx="33" cy="36"/>
                </a:xfrm>
                <a:custGeom>
                  <a:avLst/>
                  <a:gdLst>
                    <a:gd name="T0" fmla="*/ 18 w 68"/>
                    <a:gd name="T1" fmla="*/ 73 h 73"/>
                    <a:gd name="T2" fmla="*/ 19 w 68"/>
                    <a:gd name="T3" fmla="*/ 73 h 73"/>
                    <a:gd name="T4" fmla="*/ 19 w 68"/>
                    <a:gd name="T5" fmla="*/ 62 h 73"/>
                    <a:gd name="T6" fmla="*/ 22 w 68"/>
                    <a:gd name="T7" fmla="*/ 53 h 73"/>
                    <a:gd name="T8" fmla="*/ 26 w 68"/>
                    <a:gd name="T9" fmla="*/ 45 h 73"/>
                    <a:gd name="T10" fmla="*/ 33 w 68"/>
                    <a:gd name="T11" fmla="*/ 37 h 73"/>
                    <a:gd name="T12" fmla="*/ 39 w 68"/>
                    <a:gd name="T13" fmla="*/ 31 h 73"/>
                    <a:gd name="T14" fmla="*/ 47 w 68"/>
                    <a:gd name="T15" fmla="*/ 25 h 73"/>
                    <a:gd name="T16" fmla="*/ 57 w 68"/>
                    <a:gd name="T17" fmla="*/ 20 h 73"/>
                    <a:gd name="T18" fmla="*/ 68 w 68"/>
                    <a:gd name="T19" fmla="*/ 16 h 73"/>
                    <a:gd name="T20" fmla="*/ 65 w 68"/>
                    <a:gd name="T21" fmla="*/ 0 h 73"/>
                    <a:gd name="T22" fmla="*/ 51 w 68"/>
                    <a:gd name="T23" fmla="*/ 4 h 73"/>
                    <a:gd name="T24" fmla="*/ 39 w 68"/>
                    <a:gd name="T25" fmla="*/ 11 h 73"/>
                    <a:gd name="T26" fmla="*/ 29 w 68"/>
                    <a:gd name="T27" fmla="*/ 18 h 73"/>
                    <a:gd name="T28" fmla="*/ 19 w 68"/>
                    <a:gd name="T29" fmla="*/ 26 h 73"/>
                    <a:gd name="T30" fmla="*/ 12 w 68"/>
                    <a:gd name="T31" fmla="*/ 37 h 73"/>
                    <a:gd name="T32" fmla="*/ 6 w 68"/>
                    <a:gd name="T33" fmla="*/ 47 h 73"/>
                    <a:gd name="T34" fmla="*/ 3 w 68"/>
                    <a:gd name="T35" fmla="*/ 59 h 73"/>
                    <a:gd name="T36" fmla="*/ 0 w 68"/>
                    <a:gd name="T37" fmla="*/ 73 h 73"/>
                    <a:gd name="T38" fmla="*/ 2 w 68"/>
                    <a:gd name="T39" fmla="*/ 73 h 73"/>
                    <a:gd name="T40" fmla="*/ 18 w 68"/>
                    <a:gd name="T41" fmla="*/ 7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73"/>
                    <a:gd name="T65" fmla="*/ 68 w 68"/>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73">
                      <a:moveTo>
                        <a:pt x="18" y="73"/>
                      </a:moveTo>
                      <a:lnTo>
                        <a:pt x="19" y="73"/>
                      </a:lnTo>
                      <a:lnTo>
                        <a:pt x="19" y="62"/>
                      </a:lnTo>
                      <a:lnTo>
                        <a:pt x="22" y="53"/>
                      </a:lnTo>
                      <a:lnTo>
                        <a:pt x="26" y="45"/>
                      </a:lnTo>
                      <a:lnTo>
                        <a:pt x="33" y="37"/>
                      </a:lnTo>
                      <a:lnTo>
                        <a:pt x="39" y="31"/>
                      </a:lnTo>
                      <a:lnTo>
                        <a:pt x="47" y="25"/>
                      </a:lnTo>
                      <a:lnTo>
                        <a:pt x="57" y="20"/>
                      </a:lnTo>
                      <a:lnTo>
                        <a:pt x="68" y="16"/>
                      </a:lnTo>
                      <a:lnTo>
                        <a:pt x="65" y="0"/>
                      </a:lnTo>
                      <a:lnTo>
                        <a:pt x="51" y="4"/>
                      </a:lnTo>
                      <a:lnTo>
                        <a:pt x="39" y="11"/>
                      </a:lnTo>
                      <a:lnTo>
                        <a:pt x="29" y="18"/>
                      </a:lnTo>
                      <a:lnTo>
                        <a:pt x="19" y="26"/>
                      </a:lnTo>
                      <a:lnTo>
                        <a:pt x="12" y="37"/>
                      </a:lnTo>
                      <a:lnTo>
                        <a:pt x="6" y="47"/>
                      </a:lnTo>
                      <a:lnTo>
                        <a:pt x="3" y="59"/>
                      </a:lnTo>
                      <a:lnTo>
                        <a:pt x="0" y="73"/>
                      </a:lnTo>
                      <a:lnTo>
                        <a:pt x="2" y="73"/>
                      </a:lnTo>
                      <a:lnTo>
                        <a:pt x="18" y="73"/>
                      </a:lnTo>
                      <a:close/>
                    </a:path>
                  </a:pathLst>
                </a:custGeom>
                <a:solidFill>
                  <a:srgbClr val="000000"/>
                </a:solidFill>
                <a:ln w="9525">
                  <a:noFill/>
                  <a:round/>
                  <a:headEnd/>
                  <a:tailEnd/>
                </a:ln>
              </p:spPr>
              <p:txBody>
                <a:bodyPr/>
                <a:lstStyle/>
                <a:p>
                  <a:endParaRPr lang="en-US" dirty="0"/>
                </a:p>
              </p:txBody>
            </p:sp>
            <p:sp>
              <p:nvSpPr>
                <p:cNvPr id="97" name="Freeform 102"/>
                <p:cNvSpPr>
                  <a:spLocks/>
                </p:cNvSpPr>
                <p:nvPr/>
              </p:nvSpPr>
              <p:spPr bwMode="auto">
                <a:xfrm>
                  <a:off x="1932" y="2149"/>
                  <a:ext cx="19" cy="142"/>
                </a:xfrm>
                <a:custGeom>
                  <a:avLst/>
                  <a:gdLst>
                    <a:gd name="T0" fmla="*/ 37 w 37"/>
                    <a:gd name="T1" fmla="*/ 284 h 284"/>
                    <a:gd name="T2" fmla="*/ 37 w 37"/>
                    <a:gd name="T3" fmla="*/ 284 h 284"/>
                    <a:gd name="T4" fmla="*/ 36 w 37"/>
                    <a:gd name="T5" fmla="*/ 212 h 284"/>
                    <a:gd name="T6" fmla="*/ 29 w 37"/>
                    <a:gd name="T7" fmla="*/ 142 h 284"/>
                    <a:gd name="T8" fmla="*/ 20 w 37"/>
                    <a:gd name="T9" fmla="*/ 72 h 284"/>
                    <a:gd name="T10" fmla="*/ 16 w 37"/>
                    <a:gd name="T11" fmla="*/ 0 h 284"/>
                    <a:gd name="T12" fmla="*/ 0 w 37"/>
                    <a:gd name="T13" fmla="*/ 0 h 284"/>
                    <a:gd name="T14" fmla="*/ 4 w 37"/>
                    <a:gd name="T15" fmla="*/ 72 h 284"/>
                    <a:gd name="T16" fmla="*/ 13 w 37"/>
                    <a:gd name="T17" fmla="*/ 142 h 284"/>
                    <a:gd name="T18" fmla="*/ 20 w 37"/>
                    <a:gd name="T19" fmla="*/ 212 h 284"/>
                    <a:gd name="T20" fmla="*/ 21 w 37"/>
                    <a:gd name="T21" fmla="*/ 284 h 284"/>
                    <a:gd name="T22" fmla="*/ 21 w 37"/>
                    <a:gd name="T23" fmla="*/ 284 h 284"/>
                    <a:gd name="T24" fmla="*/ 37 w 37"/>
                    <a:gd name="T25" fmla="*/ 284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84"/>
                    <a:gd name="T41" fmla="*/ 37 w 37"/>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84">
                      <a:moveTo>
                        <a:pt x="37" y="284"/>
                      </a:moveTo>
                      <a:lnTo>
                        <a:pt x="37" y="284"/>
                      </a:lnTo>
                      <a:lnTo>
                        <a:pt x="36" y="212"/>
                      </a:lnTo>
                      <a:lnTo>
                        <a:pt x="29" y="142"/>
                      </a:lnTo>
                      <a:lnTo>
                        <a:pt x="20" y="72"/>
                      </a:lnTo>
                      <a:lnTo>
                        <a:pt x="16" y="0"/>
                      </a:lnTo>
                      <a:lnTo>
                        <a:pt x="0" y="0"/>
                      </a:lnTo>
                      <a:lnTo>
                        <a:pt x="4" y="72"/>
                      </a:lnTo>
                      <a:lnTo>
                        <a:pt x="13" y="142"/>
                      </a:lnTo>
                      <a:lnTo>
                        <a:pt x="20" y="212"/>
                      </a:lnTo>
                      <a:lnTo>
                        <a:pt x="21" y="284"/>
                      </a:lnTo>
                      <a:lnTo>
                        <a:pt x="37" y="284"/>
                      </a:lnTo>
                      <a:close/>
                    </a:path>
                  </a:pathLst>
                </a:custGeom>
                <a:solidFill>
                  <a:srgbClr val="000000"/>
                </a:solidFill>
                <a:ln w="9525">
                  <a:noFill/>
                  <a:round/>
                  <a:headEnd/>
                  <a:tailEnd/>
                </a:ln>
              </p:spPr>
              <p:txBody>
                <a:bodyPr/>
                <a:lstStyle/>
                <a:p>
                  <a:endParaRPr lang="en-US" dirty="0"/>
                </a:p>
              </p:txBody>
            </p:sp>
            <p:sp>
              <p:nvSpPr>
                <p:cNvPr id="98" name="Freeform 103"/>
                <p:cNvSpPr>
                  <a:spLocks/>
                </p:cNvSpPr>
                <p:nvPr/>
              </p:nvSpPr>
              <p:spPr bwMode="auto">
                <a:xfrm>
                  <a:off x="1938" y="2291"/>
                  <a:ext cx="13" cy="71"/>
                </a:xfrm>
                <a:custGeom>
                  <a:avLst/>
                  <a:gdLst>
                    <a:gd name="T0" fmla="*/ 20 w 25"/>
                    <a:gd name="T1" fmla="*/ 139 h 141"/>
                    <a:gd name="T2" fmla="*/ 20 w 25"/>
                    <a:gd name="T3" fmla="*/ 140 h 141"/>
                    <a:gd name="T4" fmla="*/ 19 w 25"/>
                    <a:gd name="T5" fmla="*/ 105 h 141"/>
                    <a:gd name="T6" fmla="*/ 19 w 25"/>
                    <a:gd name="T7" fmla="*/ 71 h 141"/>
                    <a:gd name="T8" fmla="*/ 23 w 25"/>
                    <a:gd name="T9" fmla="*/ 37 h 141"/>
                    <a:gd name="T10" fmla="*/ 25 w 25"/>
                    <a:gd name="T11" fmla="*/ 0 h 141"/>
                    <a:gd name="T12" fmla="*/ 9 w 25"/>
                    <a:gd name="T13" fmla="*/ 0 h 141"/>
                    <a:gd name="T14" fmla="*/ 7 w 25"/>
                    <a:gd name="T15" fmla="*/ 37 h 141"/>
                    <a:gd name="T16" fmla="*/ 3 w 25"/>
                    <a:gd name="T17" fmla="*/ 71 h 141"/>
                    <a:gd name="T18" fmla="*/ 0 w 25"/>
                    <a:gd name="T19" fmla="*/ 105 h 141"/>
                    <a:gd name="T20" fmla="*/ 4 w 25"/>
                    <a:gd name="T21" fmla="*/ 140 h 141"/>
                    <a:gd name="T22" fmla="*/ 4 w 25"/>
                    <a:gd name="T23" fmla="*/ 141 h 141"/>
                    <a:gd name="T24" fmla="*/ 20 w 25"/>
                    <a:gd name="T25" fmla="*/ 139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1"/>
                    <a:gd name="T41" fmla="*/ 25 w 25"/>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1">
                      <a:moveTo>
                        <a:pt x="20" y="139"/>
                      </a:moveTo>
                      <a:lnTo>
                        <a:pt x="20" y="140"/>
                      </a:lnTo>
                      <a:lnTo>
                        <a:pt x="19" y="105"/>
                      </a:lnTo>
                      <a:lnTo>
                        <a:pt x="19" y="71"/>
                      </a:lnTo>
                      <a:lnTo>
                        <a:pt x="23" y="37"/>
                      </a:lnTo>
                      <a:lnTo>
                        <a:pt x="25" y="0"/>
                      </a:lnTo>
                      <a:lnTo>
                        <a:pt x="9" y="0"/>
                      </a:lnTo>
                      <a:lnTo>
                        <a:pt x="7" y="37"/>
                      </a:lnTo>
                      <a:lnTo>
                        <a:pt x="3" y="71"/>
                      </a:lnTo>
                      <a:lnTo>
                        <a:pt x="0" y="105"/>
                      </a:lnTo>
                      <a:lnTo>
                        <a:pt x="4" y="140"/>
                      </a:lnTo>
                      <a:lnTo>
                        <a:pt x="4" y="141"/>
                      </a:lnTo>
                      <a:lnTo>
                        <a:pt x="20" y="139"/>
                      </a:lnTo>
                      <a:close/>
                    </a:path>
                  </a:pathLst>
                </a:custGeom>
                <a:solidFill>
                  <a:srgbClr val="000000"/>
                </a:solidFill>
                <a:ln w="9525">
                  <a:noFill/>
                  <a:round/>
                  <a:headEnd/>
                  <a:tailEnd/>
                </a:ln>
              </p:spPr>
              <p:txBody>
                <a:bodyPr/>
                <a:lstStyle/>
                <a:p>
                  <a:endParaRPr lang="en-US" dirty="0"/>
                </a:p>
              </p:txBody>
            </p:sp>
            <p:sp>
              <p:nvSpPr>
                <p:cNvPr id="99" name="Freeform 104"/>
                <p:cNvSpPr>
                  <a:spLocks/>
                </p:cNvSpPr>
                <p:nvPr/>
              </p:nvSpPr>
              <p:spPr bwMode="auto">
                <a:xfrm>
                  <a:off x="1940" y="2360"/>
                  <a:ext cx="16" cy="49"/>
                </a:xfrm>
                <a:custGeom>
                  <a:avLst/>
                  <a:gdLst>
                    <a:gd name="T0" fmla="*/ 31 w 31"/>
                    <a:gd name="T1" fmla="*/ 96 h 96"/>
                    <a:gd name="T2" fmla="*/ 31 w 31"/>
                    <a:gd name="T3" fmla="*/ 96 h 96"/>
                    <a:gd name="T4" fmla="*/ 29 w 31"/>
                    <a:gd name="T5" fmla="*/ 72 h 96"/>
                    <a:gd name="T6" fmla="*/ 25 w 31"/>
                    <a:gd name="T7" fmla="*/ 47 h 96"/>
                    <a:gd name="T8" fmla="*/ 21 w 31"/>
                    <a:gd name="T9" fmla="*/ 24 h 96"/>
                    <a:gd name="T10" fmla="*/ 16 w 31"/>
                    <a:gd name="T11" fmla="*/ 0 h 96"/>
                    <a:gd name="T12" fmla="*/ 0 w 31"/>
                    <a:gd name="T13" fmla="*/ 2 h 96"/>
                    <a:gd name="T14" fmla="*/ 5 w 31"/>
                    <a:gd name="T15" fmla="*/ 26 h 96"/>
                    <a:gd name="T16" fmla="*/ 9 w 31"/>
                    <a:gd name="T17" fmla="*/ 49 h 96"/>
                    <a:gd name="T18" fmla="*/ 13 w 31"/>
                    <a:gd name="T19" fmla="*/ 72 h 96"/>
                    <a:gd name="T20" fmla="*/ 15 w 31"/>
                    <a:gd name="T21" fmla="*/ 96 h 96"/>
                    <a:gd name="T22" fmla="*/ 15 w 31"/>
                    <a:gd name="T23" fmla="*/ 96 h 96"/>
                    <a:gd name="T24" fmla="*/ 31 w 31"/>
                    <a:gd name="T25" fmla="*/ 96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96"/>
                    <a:gd name="T41" fmla="*/ 31 w 31"/>
                    <a:gd name="T42" fmla="*/ 96 h 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96">
                      <a:moveTo>
                        <a:pt x="31" y="96"/>
                      </a:moveTo>
                      <a:lnTo>
                        <a:pt x="31" y="96"/>
                      </a:lnTo>
                      <a:lnTo>
                        <a:pt x="29" y="72"/>
                      </a:lnTo>
                      <a:lnTo>
                        <a:pt x="25" y="47"/>
                      </a:lnTo>
                      <a:lnTo>
                        <a:pt x="21" y="24"/>
                      </a:lnTo>
                      <a:lnTo>
                        <a:pt x="16" y="0"/>
                      </a:lnTo>
                      <a:lnTo>
                        <a:pt x="0" y="2"/>
                      </a:lnTo>
                      <a:lnTo>
                        <a:pt x="5" y="26"/>
                      </a:lnTo>
                      <a:lnTo>
                        <a:pt x="9" y="49"/>
                      </a:lnTo>
                      <a:lnTo>
                        <a:pt x="13" y="72"/>
                      </a:lnTo>
                      <a:lnTo>
                        <a:pt x="15" y="96"/>
                      </a:lnTo>
                      <a:lnTo>
                        <a:pt x="31" y="96"/>
                      </a:lnTo>
                      <a:close/>
                    </a:path>
                  </a:pathLst>
                </a:custGeom>
                <a:solidFill>
                  <a:srgbClr val="000000"/>
                </a:solidFill>
                <a:ln w="9525">
                  <a:noFill/>
                  <a:round/>
                  <a:headEnd/>
                  <a:tailEnd/>
                </a:ln>
              </p:spPr>
              <p:txBody>
                <a:bodyPr/>
                <a:lstStyle/>
                <a:p>
                  <a:endParaRPr lang="en-US" dirty="0"/>
                </a:p>
              </p:txBody>
            </p:sp>
            <p:sp>
              <p:nvSpPr>
                <p:cNvPr id="100" name="Freeform 105"/>
                <p:cNvSpPr>
                  <a:spLocks/>
                </p:cNvSpPr>
                <p:nvPr/>
              </p:nvSpPr>
              <p:spPr bwMode="auto">
                <a:xfrm>
                  <a:off x="1945" y="2409"/>
                  <a:ext cx="13" cy="45"/>
                </a:xfrm>
                <a:custGeom>
                  <a:avLst/>
                  <a:gdLst>
                    <a:gd name="T0" fmla="*/ 0 w 26"/>
                    <a:gd name="T1" fmla="*/ 59 h 90"/>
                    <a:gd name="T2" fmla="*/ 16 w 26"/>
                    <a:gd name="T3" fmla="*/ 63 h 90"/>
                    <a:gd name="T4" fmla="*/ 23 w 26"/>
                    <a:gd name="T5" fmla="*/ 46 h 90"/>
                    <a:gd name="T6" fmla="*/ 26 w 26"/>
                    <a:gd name="T7" fmla="*/ 30 h 90"/>
                    <a:gd name="T8" fmla="*/ 22 w 26"/>
                    <a:gd name="T9" fmla="*/ 15 h 90"/>
                    <a:gd name="T10" fmla="*/ 22 w 26"/>
                    <a:gd name="T11" fmla="*/ 0 h 90"/>
                    <a:gd name="T12" fmla="*/ 6 w 26"/>
                    <a:gd name="T13" fmla="*/ 0 h 90"/>
                    <a:gd name="T14" fmla="*/ 6 w 26"/>
                    <a:gd name="T15" fmla="*/ 15 h 90"/>
                    <a:gd name="T16" fmla="*/ 7 w 26"/>
                    <a:gd name="T17" fmla="*/ 30 h 90"/>
                    <a:gd name="T18" fmla="*/ 7 w 26"/>
                    <a:gd name="T19" fmla="*/ 43 h 90"/>
                    <a:gd name="T20" fmla="*/ 3 w 26"/>
                    <a:gd name="T21" fmla="*/ 55 h 90"/>
                    <a:gd name="T22" fmla="*/ 19 w 26"/>
                    <a:gd name="T23" fmla="*/ 59 h 90"/>
                    <a:gd name="T24" fmla="*/ 0 w 26"/>
                    <a:gd name="T25" fmla="*/ 59 h 90"/>
                    <a:gd name="T26" fmla="*/ 2 w 26"/>
                    <a:gd name="T27" fmla="*/ 90 h 90"/>
                    <a:gd name="T28" fmla="*/ 16 w 26"/>
                    <a:gd name="T29" fmla="*/ 63 h 90"/>
                    <a:gd name="T30" fmla="*/ 0 w 26"/>
                    <a:gd name="T31" fmla="*/ 5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90"/>
                    <a:gd name="T50" fmla="*/ 26 w 26"/>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90">
                      <a:moveTo>
                        <a:pt x="0" y="59"/>
                      </a:moveTo>
                      <a:lnTo>
                        <a:pt x="16" y="63"/>
                      </a:lnTo>
                      <a:lnTo>
                        <a:pt x="23" y="46"/>
                      </a:lnTo>
                      <a:lnTo>
                        <a:pt x="26" y="30"/>
                      </a:lnTo>
                      <a:lnTo>
                        <a:pt x="22" y="15"/>
                      </a:lnTo>
                      <a:lnTo>
                        <a:pt x="22" y="0"/>
                      </a:lnTo>
                      <a:lnTo>
                        <a:pt x="6" y="0"/>
                      </a:lnTo>
                      <a:lnTo>
                        <a:pt x="6" y="15"/>
                      </a:lnTo>
                      <a:lnTo>
                        <a:pt x="7" y="30"/>
                      </a:lnTo>
                      <a:lnTo>
                        <a:pt x="7" y="43"/>
                      </a:lnTo>
                      <a:lnTo>
                        <a:pt x="3" y="55"/>
                      </a:lnTo>
                      <a:lnTo>
                        <a:pt x="19" y="59"/>
                      </a:lnTo>
                      <a:lnTo>
                        <a:pt x="0" y="59"/>
                      </a:lnTo>
                      <a:lnTo>
                        <a:pt x="2" y="90"/>
                      </a:lnTo>
                      <a:lnTo>
                        <a:pt x="16" y="63"/>
                      </a:lnTo>
                      <a:lnTo>
                        <a:pt x="0" y="59"/>
                      </a:lnTo>
                      <a:close/>
                    </a:path>
                  </a:pathLst>
                </a:custGeom>
                <a:solidFill>
                  <a:srgbClr val="000000"/>
                </a:solidFill>
                <a:ln w="9525">
                  <a:noFill/>
                  <a:round/>
                  <a:headEnd/>
                  <a:tailEnd/>
                </a:ln>
              </p:spPr>
              <p:txBody>
                <a:bodyPr/>
                <a:lstStyle/>
                <a:p>
                  <a:endParaRPr lang="en-US" dirty="0"/>
                </a:p>
              </p:txBody>
            </p:sp>
            <p:sp>
              <p:nvSpPr>
                <p:cNvPr id="101" name="Freeform 106"/>
                <p:cNvSpPr>
                  <a:spLocks/>
                </p:cNvSpPr>
                <p:nvPr/>
              </p:nvSpPr>
              <p:spPr bwMode="auto">
                <a:xfrm>
                  <a:off x="1941" y="2391"/>
                  <a:ext cx="14" cy="47"/>
                </a:xfrm>
                <a:custGeom>
                  <a:avLst/>
                  <a:gdLst>
                    <a:gd name="T0" fmla="*/ 0 w 27"/>
                    <a:gd name="T1" fmla="*/ 5 h 95"/>
                    <a:gd name="T2" fmla="*/ 0 w 27"/>
                    <a:gd name="T3" fmla="*/ 5 h 95"/>
                    <a:gd name="T4" fmla="*/ 6 w 27"/>
                    <a:gd name="T5" fmla="*/ 27 h 95"/>
                    <a:gd name="T6" fmla="*/ 8 w 27"/>
                    <a:gd name="T7" fmla="*/ 48 h 95"/>
                    <a:gd name="T8" fmla="*/ 8 w 27"/>
                    <a:gd name="T9" fmla="*/ 72 h 95"/>
                    <a:gd name="T10" fmla="*/ 8 w 27"/>
                    <a:gd name="T11" fmla="*/ 95 h 95"/>
                    <a:gd name="T12" fmla="*/ 27 w 27"/>
                    <a:gd name="T13" fmla="*/ 95 h 95"/>
                    <a:gd name="T14" fmla="*/ 27 w 27"/>
                    <a:gd name="T15" fmla="*/ 72 h 95"/>
                    <a:gd name="T16" fmla="*/ 24 w 27"/>
                    <a:gd name="T17" fmla="*/ 48 h 95"/>
                    <a:gd name="T18" fmla="*/ 22 w 27"/>
                    <a:gd name="T19" fmla="*/ 24 h 95"/>
                    <a:gd name="T20" fmla="*/ 16 w 27"/>
                    <a:gd name="T21" fmla="*/ 0 h 95"/>
                    <a:gd name="T22" fmla="*/ 16 w 27"/>
                    <a:gd name="T23" fmla="*/ 0 h 95"/>
                    <a:gd name="T24" fmla="*/ 0 w 27"/>
                    <a:gd name="T25" fmla="*/ 5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95"/>
                    <a:gd name="T41" fmla="*/ 27 w 27"/>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95">
                      <a:moveTo>
                        <a:pt x="0" y="5"/>
                      </a:moveTo>
                      <a:lnTo>
                        <a:pt x="0" y="5"/>
                      </a:lnTo>
                      <a:lnTo>
                        <a:pt x="6" y="27"/>
                      </a:lnTo>
                      <a:lnTo>
                        <a:pt x="8" y="48"/>
                      </a:lnTo>
                      <a:lnTo>
                        <a:pt x="8" y="72"/>
                      </a:lnTo>
                      <a:lnTo>
                        <a:pt x="8" y="95"/>
                      </a:lnTo>
                      <a:lnTo>
                        <a:pt x="27" y="95"/>
                      </a:lnTo>
                      <a:lnTo>
                        <a:pt x="27" y="72"/>
                      </a:lnTo>
                      <a:lnTo>
                        <a:pt x="24" y="48"/>
                      </a:lnTo>
                      <a:lnTo>
                        <a:pt x="22" y="24"/>
                      </a:lnTo>
                      <a:lnTo>
                        <a:pt x="16" y="0"/>
                      </a:lnTo>
                      <a:lnTo>
                        <a:pt x="0" y="5"/>
                      </a:lnTo>
                      <a:close/>
                    </a:path>
                  </a:pathLst>
                </a:custGeom>
                <a:solidFill>
                  <a:srgbClr val="000000"/>
                </a:solidFill>
                <a:ln w="9525">
                  <a:noFill/>
                  <a:round/>
                  <a:headEnd/>
                  <a:tailEnd/>
                </a:ln>
              </p:spPr>
              <p:txBody>
                <a:bodyPr/>
                <a:lstStyle/>
                <a:p>
                  <a:endParaRPr lang="en-US" dirty="0"/>
                </a:p>
              </p:txBody>
            </p:sp>
            <p:sp>
              <p:nvSpPr>
                <p:cNvPr id="102" name="Freeform 107"/>
                <p:cNvSpPr>
                  <a:spLocks/>
                </p:cNvSpPr>
                <p:nvPr/>
              </p:nvSpPr>
              <p:spPr bwMode="auto">
                <a:xfrm>
                  <a:off x="1896" y="2203"/>
                  <a:ext cx="53" cy="190"/>
                </a:xfrm>
                <a:custGeom>
                  <a:avLst/>
                  <a:gdLst>
                    <a:gd name="T0" fmla="*/ 0 w 106"/>
                    <a:gd name="T1" fmla="*/ 3 h 381"/>
                    <a:gd name="T2" fmla="*/ 0 w 106"/>
                    <a:gd name="T3" fmla="*/ 3 h 381"/>
                    <a:gd name="T4" fmla="*/ 11 w 106"/>
                    <a:gd name="T5" fmla="*/ 51 h 381"/>
                    <a:gd name="T6" fmla="*/ 20 w 106"/>
                    <a:gd name="T7" fmla="*/ 98 h 381"/>
                    <a:gd name="T8" fmla="*/ 31 w 106"/>
                    <a:gd name="T9" fmla="*/ 145 h 381"/>
                    <a:gd name="T10" fmla="*/ 41 w 106"/>
                    <a:gd name="T11" fmla="*/ 191 h 381"/>
                    <a:gd name="T12" fmla="*/ 51 w 106"/>
                    <a:gd name="T13" fmla="*/ 238 h 381"/>
                    <a:gd name="T14" fmla="*/ 63 w 106"/>
                    <a:gd name="T15" fmla="*/ 285 h 381"/>
                    <a:gd name="T16" fmla="*/ 75 w 106"/>
                    <a:gd name="T17" fmla="*/ 332 h 381"/>
                    <a:gd name="T18" fmla="*/ 90 w 106"/>
                    <a:gd name="T19" fmla="*/ 381 h 381"/>
                    <a:gd name="T20" fmla="*/ 106 w 106"/>
                    <a:gd name="T21" fmla="*/ 376 h 381"/>
                    <a:gd name="T22" fmla="*/ 92 w 106"/>
                    <a:gd name="T23" fmla="*/ 329 h 381"/>
                    <a:gd name="T24" fmla="*/ 79 w 106"/>
                    <a:gd name="T25" fmla="*/ 282 h 381"/>
                    <a:gd name="T26" fmla="*/ 67 w 106"/>
                    <a:gd name="T27" fmla="*/ 235 h 381"/>
                    <a:gd name="T28" fmla="*/ 57 w 106"/>
                    <a:gd name="T29" fmla="*/ 188 h 381"/>
                    <a:gd name="T30" fmla="*/ 47 w 106"/>
                    <a:gd name="T31" fmla="*/ 142 h 381"/>
                    <a:gd name="T32" fmla="*/ 37 w 106"/>
                    <a:gd name="T33" fmla="*/ 95 h 381"/>
                    <a:gd name="T34" fmla="*/ 27 w 106"/>
                    <a:gd name="T35" fmla="*/ 49 h 381"/>
                    <a:gd name="T36" fmla="*/ 16 w 106"/>
                    <a:gd name="T37" fmla="*/ 0 h 381"/>
                    <a:gd name="T38" fmla="*/ 16 w 106"/>
                    <a:gd name="T39" fmla="*/ 0 h 381"/>
                    <a:gd name="T40" fmla="*/ 0 w 106"/>
                    <a:gd name="T41" fmla="*/ 3 h 3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1"/>
                    <a:gd name="T65" fmla="*/ 106 w 106"/>
                    <a:gd name="T66" fmla="*/ 381 h 3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1">
                      <a:moveTo>
                        <a:pt x="0" y="3"/>
                      </a:moveTo>
                      <a:lnTo>
                        <a:pt x="0" y="3"/>
                      </a:lnTo>
                      <a:lnTo>
                        <a:pt x="11" y="51"/>
                      </a:lnTo>
                      <a:lnTo>
                        <a:pt x="20" y="98"/>
                      </a:lnTo>
                      <a:lnTo>
                        <a:pt x="31" y="145"/>
                      </a:lnTo>
                      <a:lnTo>
                        <a:pt x="41" y="191"/>
                      </a:lnTo>
                      <a:lnTo>
                        <a:pt x="51" y="238"/>
                      </a:lnTo>
                      <a:lnTo>
                        <a:pt x="63" y="285"/>
                      </a:lnTo>
                      <a:lnTo>
                        <a:pt x="75" y="332"/>
                      </a:lnTo>
                      <a:lnTo>
                        <a:pt x="90" y="381"/>
                      </a:lnTo>
                      <a:lnTo>
                        <a:pt x="106" y="376"/>
                      </a:lnTo>
                      <a:lnTo>
                        <a:pt x="92" y="329"/>
                      </a:lnTo>
                      <a:lnTo>
                        <a:pt x="79" y="282"/>
                      </a:lnTo>
                      <a:lnTo>
                        <a:pt x="67" y="235"/>
                      </a:lnTo>
                      <a:lnTo>
                        <a:pt x="57" y="188"/>
                      </a:lnTo>
                      <a:lnTo>
                        <a:pt x="47" y="142"/>
                      </a:lnTo>
                      <a:lnTo>
                        <a:pt x="37" y="95"/>
                      </a:lnTo>
                      <a:lnTo>
                        <a:pt x="27" y="49"/>
                      </a:lnTo>
                      <a:lnTo>
                        <a:pt x="16" y="0"/>
                      </a:lnTo>
                      <a:lnTo>
                        <a:pt x="0" y="3"/>
                      </a:lnTo>
                      <a:close/>
                    </a:path>
                  </a:pathLst>
                </a:custGeom>
                <a:solidFill>
                  <a:srgbClr val="000000"/>
                </a:solidFill>
                <a:ln w="9525">
                  <a:noFill/>
                  <a:round/>
                  <a:headEnd/>
                  <a:tailEnd/>
                </a:ln>
              </p:spPr>
              <p:txBody>
                <a:bodyPr/>
                <a:lstStyle/>
                <a:p>
                  <a:endParaRPr lang="en-US" dirty="0"/>
                </a:p>
              </p:txBody>
            </p:sp>
            <p:sp>
              <p:nvSpPr>
                <p:cNvPr id="103" name="Freeform 108"/>
                <p:cNvSpPr>
                  <a:spLocks/>
                </p:cNvSpPr>
                <p:nvPr/>
              </p:nvSpPr>
              <p:spPr bwMode="auto">
                <a:xfrm>
                  <a:off x="1838" y="2175"/>
                  <a:ext cx="66" cy="29"/>
                </a:xfrm>
                <a:custGeom>
                  <a:avLst/>
                  <a:gdLst>
                    <a:gd name="T0" fmla="*/ 8 w 131"/>
                    <a:gd name="T1" fmla="*/ 31 h 58"/>
                    <a:gd name="T2" fmla="*/ 8 w 131"/>
                    <a:gd name="T3" fmla="*/ 31 h 58"/>
                    <a:gd name="T4" fmla="*/ 23 w 131"/>
                    <a:gd name="T5" fmla="*/ 24 h 58"/>
                    <a:gd name="T6" fmla="*/ 39 w 131"/>
                    <a:gd name="T7" fmla="*/ 20 h 58"/>
                    <a:gd name="T8" fmla="*/ 56 w 131"/>
                    <a:gd name="T9" fmla="*/ 19 h 58"/>
                    <a:gd name="T10" fmla="*/ 72 w 131"/>
                    <a:gd name="T11" fmla="*/ 19 h 58"/>
                    <a:gd name="T12" fmla="*/ 88 w 131"/>
                    <a:gd name="T13" fmla="*/ 24 h 58"/>
                    <a:gd name="T14" fmla="*/ 100 w 131"/>
                    <a:gd name="T15" fmla="*/ 32 h 58"/>
                    <a:gd name="T16" fmla="*/ 109 w 131"/>
                    <a:gd name="T17" fmla="*/ 43 h 58"/>
                    <a:gd name="T18" fmla="*/ 115 w 131"/>
                    <a:gd name="T19" fmla="*/ 58 h 58"/>
                    <a:gd name="T20" fmla="*/ 131 w 131"/>
                    <a:gd name="T21" fmla="*/ 55 h 58"/>
                    <a:gd name="T22" fmla="*/ 125 w 131"/>
                    <a:gd name="T23" fmla="*/ 35 h 58"/>
                    <a:gd name="T24" fmla="*/ 111 w 131"/>
                    <a:gd name="T25" fmla="*/ 19 h 58"/>
                    <a:gd name="T26" fmla="*/ 94 w 131"/>
                    <a:gd name="T27" fmla="*/ 8 h 58"/>
                    <a:gd name="T28" fmla="*/ 75 w 131"/>
                    <a:gd name="T29" fmla="*/ 3 h 58"/>
                    <a:gd name="T30" fmla="*/ 56 w 131"/>
                    <a:gd name="T31" fmla="*/ 0 h 58"/>
                    <a:gd name="T32" fmla="*/ 36 w 131"/>
                    <a:gd name="T33" fmla="*/ 4 h 58"/>
                    <a:gd name="T34" fmla="*/ 17 w 131"/>
                    <a:gd name="T35" fmla="*/ 8 h 58"/>
                    <a:gd name="T36" fmla="*/ 0 w 131"/>
                    <a:gd name="T37" fmla="*/ 18 h 58"/>
                    <a:gd name="T38" fmla="*/ 0 w 131"/>
                    <a:gd name="T39" fmla="*/ 18 h 58"/>
                    <a:gd name="T40" fmla="*/ 8 w 131"/>
                    <a:gd name="T41" fmla="*/ 3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58"/>
                    <a:gd name="T65" fmla="*/ 131 w 131"/>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58">
                      <a:moveTo>
                        <a:pt x="8" y="31"/>
                      </a:moveTo>
                      <a:lnTo>
                        <a:pt x="8" y="31"/>
                      </a:lnTo>
                      <a:lnTo>
                        <a:pt x="23" y="24"/>
                      </a:lnTo>
                      <a:lnTo>
                        <a:pt x="39" y="20"/>
                      </a:lnTo>
                      <a:lnTo>
                        <a:pt x="56" y="19"/>
                      </a:lnTo>
                      <a:lnTo>
                        <a:pt x="72" y="19"/>
                      </a:lnTo>
                      <a:lnTo>
                        <a:pt x="88" y="24"/>
                      </a:lnTo>
                      <a:lnTo>
                        <a:pt x="100" y="32"/>
                      </a:lnTo>
                      <a:lnTo>
                        <a:pt x="109" y="43"/>
                      </a:lnTo>
                      <a:lnTo>
                        <a:pt x="115" y="58"/>
                      </a:lnTo>
                      <a:lnTo>
                        <a:pt x="131" y="55"/>
                      </a:lnTo>
                      <a:lnTo>
                        <a:pt x="125" y="35"/>
                      </a:lnTo>
                      <a:lnTo>
                        <a:pt x="111" y="19"/>
                      </a:lnTo>
                      <a:lnTo>
                        <a:pt x="94" y="8"/>
                      </a:lnTo>
                      <a:lnTo>
                        <a:pt x="75" y="3"/>
                      </a:lnTo>
                      <a:lnTo>
                        <a:pt x="56" y="0"/>
                      </a:lnTo>
                      <a:lnTo>
                        <a:pt x="36" y="4"/>
                      </a:lnTo>
                      <a:lnTo>
                        <a:pt x="17" y="8"/>
                      </a:lnTo>
                      <a:lnTo>
                        <a:pt x="0" y="18"/>
                      </a:lnTo>
                      <a:lnTo>
                        <a:pt x="8" y="31"/>
                      </a:lnTo>
                      <a:close/>
                    </a:path>
                  </a:pathLst>
                </a:custGeom>
                <a:solidFill>
                  <a:srgbClr val="000000"/>
                </a:solidFill>
                <a:ln w="9525">
                  <a:noFill/>
                  <a:round/>
                  <a:headEnd/>
                  <a:tailEnd/>
                </a:ln>
              </p:spPr>
              <p:txBody>
                <a:bodyPr/>
                <a:lstStyle/>
                <a:p>
                  <a:endParaRPr lang="en-US" dirty="0"/>
                </a:p>
              </p:txBody>
            </p:sp>
            <p:sp>
              <p:nvSpPr>
                <p:cNvPr id="104" name="Freeform 109"/>
                <p:cNvSpPr>
                  <a:spLocks/>
                </p:cNvSpPr>
                <p:nvPr/>
              </p:nvSpPr>
              <p:spPr bwMode="auto">
                <a:xfrm>
                  <a:off x="1819" y="2184"/>
                  <a:ext cx="23" cy="39"/>
                </a:xfrm>
                <a:custGeom>
                  <a:avLst/>
                  <a:gdLst>
                    <a:gd name="T0" fmla="*/ 16 w 47"/>
                    <a:gd name="T1" fmla="*/ 79 h 79"/>
                    <a:gd name="T2" fmla="*/ 16 w 47"/>
                    <a:gd name="T3" fmla="*/ 79 h 79"/>
                    <a:gd name="T4" fmla="*/ 17 w 47"/>
                    <a:gd name="T5" fmla="*/ 59 h 79"/>
                    <a:gd name="T6" fmla="*/ 24 w 47"/>
                    <a:gd name="T7" fmla="*/ 40 h 79"/>
                    <a:gd name="T8" fmla="*/ 33 w 47"/>
                    <a:gd name="T9" fmla="*/ 25 h 79"/>
                    <a:gd name="T10" fmla="*/ 47 w 47"/>
                    <a:gd name="T11" fmla="*/ 13 h 79"/>
                    <a:gd name="T12" fmla="*/ 39 w 47"/>
                    <a:gd name="T13" fmla="*/ 0 h 79"/>
                    <a:gd name="T14" fmla="*/ 20 w 47"/>
                    <a:gd name="T15" fmla="*/ 14 h 79"/>
                    <a:gd name="T16" fmla="*/ 8 w 47"/>
                    <a:gd name="T17" fmla="*/ 35 h 79"/>
                    <a:gd name="T18" fmla="*/ 1 w 47"/>
                    <a:gd name="T19" fmla="*/ 56 h 79"/>
                    <a:gd name="T20" fmla="*/ 0 w 47"/>
                    <a:gd name="T21" fmla="*/ 79 h 79"/>
                    <a:gd name="T22" fmla="*/ 0 w 47"/>
                    <a:gd name="T23" fmla="*/ 79 h 79"/>
                    <a:gd name="T24" fmla="*/ 16 w 4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9"/>
                    <a:gd name="T41" fmla="*/ 47 w 4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9">
                      <a:moveTo>
                        <a:pt x="16" y="79"/>
                      </a:moveTo>
                      <a:lnTo>
                        <a:pt x="16" y="79"/>
                      </a:lnTo>
                      <a:lnTo>
                        <a:pt x="17" y="59"/>
                      </a:lnTo>
                      <a:lnTo>
                        <a:pt x="24" y="40"/>
                      </a:lnTo>
                      <a:lnTo>
                        <a:pt x="33" y="25"/>
                      </a:lnTo>
                      <a:lnTo>
                        <a:pt x="47" y="13"/>
                      </a:lnTo>
                      <a:lnTo>
                        <a:pt x="39" y="0"/>
                      </a:lnTo>
                      <a:lnTo>
                        <a:pt x="20" y="14"/>
                      </a:lnTo>
                      <a:lnTo>
                        <a:pt x="8" y="35"/>
                      </a:lnTo>
                      <a:lnTo>
                        <a:pt x="1" y="56"/>
                      </a:lnTo>
                      <a:lnTo>
                        <a:pt x="0" y="79"/>
                      </a:lnTo>
                      <a:lnTo>
                        <a:pt x="16" y="79"/>
                      </a:lnTo>
                      <a:close/>
                    </a:path>
                  </a:pathLst>
                </a:custGeom>
                <a:solidFill>
                  <a:srgbClr val="000000"/>
                </a:solidFill>
                <a:ln w="9525">
                  <a:noFill/>
                  <a:round/>
                  <a:headEnd/>
                  <a:tailEnd/>
                </a:ln>
              </p:spPr>
              <p:txBody>
                <a:bodyPr/>
                <a:lstStyle/>
                <a:p>
                  <a:endParaRPr lang="en-US" dirty="0"/>
                </a:p>
              </p:txBody>
            </p:sp>
            <p:sp>
              <p:nvSpPr>
                <p:cNvPr id="105" name="Freeform 110"/>
                <p:cNvSpPr>
                  <a:spLocks/>
                </p:cNvSpPr>
                <p:nvPr/>
              </p:nvSpPr>
              <p:spPr bwMode="auto">
                <a:xfrm>
                  <a:off x="1818" y="2223"/>
                  <a:ext cx="12" cy="70"/>
                </a:xfrm>
                <a:custGeom>
                  <a:avLst/>
                  <a:gdLst>
                    <a:gd name="T0" fmla="*/ 24 w 24"/>
                    <a:gd name="T1" fmla="*/ 137 h 139"/>
                    <a:gd name="T2" fmla="*/ 24 w 24"/>
                    <a:gd name="T3" fmla="*/ 137 h 139"/>
                    <a:gd name="T4" fmla="*/ 20 w 24"/>
                    <a:gd name="T5" fmla="*/ 103 h 139"/>
                    <a:gd name="T6" fmla="*/ 18 w 24"/>
                    <a:gd name="T7" fmla="*/ 68 h 139"/>
                    <a:gd name="T8" fmla="*/ 18 w 24"/>
                    <a:gd name="T9" fmla="*/ 35 h 139"/>
                    <a:gd name="T10" fmla="*/ 17 w 24"/>
                    <a:gd name="T11" fmla="*/ 0 h 139"/>
                    <a:gd name="T12" fmla="*/ 1 w 24"/>
                    <a:gd name="T13" fmla="*/ 0 h 139"/>
                    <a:gd name="T14" fmla="*/ 0 w 24"/>
                    <a:gd name="T15" fmla="*/ 35 h 139"/>
                    <a:gd name="T16" fmla="*/ 2 w 24"/>
                    <a:gd name="T17" fmla="*/ 68 h 139"/>
                    <a:gd name="T18" fmla="*/ 4 w 24"/>
                    <a:gd name="T19" fmla="*/ 103 h 139"/>
                    <a:gd name="T20" fmla="*/ 8 w 24"/>
                    <a:gd name="T21" fmla="*/ 139 h 139"/>
                    <a:gd name="T22" fmla="*/ 8 w 24"/>
                    <a:gd name="T23" fmla="*/ 139 h 139"/>
                    <a:gd name="T24" fmla="*/ 24 w 24"/>
                    <a:gd name="T25" fmla="*/ 137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39"/>
                    <a:gd name="T41" fmla="*/ 24 w 24"/>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39">
                      <a:moveTo>
                        <a:pt x="24" y="137"/>
                      </a:moveTo>
                      <a:lnTo>
                        <a:pt x="24" y="137"/>
                      </a:lnTo>
                      <a:lnTo>
                        <a:pt x="20" y="103"/>
                      </a:lnTo>
                      <a:lnTo>
                        <a:pt x="18" y="68"/>
                      </a:lnTo>
                      <a:lnTo>
                        <a:pt x="18" y="35"/>
                      </a:lnTo>
                      <a:lnTo>
                        <a:pt x="17" y="0"/>
                      </a:lnTo>
                      <a:lnTo>
                        <a:pt x="1" y="0"/>
                      </a:lnTo>
                      <a:lnTo>
                        <a:pt x="0" y="35"/>
                      </a:lnTo>
                      <a:lnTo>
                        <a:pt x="2" y="68"/>
                      </a:lnTo>
                      <a:lnTo>
                        <a:pt x="4" y="103"/>
                      </a:lnTo>
                      <a:lnTo>
                        <a:pt x="8" y="139"/>
                      </a:lnTo>
                      <a:lnTo>
                        <a:pt x="24" y="137"/>
                      </a:lnTo>
                      <a:close/>
                    </a:path>
                  </a:pathLst>
                </a:custGeom>
                <a:solidFill>
                  <a:srgbClr val="000000"/>
                </a:solidFill>
                <a:ln w="9525">
                  <a:noFill/>
                  <a:round/>
                  <a:headEnd/>
                  <a:tailEnd/>
                </a:ln>
              </p:spPr>
              <p:txBody>
                <a:bodyPr/>
                <a:lstStyle/>
                <a:p>
                  <a:endParaRPr lang="en-US" dirty="0"/>
                </a:p>
              </p:txBody>
            </p:sp>
            <p:sp>
              <p:nvSpPr>
                <p:cNvPr id="106" name="Freeform 111"/>
                <p:cNvSpPr>
                  <a:spLocks/>
                </p:cNvSpPr>
                <p:nvPr/>
              </p:nvSpPr>
              <p:spPr bwMode="auto">
                <a:xfrm>
                  <a:off x="1822" y="2292"/>
                  <a:ext cx="33" cy="165"/>
                </a:xfrm>
                <a:custGeom>
                  <a:avLst/>
                  <a:gdLst>
                    <a:gd name="T0" fmla="*/ 65 w 65"/>
                    <a:gd name="T1" fmla="*/ 325 h 330"/>
                    <a:gd name="T2" fmla="*/ 65 w 65"/>
                    <a:gd name="T3" fmla="*/ 325 h 330"/>
                    <a:gd name="T4" fmla="*/ 53 w 65"/>
                    <a:gd name="T5" fmla="*/ 286 h 330"/>
                    <a:gd name="T6" fmla="*/ 44 w 65"/>
                    <a:gd name="T7" fmla="*/ 245 h 330"/>
                    <a:gd name="T8" fmla="*/ 37 w 65"/>
                    <a:gd name="T9" fmla="*/ 205 h 330"/>
                    <a:gd name="T10" fmla="*/ 33 w 65"/>
                    <a:gd name="T11" fmla="*/ 165 h 330"/>
                    <a:gd name="T12" fmla="*/ 29 w 65"/>
                    <a:gd name="T13" fmla="*/ 125 h 330"/>
                    <a:gd name="T14" fmla="*/ 25 w 65"/>
                    <a:gd name="T15" fmla="*/ 84 h 330"/>
                    <a:gd name="T16" fmla="*/ 21 w 65"/>
                    <a:gd name="T17" fmla="*/ 43 h 330"/>
                    <a:gd name="T18" fmla="*/ 16 w 65"/>
                    <a:gd name="T19" fmla="*/ 0 h 330"/>
                    <a:gd name="T20" fmla="*/ 0 w 65"/>
                    <a:gd name="T21" fmla="*/ 2 h 330"/>
                    <a:gd name="T22" fmla="*/ 5 w 65"/>
                    <a:gd name="T23" fmla="*/ 43 h 330"/>
                    <a:gd name="T24" fmla="*/ 9 w 65"/>
                    <a:gd name="T25" fmla="*/ 84 h 330"/>
                    <a:gd name="T26" fmla="*/ 13 w 65"/>
                    <a:gd name="T27" fmla="*/ 125 h 330"/>
                    <a:gd name="T28" fmla="*/ 17 w 65"/>
                    <a:gd name="T29" fmla="*/ 165 h 330"/>
                    <a:gd name="T30" fmla="*/ 21 w 65"/>
                    <a:gd name="T31" fmla="*/ 205 h 330"/>
                    <a:gd name="T32" fmla="*/ 28 w 65"/>
                    <a:gd name="T33" fmla="*/ 248 h 330"/>
                    <a:gd name="T34" fmla="*/ 37 w 65"/>
                    <a:gd name="T35" fmla="*/ 288 h 330"/>
                    <a:gd name="T36" fmla="*/ 49 w 65"/>
                    <a:gd name="T37" fmla="*/ 330 h 330"/>
                    <a:gd name="T38" fmla="*/ 49 w 65"/>
                    <a:gd name="T39" fmla="*/ 330 h 330"/>
                    <a:gd name="T40" fmla="*/ 65 w 65"/>
                    <a:gd name="T41" fmla="*/ 325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330"/>
                    <a:gd name="T65" fmla="*/ 65 w 65"/>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330">
                      <a:moveTo>
                        <a:pt x="65" y="325"/>
                      </a:moveTo>
                      <a:lnTo>
                        <a:pt x="65" y="325"/>
                      </a:lnTo>
                      <a:lnTo>
                        <a:pt x="53" y="286"/>
                      </a:lnTo>
                      <a:lnTo>
                        <a:pt x="44" y="245"/>
                      </a:lnTo>
                      <a:lnTo>
                        <a:pt x="37" y="205"/>
                      </a:lnTo>
                      <a:lnTo>
                        <a:pt x="33" y="165"/>
                      </a:lnTo>
                      <a:lnTo>
                        <a:pt x="29" y="125"/>
                      </a:lnTo>
                      <a:lnTo>
                        <a:pt x="25" y="84"/>
                      </a:lnTo>
                      <a:lnTo>
                        <a:pt x="21" y="43"/>
                      </a:lnTo>
                      <a:lnTo>
                        <a:pt x="16" y="0"/>
                      </a:lnTo>
                      <a:lnTo>
                        <a:pt x="0" y="2"/>
                      </a:lnTo>
                      <a:lnTo>
                        <a:pt x="5" y="43"/>
                      </a:lnTo>
                      <a:lnTo>
                        <a:pt x="9" y="84"/>
                      </a:lnTo>
                      <a:lnTo>
                        <a:pt x="13" y="125"/>
                      </a:lnTo>
                      <a:lnTo>
                        <a:pt x="17" y="165"/>
                      </a:lnTo>
                      <a:lnTo>
                        <a:pt x="21" y="205"/>
                      </a:lnTo>
                      <a:lnTo>
                        <a:pt x="28" y="248"/>
                      </a:lnTo>
                      <a:lnTo>
                        <a:pt x="37" y="288"/>
                      </a:lnTo>
                      <a:lnTo>
                        <a:pt x="49" y="330"/>
                      </a:lnTo>
                      <a:lnTo>
                        <a:pt x="65" y="325"/>
                      </a:lnTo>
                      <a:close/>
                    </a:path>
                  </a:pathLst>
                </a:custGeom>
                <a:solidFill>
                  <a:srgbClr val="000000"/>
                </a:solidFill>
                <a:ln w="9525">
                  <a:noFill/>
                  <a:round/>
                  <a:headEnd/>
                  <a:tailEnd/>
                </a:ln>
              </p:spPr>
              <p:txBody>
                <a:bodyPr/>
                <a:lstStyle/>
                <a:p>
                  <a:endParaRPr lang="en-US" dirty="0"/>
                </a:p>
              </p:txBody>
            </p:sp>
            <p:sp>
              <p:nvSpPr>
                <p:cNvPr id="107" name="Freeform 112"/>
                <p:cNvSpPr>
                  <a:spLocks/>
                </p:cNvSpPr>
                <p:nvPr/>
              </p:nvSpPr>
              <p:spPr bwMode="auto">
                <a:xfrm>
                  <a:off x="1847" y="2454"/>
                  <a:ext cx="11" cy="33"/>
                </a:xfrm>
                <a:custGeom>
                  <a:avLst/>
                  <a:gdLst>
                    <a:gd name="T0" fmla="*/ 22 w 22"/>
                    <a:gd name="T1" fmla="*/ 63 h 65"/>
                    <a:gd name="T2" fmla="*/ 22 w 22"/>
                    <a:gd name="T3" fmla="*/ 63 h 65"/>
                    <a:gd name="T4" fmla="*/ 19 w 22"/>
                    <a:gd name="T5" fmla="*/ 48 h 65"/>
                    <a:gd name="T6" fmla="*/ 20 w 22"/>
                    <a:gd name="T7" fmla="*/ 33 h 65"/>
                    <a:gd name="T8" fmla="*/ 19 w 22"/>
                    <a:gd name="T9" fmla="*/ 18 h 65"/>
                    <a:gd name="T10" fmla="*/ 16 w 22"/>
                    <a:gd name="T11" fmla="*/ 0 h 65"/>
                    <a:gd name="T12" fmla="*/ 0 w 22"/>
                    <a:gd name="T13" fmla="*/ 5 h 65"/>
                    <a:gd name="T14" fmla="*/ 3 w 22"/>
                    <a:gd name="T15" fmla="*/ 18 h 65"/>
                    <a:gd name="T16" fmla="*/ 2 w 22"/>
                    <a:gd name="T17" fmla="*/ 33 h 65"/>
                    <a:gd name="T18" fmla="*/ 3 w 22"/>
                    <a:gd name="T19" fmla="*/ 48 h 65"/>
                    <a:gd name="T20" fmla="*/ 6 w 22"/>
                    <a:gd name="T21" fmla="*/ 65 h 65"/>
                    <a:gd name="T22" fmla="*/ 6 w 22"/>
                    <a:gd name="T23" fmla="*/ 65 h 65"/>
                    <a:gd name="T24" fmla="*/ 22 w 22"/>
                    <a:gd name="T25" fmla="*/ 63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65"/>
                    <a:gd name="T41" fmla="*/ 22 w 2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65">
                      <a:moveTo>
                        <a:pt x="22" y="63"/>
                      </a:moveTo>
                      <a:lnTo>
                        <a:pt x="22" y="63"/>
                      </a:lnTo>
                      <a:lnTo>
                        <a:pt x="19" y="48"/>
                      </a:lnTo>
                      <a:lnTo>
                        <a:pt x="20" y="33"/>
                      </a:lnTo>
                      <a:lnTo>
                        <a:pt x="19" y="18"/>
                      </a:lnTo>
                      <a:lnTo>
                        <a:pt x="16" y="0"/>
                      </a:lnTo>
                      <a:lnTo>
                        <a:pt x="0" y="5"/>
                      </a:lnTo>
                      <a:lnTo>
                        <a:pt x="3" y="18"/>
                      </a:lnTo>
                      <a:lnTo>
                        <a:pt x="2" y="33"/>
                      </a:lnTo>
                      <a:lnTo>
                        <a:pt x="3" y="48"/>
                      </a:lnTo>
                      <a:lnTo>
                        <a:pt x="6" y="65"/>
                      </a:lnTo>
                      <a:lnTo>
                        <a:pt x="22" y="63"/>
                      </a:lnTo>
                      <a:close/>
                    </a:path>
                  </a:pathLst>
                </a:custGeom>
                <a:solidFill>
                  <a:srgbClr val="000000"/>
                </a:solidFill>
                <a:ln w="9525">
                  <a:noFill/>
                  <a:round/>
                  <a:headEnd/>
                  <a:tailEnd/>
                </a:ln>
              </p:spPr>
              <p:txBody>
                <a:bodyPr/>
                <a:lstStyle/>
                <a:p>
                  <a:endParaRPr lang="en-US" dirty="0"/>
                </a:p>
              </p:txBody>
            </p:sp>
            <p:sp>
              <p:nvSpPr>
                <p:cNvPr id="108" name="Freeform 113"/>
                <p:cNvSpPr>
                  <a:spLocks/>
                </p:cNvSpPr>
                <p:nvPr/>
              </p:nvSpPr>
              <p:spPr bwMode="auto">
                <a:xfrm>
                  <a:off x="1850" y="2486"/>
                  <a:ext cx="20" cy="43"/>
                </a:xfrm>
                <a:custGeom>
                  <a:avLst/>
                  <a:gdLst>
                    <a:gd name="T0" fmla="*/ 40 w 40"/>
                    <a:gd name="T1" fmla="*/ 84 h 87"/>
                    <a:gd name="T2" fmla="*/ 40 w 40"/>
                    <a:gd name="T3" fmla="*/ 84 h 87"/>
                    <a:gd name="T4" fmla="*/ 35 w 40"/>
                    <a:gd name="T5" fmla="*/ 63 h 87"/>
                    <a:gd name="T6" fmla="*/ 28 w 40"/>
                    <a:gd name="T7" fmla="*/ 40 h 87"/>
                    <a:gd name="T8" fmla="*/ 21 w 40"/>
                    <a:gd name="T9" fmla="*/ 21 h 87"/>
                    <a:gd name="T10" fmla="*/ 16 w 40"/>
                    <a:gd name="T11" fmla="*/ 0 h 87"/>
                    <a:gd name="T12" fmla="*/ 0 w 40"/>
                    <a:gd name="T13" fmla="*/ 2 h 87"/>
                    <a:gd name="T14" fmla="*/ 5 w 40"/>
                    <a:gd name="T15" fmla="*/ 24 h 87"/>
                    <a:gd name="T16" fmla="*/ 12 w 40"/>
                    <a:gd name="T17" fmla="*/ 45 h 87"/>
                    <a:gd name="T18" fmla="*/ 18 w 40"/>
                    <a:gd name="T19" fmla="*/ 65 h 87"/>
                    <a:gd name="T20" fmla="*/ 24 w 40"/>
                    <a:gd name="T21" fmla="*/ 87 h 87"/>
                    <a:gd name="T22" fmla="*/ 24 w 40"/>
                    <a:gd name="T23" fmla="*/ 87 h 87"/>
                    <a:gd name="T24" fmla="*/ 40 w 40"/>
                    <a:gd name="T25" fmla="*/ 84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87"/>
                    <a:gd name="T41" fmla="*/ 40 w 4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87">
                      <a:moveTo>
                        <a:pt x="40" y="84"/>
                      </a:moveTo>
                      <a:lnTo>
                        <a:pt x="40" y="84"/>
                      </a:lnTo>
                      <a:lnTo>
                        <a:pt x="35" y="63"/>
                      </a:lnTo>
                      <a:lnTo>
                        <a:pt x="28" y="40"/>
                      </a:lnTo>
                      <a:lnTo>
                        <a:pt x="21" y="21"/>
                      </a:lnTo>
                      <a:lnTo>
                        <a:pt x="16" y="0"/>
                      </a:lnTo>
                      <a:lnTo>
                        <a:pt x="0" y="2"/>
                      </a:lnTo>
                      <a:lnTo>
                        <a:pt x="5" y="24"/>
                      </a:lnTo>
                      <a:lnTo>
                        <a:pt x="12" y="45"/>
                      </a:lnTo>
                      <a:lnTo>
                        <a:pt x="18" y="65"/>
                      </a:lnTo>
                      <a:lnTo>
                        <a:pt x="24" y="87"/>
                      </a:lnTo>
                      <a:lnTo>
                        <a:pt x="40" y="84"/>
                      </a:lnTo>
                      <a:close/>
                    </a:path>
                  </a:pathLst>
                </a:custGeom>
                <a:solidFill>
                  <a:srgbClr val="000000"/>
                </a:solidFill>
                <a:ln w="9525">
                  <a:noFill/>
                  <a:round/>
                  <a:headEnd/>
                  <a:tailEnd/>
                </a:ln>
              </p:spPr>
              <p:txBody>
                <a:bodyPr/>
                <a:lstStyle/>
                <a:p>
                  <a:endParaRPr lang="en-US" dirty="0"/>
                </a:p>
              </p:txBody>
            </p:sp>
            <p:sp>
              <p:nvSpPr>
                <p:cNvPr id="109" name="Freeform 114"/>
                <p:cNvSpPr>
                  <a:spLocks/>
                </p:cNvSpPr>
                <p:nvPr/>
              </p:nvSpPr>
              <p:spPr bwMode="auto">
                <a:xfrm>
                  <a:off x="1853" y="2528"/>
                  <a:ext cx="17" cy="16"/>
                </a:xfrm>
                <a:custGeom>
                  <a:avLst/>
                  <a:gdLst>
                    <a:gd name="T0" fmla="*/ 0 w 34"/>
                    <a:gd name="T1" fmla="*/ 26 h 32"/>
                    <a:gd name="T2" fmla="*/ 0 w 34"/>
                    <a:gd name="T3" fmla="*/ 26 h 32"/>
                    <a:gd name="T4" fmla="*/ 14 w 34"/>
                    <a:gd name="T5" fmla="*/ 32 h 32"/>
                    <a:gd name="T6" fmla="*/ 26 w 34"/>
                    <a:gd name="T7" fmla="*/ 27 h 32"/>
                    <a:gd name="T8" fmla="*/ 34 w 34"/>
                    <a:gd name="T9" fmla="*/ 14 h 32"/>
                    <a:gd name="T10" fmla="*/ 34 w 34"/>
                    <a:gd name="T11" fmla="*/ 0 h 32"/>
                    <a:gd name="T12" fmla="*/ 18 w 34"/>
                    <a:gd name="T13" fmla="*/ 3 h 32"/>
                    <a:gd name="T14" fmla="*/ 18 w 34"/>
                    <a:gd name="T15" fmla="*/ 11 h 32"/>
                    <a:gd name="T16" fmla="*/ 15 w 34"/>
                    <a:gd name="T17" fmla="*/ 14 h 32"/>
                    <a:gd name="T18" fmla="*/ 14 w 34"/>
                    <a:gd name="T19" fmla="*/ 14 h 32"/>
                    <a:gd name="T20" fmla="*/ 11 w 34"/>
                    <a:gd name="T21" fmla="*/ 15 h 32"/>
                    <a:gd name="T22" fmla="*/ 11 w 34"/>
                    <a:gd name="T23" fmla="*/ 15 h 32"/>
                    <a:gd name="T24" fmla="*/ 0 w 34"/>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2"/>
                    <a:gd name="T41" fmla="*/ 34 w 34"/>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2">
                      <a:moveTo>
                        <a:pt x="0" y="26"/>
                      </a:moveTo>
                      <a:lnTo>
                        <a:pt x="0" y="26"/>
                      </a:lnTo>
                      <a:lnTo>
                        <a:pt x="14" y="32"/>
                      </a:lnTo>
                      <a:lnTo>
                        <a:pt x="26" y="27"/>
                      </a:lnTo>
                      <a:lnTo>
                        <a:pt x="34" y="14"/>
                      </a:lnTo>
                      <a:lnTo>
                        <a:pt x="34" y="0"/>
                      </a:lnTo>
                      <a:lnTo>
                        <a:pt x="18" y="3"/>
                      </a:lnTo>
                      <a:lnTo>
                        <a:pt x="18" y="11"/>
                      </a:lnTo>
                      <a:lnTo>
                        <a:pt x="15" y="14"/>
                      </a:lnTo>
                      <a:lnTo>
                        <a:pt x="14" y="14"/>
                      </a:lnTo>
                      <a:lnTo>
                        <a:pt x="11" y="15"/>
                      </a:lnTo>
                      <a:lnTo>
                        <a:pt x="0" y="26"/>
                      </a:lnTo>
                      <a:close/>
                    </a:path>
                  </a:pathLst>
                </a:custGeom>
                <a:solidFill>
                  <a:srgbClr val="000000"/>
                </a:solidFill>
                <a:ln w="9525">
                  <a:noFill/>
                  <a:round/>
                  <a:headEnd/>
                  <a:tailEnd/>
                </a:ln>
              </p:spPr>
              <p:txBody>
                <a:bodyPr/>
                <a:lstStyle/>
                <a:p>
                  <a:endParaRPr lang="en-US" dirty="0"/>
                </a:p>
              </p:txBody>
            </p:sp>
            <p:sp>
              <p:nvSpPr>
                <p:cNvPr id="110" name="Freeform 115"/>
                <p:cNvSpPr>
                  <a:spLocks/>
                </p:cNvSpPr>
                <p:nvPr/>
              </p:nvSpPr>
              <p:spPr bwMode="auto">
                <a:xfrm>
                  <a:off x="1793" y="2447"/>
                  <a:ext cx="66" cy="94"/>
                </a:xfrm>
                <a:custGeom>
                  <a:avLst/>
                  <a:gdLst>
                    <a:gd name="T0" fmla="*/ 0 w 131"/>
                    <a:gd name="T1" fmla="*/ 10 h 188"/>
                    <a:gd name="T2" fmla="*/ 0 w 131"/>
                    <a:gd name="T3" fmla="*/ 10 h 188"/>
                    <a:gd name="T4" fmla="*/ 17 w 131"/>
                    <a:gd name="T5" fmla="*/ 32 h 188"/>
                    <a:gd name="T6" fmla="*/ 33 w 131"/>
                    <a:gd name="T7" fmla="*/ 53 h 188"/>
                    <a:gd name="T8" fmla="*/ 45 w 131"/>
                    <a:gd name="T9" fmla="*/ 76 h 188"/>
                    <a:gd name="T10" fmla="*/ 59 w 131"/>
                    <a:gd name="T11" fmla="*/ 99 h 188"/>
                    <a:gd name="T12" fmla="*/ 71 w 131"/>
                    <a:gd name="T13" fmla="*/ 123 h 188"/>
                    <a:gd name="T14" fmla="*/ 85 w 131"/>
                    <a:gd name="T15" fmla="*/ 145 h 188"/>
                    <a:gd name="T16" fmla="*/ 102 w 131"/>
                    <a:gd name="T17" fmla="*/ 168 h 188"/>
                    <a:gd name="T18" fmla="*/ 120 w 131"/>
                    <a:gd name="T19" fmla="*/ 188 h 188"/>
                    <a:gd name="T20" fmla="*/ 131 w 131"/>
                    <a:gd name="T21" fmla="*/ 177 h 188"/>
                    <a:gd name="T22" fmla="*/ 115 w 131"/>
                    <a:gd name="T23" fmla="*/ 157 h 188"/>
                    <a:gd name="T24" fmla="*/ 99 w 131"/>
                    <a:gd name="T25" fmla="*/ 137 h 188"/>
                    <a:gd name="T26" fmla="*/ 87 w 131"/>
                    <a:gd name="T27" fmla="*/ 115 h 188"/>
                    <a:gd name="T28" fmla="*/ 75 w 131"/>
                    <a:gd name="T29" fmla="*/ 91 h 188"/>
                    <a:gd name="T30" fmla="*/ 61 w 131"/>
                    <a:gd name="T31" fmla="*/ 68 h 188"/>
                    <a:gd name="T32" fmla="*/ 47 w 131"/>
                    <a:gd name="T33" fmla="*/ 45 h 188"/>
                    <a:gd name="T34" fmla="*/ 30 w 131"/>
                    <a:gd name="T35" fmla="*/ 21 h 188"/>
                    <a:gd name="T36" fmla="*/ 13 w 131"/>
                    <a:gd name="T37" fmla="*/ 0 h 188"/>
                    <a:gd name="T38" fmla="*/ 13 w 131"/>
                    <a:gd name="T39" fmla="*/ 0 h 188"/>
                    <a:gd name="T40" fmla="*/ 0 w 131"/>
                    <a:gd name="T41" fmla="*/ 10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188"/>
                    <a:gd name="T65" fmla="*/ 131 w 131"/>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188">
                      <a:moveTo>
                        <a:pt x="0" y="10"/>
                      </a:moveTo>
                      <a:lnTo>
                        <a:pt x="0" y="10"/>
                      </a:lnTo>
                      <a:lnTo>
                        <a:pt x="17" y="32"/>
                      </a:lnTo>
                      <a:lnTo>
                        <a:pt x="33" y="53"/>
                      </a:lnTo>
                      <a:lnTo>
                        <a:pt x="45" y="76"/>
                      </a:lnTo>
                      <a:lnTo>
                        <a:pt x="59" y="99"/>
                      </a:lnTo>
                      <a:lnTo>
                        <a:pt x="71" y="123"/>
                      </a:lnTo>
                      <a:lnTo>
                        <a:pt x="85" y="145"/>
                      </a:lnTo>
                      <a:lnTo>
                        <a:pt x="102" y="168"/>
                      </a:lnTo>
                      <a:lnTo>
                        <a:pt x="120" y="188"/>
                      </a:lnTo>
                      <a:lnTo>
                        <a:pt x="131" y="177"/>
                      </a:lnTo>
                      <a:lnTo>
                        <a:pt x="115" y="157"/>
                      </a:lnTo>
                      <a:lnTo>
                        <a:pt x="99" y="137"/>
                      </a:lnTo>
                      <a:lnTo>
                        <a:pt x="87" y="115"/>
                      </a:lnTo>
                      <a:lnTo>
                        <a:pt x="75" y="91"/>
                      </a:lnTo>
                      <a:lnTo>
                        <a:pt x="61" y="68"/>
                      </a:lnTo>
                      <a:lnTo>
                        <a:pt x="47" y="45"/>
                      </a:lnTo>
                      <a:lnTo>
                        <a:pt x="30" y="21"/>
                      </a:lnTo>
                      <a:lnTo>
                        <a:pt x="13" y="0"/>
                      </a:lnTo>
                      <a:lnTo>
                        <a:pt x="0" y="10"/>
                      </a:lnTo>
                      <a:close/>
                    </a:path>
                  </a:pathLst>
                </a:custGeom>
                <a:solidFill>
                  <a:srgbClr val="000000"/>
                </a:solidFill>
                <a:ln w="9525">
                  <a:noFill/>
                  <a:round/>
                  <a:headEnd/>
                  <a:tailEnd/>
                </a:ln>
              </p:spPr>
              <p:txBody>
                <a:bodyPr/>
                <a:lstStyle/>
                <a:p>
                  <a:endParaRPr lang="en-US" dirty="0"/>
                </a:p>
              </p:txBody>
            </p:sp>
            <p:sp>
              <p:nvSpPr>
                <p:cNvPr id="111" name="Freeform 116"/>
                <p:cNvSpPr>
                  <a:spLocks/>
                </p:cNvSpPr>
                <p:nvPr/>
              </p:nvSpPr>
              <p:spPr bwMode="auto">
                <a:xfrm>
                  <a:off x="1742" y="2367"/>
                  <a:ext cx="57" cy="85"/>
                </a:xfrm>
                <a:custGeom>
                  <a:avLst/>
                  <a:gdLst>
                    <a:gd name="T0" fmla="*/ 0 w 114"/>
                    <a:gd name="T1" fmla="*/ 11 h 170"/>
                    <a:gd name="T2" fmla="*/ 0 w 114"/>
                    <a:gd name="T3" fmla="*/ 11 h 170"/>
                    <a:gd name="T4" fmla="*/ 15 w 114"/>
                    <a:gd name="T5" fmla="*/ 30 h 170"/>
                    <a:gd name="T6" fmla="*/ 28 w 114"/>
                    <a:gd name="T7" fmla="*/ 50 h 170"/>
                    <a:gd name="T8" fmla="*/ 37 w 114"/>
                    <a:gd name="T9" fmla="*/ 70 h 170"/>
                    <a:gd name="T10" fmla="*/ 50 w 114"/>
                    <a:gd name="T11" fmla="*/ 91 h 170"/>
                    <a:gd name="T12" fmla="*/ 60 w 114"/>
                    <a:gd name="T13" fmla="*/ 111 h 170"/>
                    <a:gd name="T14" fmla="*/ 72 w 114"/>
                    <a:gd name="T15" fmla="*/ 132 h 170"/>
                    <a:gd name="T16" fmla="*/ 86 w 114"/>
                    <a:gd name="T17" fmla="*/ 152 h 170"/>
                    <a:gd name="T18" fmla="*/ 101 w 114"/>
                    <a:gd name="T19" fmla="*/ 170 h 170"/>
                    <a:gd name="T20" fmla="*/ 114 w 114"/>
                    <a:gd name="T21" fmla="*/ 160 h 170"/>
                    <a:gd name="T22" fmla="*/ 99 w 114"/>
                    <a:gd name="T23" fmla="*/ 141 h 170"/>
                    <a:gd name="T24" fmla="*/ 86 w 114"/>
                    <a:gd name="T25" fmla="*/ 124 h 170"/>
                    <a:gd name="T26" fmla="*/ 76 w 114"/>
                    <a:gd name="T27" fmla="*/ 103 h 170"/>
                    <a:gd name="T28" fmla="*/ 66 w 114"/>
                    <a:gd name="T29" fmla="*/ 83 h 170"/>
                    <a:gd name="T30" fmla="*/ 54 w 114"/>
                    <a:gd name="T31" fmla="*/ 62 h 170"/>
                    <a:gd name="T32" fmla="*/ 41 w 114"/>
                    <a:gd name="T33" fmla="*/ 42 h 170"/>
                    <a:gd name="T34" fmla="*/ 28 w 114"/>
                    <a:gd name="T35" fmla="*/ 22 h 170"/>
                    <a:gd name="T36" fmla="*/ 13 w 114"/>
                    <a:gd name="T37" fmla="*/ 0 h 170"/>
                    <a:gd name="T38" fmla="*/ 13 w 114"/>
                    <a:gd name="T39" fmla="*/ 0 h 170"/>
                    <a:gd name="T40" fmla="*/ 0 w 114"/>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170"/>
                    <a:gd name="T65" fmla="*/ 114 w 114"/>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170">
                      <a:moveTo>
                        <a:pt x="0" y="11"/>
                      </a:moveTo>
                      <a:lnTo>
                        <a:pt x="0" y="11"/>
                      </a:lnTo>
                      <a:lnTo>
                        <a:pt x="15" y="30"/>
                      </a:lnTo>
                      <a:lnTo>
                        <a:pt x="28" y="50"/>
                      </a:lnTo>
                      <a:lnTo>
                        <a:pt x="37" y="70"/>
                      </a:lnTo>
                      <a:lnTo>
                        <a:pt x="50" y="91"/>
                      </a:lnTo>
                      <a:lnTo>
                        <a:pt x="60" y="111"/>
                      </a:lnTo>
                      <a:lnTo>
                        <a:pt x="72" y="132"/>
                      </a:lnTo>
                      <a:lnTo>
                        <a:pt x="86" y="152"/>
                      </a:lnTo>
                      <a:lnTo>
                        <a:pt x="101" y="170"/>
                      </a:lnTo>
                      <a:lnTo>
                        <a:pt x="114" y="160"/>
                      </a:lnTo>
                      <a:lnTo>
                        <a:pt x="99" y="141"/>
                      </a:lnTo>
                      <a:lnTo>
                        <a:pt x="86" y="124"/>
                      </a:lnTo>
                      <a:lnTo>
                        <a:pt x="76" y="103"/>
                      </a:lnTo>
                      <a:lnTo>
                        <a:pt x="66" y="83"/>
                      </a:lnTo>
                      <a:lnTo>
                        <a:pt x="54" y="62"/>
                      </a:lnTo>
                      <a:lnTo>
                        <a:pt x="41" y="42"/>
                      </a:lnTo>
                      <a:lnTo>
                        <a:pt x="28" y="22"/>
                      </a:lnTo>
                      <a:lnTo>
                        <a:pt x="13" y="0"/>
                      </a:lnTo>
                      <a:lnTo>
                        <a:pt x="0" y="11"/>
                      </a:lnTo>
                      <a:close/>
                    </a:path>
                  </a:pathLst>
                </a:custGeom>
                <a:solidFill>
                  <a:srgbClr val="000000"/>
                </a:solidFill>
                <a:ln w="9525">
                  <a:noFill/>
                  <a:round/>
                  <a:headEnd/>
                  <a:tailEnd/>
                </a:ln>
              </p:spPr>
              <p:txBody>
                <a:bodyPr/>
                <a:lstStyle/>
                <a:p>
                  <a:endParaRPr lang="en-US" dirty="0"/>
                </a:p>
              </p:txBody>
            </p:sp>
            <p:sp>
              <p:nvSpPr>
                <p:cNvPr id="112" name="Freeform 117"/>
                <p:cNvSpPr>
                  <a:spLocks/>
                </p:cNvSpPr>
                <p:nvPr/>
              </p:nvSpPr>
              <p:spPr bwMode="auto">
                <a:xfrm>
                  <a:off x="1707" y="2353"/>
                  <a:ext cx="42" cy="19"/>
                </a:xfrm>
                <a:custGeom>
                  <a:avLst/>
                  <a:gdLst>
                    <a:gd name="T0" fmla="*/ 2 w 84"/>
                    <a:gd name="T1" fmla="*/ 21 h 39"/>
                    <a:gd name="T2" fmla="*/ 5 w 84"/>
                    <a:gd name="T3" fmla="*/ 20 h 39"/>
                    <a:gd name="T4" fmla="*/ 14 w 84"/>
                    <a:gd name="T5" fmla="*/ 17 h 39"/>
                    <a:gd name="T6" fmla="*/ 23 w 84"/>
                    <a:gd name="T7" fmla="*/ 16 h 39"/>
                    <a:gd name="T8" fmla="*/ 33 w 84"/>
                    <a:gd name="T9" fmla="*/ 16 h 39"/>
                    <a:gd name="T10" fmla="*/ 40 w 84"/>
                    <a:gd name="T11" fmla="*/ 19 h 39"/>
                    <a:gd name="T12" fmla="*/ 48 w 84"/>
                    <a:gd name="T13" fmla="*/ 23 h 39"/>
                    <a:gd name="T14" fmla="*/ 57 w 84"/>
                    <a:gd name="T15" fmla="*/ 27 h 39"/>
                    <a:gd name="T16" fmla="*/ 64 w 84"/>
                    <a:gd name="T17" fmla="*/ 32 h 39"/>
                    <a:gd name="T18" fmla="*/ 71 w 84"/>
                    <a:gd name="T19" fmla="*/ 39 h 39"/>
                    <a:gd name="T20" fmla="*/ 84 w 84"/>
                    <a:gd name="T21" fmla="*/ 28 h 39"/>
                    <a:gd name="T22" fmla="*/ 75 w 84"/>
                    <a:gd name="T23" fmla="*/ 19 h 39"/>
                    <a:gd name="T24" fmla="*/ 65 w 84"/>
                    <a:gd name="T25" fmla="*/ 13 h 39"/>
                    <a:gd name="T26" fmla="*/ 56 w 84"/>
                    <a:gd name="T27" fmla="*/ 7 h 39"/>
                    <a:gd name="T28" fmla="*/ 45 w 84"/>
                    <a:gd name="T29" fmla="*/ 3 h 39"/>
                    <a:gd name="T30" fmla="*/ 33 w 84"/>
                    <a:gd name="T31" fmla="*/ 0 h 39"/>
                    <a:gd name="T32" fmla="*/ 23 w 84"/>
                    <a:gd name="T33" fmla="*/ 0 h 39"/>
                    <a:gd name="T34" fmla="*/ 12 w 84"/>
                    <a:gd name="T35" fmla="*/ 1 h 39"/>
                    <a:gd name="T36" fmla="*/ 0 w 84"/>
                    <a:gd name="T37" fmla="*/ 4 h 39"/>
                    <a:gd name="T38" fmla="*/ 2 w 84"/>
                    <a:gd name="T39" fmla="*/ 3 h 39"/>
                    <a:gd name="T40" fmla="*/ 2 w 84"/>
                    <a:gd name="T41" fmla="*/ 21 h 39"/>
                    <a:gd name="T42" fmla="*/ 4 w 84"/>
                    <a:gd name="T43" fmla="*/ 20 h 39"/>
                    <a:gd name="T44" fmla="*/ 5 w 84"/>
                    <a:gd name="T45" fmla="*/ 20 h 39"/>
                    <a:gd name="T46" fmla="*/ 2 w 84"/>
                    <a:gd name="T47" fmla="*/ 21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39"/>
                    <a:gd name="T74" fmla="*/ 84 w 84"/>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39">
                      <a:moveTo>
                        <a:pt x="2" y="21"/>
                      </a:moveTo>
                      <a:lnTo>
                        <a:pt x="5" y="20"/>
                      </a:lnTo>
                      <a:lnTo>
                        <a:pt x="14" y="17"/>
                      </a:lnTo>
                      <a:lnTo>
                        <a:pt x="23" y="16"/>
                      </a:lnTo>
                      <a:lnTo>
                        <a:pt x="33" y="16"/>
                      </a:lnTo>
                      <a:lnTo>
                        <a:pt x="40" y="19"/>
                      </a:lnTo>
                      <a:lnTo>
                        <a:pt x="48" y="23"/>
                      </a:lnTo>
                      <a:lnTo>
                        <a:pt x="57" y="27"/>
                      </a:lnTo>
                      <a:lnTo>
                        <a:pt x="64" y="32"/>
                      </a:lnTo>
                      <a:lnTo>
                        <a:pt x="71" y="39"/>
                      </a:lnTo>
                      <a:lnTo>
                        <a:pt x="84" y="28"/>
                      </a:lnTo>
                      <a:lnTo>
                        <a:pt x="75" y="19"/>
                      </a:lnTo>
                      <a:lnTo>
                        <a:pt x="65" y="13"/>
                      </a:lnTo>
                      <a:lnTo>
                        <a:pt x="56" y="7"/>
                      </a:lnTo>
                      <a:lnTo>
                        <a:pt x="45" y="3"/>
                      </a:lnTo>
                      <a:lnTo>
                        <a:pt x="33" y="0"/>
                      </a:lnTo>
                      <a:lnTo>
                        <a:pt x="23" y="0"/>
                      </a:lnTo>
                      <a:lnTo>
                        <a:pt x="12" y="1"/>
                      </a:lnTo>
                      <a:lnTo>
                        <a:pt x="0" y="4"/>
                      </a:lnTo>
                      <a:lnTo>
                        <a:pt x="2" y="3"/>
                      </a:lnTo>
                      <a:lnTo>
                        <a:pt x="2" y="21"/>
                      </a:lnTo>
                      <a:lnTo>
                        <a:pt x="4" y="20"/>
                      </a:lnTo>
                      <a:lnTo>
                        <a:pt x="5" y="20"/>
                      </a:lnTo>
                      <a:lnTo>
                        <a:pt x="2" y="21"/>
                      </a:lnTo>
                      <a:close/>
                    </a:path>
                  </a:pathLst>
                </a:custGeom>
                <a:solidFill>
                  <a:srgbClr val="000000"/>
                </a:solidFill>
                <a:ln w="9525">
                  <a:noFill/>
                  <a:round/>
                  <a:headEnd/>
                  <a:tailEnd/>
                </a:ln>
              </p:spPr>
              <p:txBody>
                <a:bodyPr/>
                <a:lstStyle/>
                <a:p>
                  <a:endParaRPr lang="en-US" dirty="0"/>
                </a:p>
              </p:txBody>
            </p:sp>
            <p:sp>
              <p:nvSpPr>
                <p:cNvPr id="113" name="Freeform 118"/>
                <p:cNvSpPr>
                  <a:spLocks/>
                </p:cNvSpPr>
                <p:nvPr/>
              </p:nvSpPr>
              <p:spPr bwMode="auto">
                <a:xfrm>
                  <a:off x="1687" y="2354"/>
                  <a:ext cx="21" cy="22"/>
                </a:xfrm>
                <a:custGeom>
                  <a:avLst/>
                  <a:gdLst>
                    <a:gd name="T0" fmla="*/ 15 w 41"/>
                    <a:gd name="T1" fmla="*/ 44 h 44"/>
                    <a:gd name="T2" fmla="*/ 16 w 41"/>
                    <a:gd name="T3" fmla="*/ 44 h 44"/>
                    <a:gd name="T4" fmla="*/ 27 w 41"/>
                    <a:gd name="T5" fmla="*/ 26 h 44"/>
                    <a:gd name="T6" fmla="*/ 35 w 41"/>
                    <a:gd name="T7" fmla="*/ 18 h 44"/>
                    <a:gd name="T8" fmla="*/ 37 w 41"/>
                    <a:gd name="T9" fmla="*/ 17 h 44"/>
                    <a:gd name="T10" fmla="*/ 41 w 41"/>
                    <a:gd name="T11" fmla="*/ 18 h 44"/>
                    <a:gd name="T12" fmla="*/ 41 w 41"/>
                    <a:gd name="T13" fmla="*/ 0 h 44"/>
                    <a:gd name="T14" fmla="*/ 35 w 41"/>
                    <a:gd name="T15" fmla="*/ 1 h 44"/>
                    <a:gd name="T16" fmla="*/ 24 w 41"/>
                    <a:gd name="T17" fmla="*/ 5 h 44"/>
                    <a:gd name="T18" fmla="*/ 13 w 41"/>
                    <a:gd name="T19" fmla="*/ 16 h 44"/>
                    <a:gd name="T20" fmla="*/ 0 w 41"/>
                    <a:gd name="T21" fmla="*/ 36 h 44"/>
                    <a:gd name="T22" fmla="*/ 1 w 41"/>
                    <a:gd name="T23" fmla="*/ 36 h 44"/>
                    <a:gd name="T24" fmla="*/ 15 w 41"/>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4"/>
                    <a:gd name="T41" fmla="*/ 41 w 41"/>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4">
                      <a:moveTo>
                        <a:pt x="15" y="44"/>
                      </a:moveTo>
                      <a:lnTo>
                        <a:pt x="16" y="44"/>
                      </a:lnTo>
                      <a:lnTo>
                        <a:pt x="27" y="26"/>
                      </a:lnTo>
                      <a:lnTo>
                        <a:pt x="35" y="18"/>
                      </a:lnTo>
                      <a:lnTo>
                        <a:pt x="37" y="17"/>
                      </a:lnTo>
                      <a:lnTo>
                        <a:pt x="41" y="18"/>
                      </a:lnTo>
                      <a:lnTo>
                        <a:pt x="41" y="0"/>
                      </a:lnTo>
                      <a:lnTo>
                        <a:pt x="35" y="1"/>
                      </a:lnTo>
                      <a:lnTo>
                        <a:pt x="24" y="5"/>
                      </a:lnTo>
                      <a:lnTo>
                        <a:pt x="13" y="16"/>
                      </a:lnTo>
                      <a:lnTo>
                        <a:pt x="0" y="36"/>
                      </a:lnTo>
                      <a:lnTo>
                        <a:pt x="1" y="36"/>
                      </a:lnTo>
                      <a:lnTo>
                        <a:pt x="15" y="44"/>
                      </a:lnTo>
                      <a:close/>
                    </a:path>
                  </a:pathLst>
                </a:custGeom>
                <a:solidFill>
                  <a:srgbClr val="000000"/>
                </a:solidFill>
                <a:ln w="9525">
                  <a:noFill/>
                  <a:round/>
                  <a:headEnd/>
                  <a:tailEnd/>
                </a:ln>
              </p:spPr>
              <p:txBody>
                <a:bodyPr/>
                <a:lstStyle/>
                <a:p>
                  <a:endParaRPr lang="en-US" dirty="0"/>
                </a:p>
              </p:txBody>
            </p:sp>
            <p:sp>
              <p:nvSpPr>
                <p:cNvPr id="114" name="Freeform 119"/>
                <p:cNvSpPr>
                  <a:spLocks/>
                </p:cNvSpPr>
                <p:nvPr/>
              </p:nvSpPr>
              <p:spPr bwMode="auto">
                <a:xfrm>
                  <a:off x="1681" y="2372"/>
                  <a:ext cx="34" cy="110"/>
                </a:xfrm>
                <a:custGeom>
                  <a:avLst/>
                  <a:gdLst>
                    <a:gd name="T0" fmla="*/ 69 w 69"/>
                    <a:gd name="T1" fmla="*/ 210 h 219"/>
                    <a:gd name="T2" fmla="*/ 69 w 69"/>
                    <a:gd name="T3" fmla="*/ 212 h 219"/>
                    <a:gd name="T4" fmla="*/ 50 w 69"/>
                    <a:gd name="T5" fmla="*/ 169 h 219"/>
                    <a:gd name="T6" fmla="*/ 35 w 69"/>
                    <a:gd name="T7" fmla="*/ 131 h 219"/>
                    <a:gd name="T8" fmla="*/ 26 w 69"/>
                    <a:gd name="T9" fmla="*/ 102 h 219"/>
                    <a:gd name="T10" fmla="*/ 19 w 69"/>
                    <a:gd name="T11" fmla="*/ 75 h 219"/>
                    <a:gd name="T12" fmla="*/ 19 w 69"/>
                    <a:gd name="T13" fmla="*/ 53 h 219"/>
                    <a:gd name="T14" fmla="*/ 18 w 69"/>
                    <a:gd name="T15" fmla="*/ 36 h 219"/>
                    <a:gd name="T16" fmla="*/ 23 w 69"/>
                    <a:gd name="T17" fmla="*/ 21 h 219"/>
                    <a:gd name="T18" fmla="*/ 29 w 69"/>
                    <a:gd name="T19" fmla="*/ 8 h 219"/>
                    <a:gd name="T20" fmla="*/ 15 w 69"/>
                    <a:gd name="T21" fmla="*/ 0 h 219"/>
                    <a:gd name="T22" fmla="*/ 7 w 69"/>
                    <a:gd name="T23" fmla="*/ 16 h 219"/>
                    <a:gd name="T24" fmla="*/ 2 w 69"/>
                    <a:gd name="T25" fmla="*/ 33 h 219"/>
                    <a:gd name="T26" fmla="*/ 0 w 69"/>
                    <a:gd name="T27" fmla="*/ 53 h 219"/>
                    <a:gd name="T28" fmla="*/ 3 w 69"/>
                    <a:gd name="T29" fmla="*/ 78 h 219"/>
                    <a:gd name="T30" fmla="*/ 10 w 69"/>
                    <a:gd name="T31" fmla="*/ 104 h 219"/>
                    <a:gd name="T32" fmla="*/ 19 w 69"/>
                    <a:gd name="T33" fmla="*/ 137 h 219"/>
                    <a:gd name="T34" fmla="*/ 34 w 69"/>
                    <a:gd name="T35" fmla="*/ 174 h 219"/>
                    <a:gd name="T36" fmla="*/ 53 w 69"/>
                    <a:gd name="T37" fmla="*/ 217 h 219"/>
                    <a:gd name="T38" fmla="*/ 53 w 69"/>
                    <a:gd name="T39" fmla="*/ 219 h 219"/>
                    <a:gd name="T40" fmla="*/ 69 w 69"/>
                    <a:gd name="T41" fmla="*/ 210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219"/>
                    <a:gd name="T65" fmla="*/ 69 w 69"/>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219">
                      <a:moveTo>
                        <a:pt x="69" y="210"/>
                      </a:moveTo>
                      <a:lnTo>
                        <a:pt x="69" y="212"/>
                      </a:lnTo>
                      <a:lnTo>
                        <a:pt x="50" y="169"/>
                      </a:lnTo>
                      <a:lnTo>
                        <a:pt x="35" y="131"/>
                      </a:lnTo>
                      <a:lnTo>
                        <a:pt x="26" y="102"/>
                      </a:lnTo>
                      <a:lnTo>
                        <a:pt x="19" y="75"/>
                      </a:lnTo>
                      <a:lnTo>
                        <a:pt x="19" y="53"/>
                      </a:lnTo>
                      <a:lnTo>
                        <a:pt x="18" y="36"/>
                      </a:lnTo>
                      <a:lnTo>
                        <a:pt x="23" y="21"/>
                      </a:lnTo>
                      <a:lnTo>
                        <a:pt x="29" y="8"/>
                      </a:lnTo>
                      <a:lnTo>
                        <a:pt x="15" y="0"/>
                      </a:lnTo>
                      <a:lnTo>
                        <a:pt x="7" y="16"/>
                      </a:lnTo>
                      <a:lnTo>
                        <a:pt x="2" y="33"/>
                      </a:lnTo>
                      <a:lnTo>
                        <a:pt x="0" y="53"/>
                      </a:lnTo>
                      <a:lnTo>
                        <a:pt x="3" y="78"/>
                      </a:lnTo>
                      <a:lnTo>
                        <a:pt x="10" y="104"/>
                      </a:lnTo>
                      <a:lnTo>
                        <a:pt x="19" y="137"/>
                      </a:lnTo>
                      <a:lnTo>
                        <a:pt x="34" y="174"/>
                      </a:lnTo>
                      <a:lnTo>
                        <a:pt x="53" y="217"/>
                      </a:lnTo>
                      <a:lnTo>
                        <a:pt x="53" y="219"/>
                      </a:lnTo>
                      <a:lnTo>
                        <a:pt x="69" y="210"/>
                      </a:lnTo>
                      <a:close/>
                    </a:path>
                  </a:pathLst>
                </a:custGeom>
                <a:solidFill>
                  <a:srgbClr val="000000"/>
                </a:solidFill>
                <a:ln w="9525">
                  <a:noFill/>
                  <a:round/>
                  <a:headEnd/>
                  <a:tailEnd/>
                </a:ln>
              </p:spPr>
              <p:txBody>
                <a:bodyPr/>
                <a:lstStyle/>
                <a:p>
                  <a:endParaRPr lang="en-US" dirty="0"/>
                </a:p>
              </p:txBody>
            </p:sp>
            <p:sp>
              <p:nvSpPr>
                <p:cNvPr id="115" name="Freeform 120"/>
                <p:cNvSpPr>
                  <a:spLocks/>
                </p:cNvSpPr>
                <p:nvPr/>
              </p:nvSpPr>
              <p:spPr bwMode="auto">
                <a:xfrm>
                  <a:off x="1707" y="2478"/>
                  <a:ext cx="66" cy="108"/>
                </a:xfrm>
                <a:custGeom>
                  <a:avLst/>
                  <a:gdLst>
                    <a:gd name="T0" fmla="*/ 133 w 133"/>
                    <a:gd name="T1" fmla="*/ 209 h 217"/>
                    <a:gd name="T2" fmla="*/ 133 w 133"/>
                    <a:gd name="T3" fmla="*/ 209 h 217"/>
                    <a:gd name="T4" fmla="*/ 116 w 133"/>
                    <a:gd name="T5" fmla="*/ 183 h 217"/>
                    <a:gd name="T6" fmla="*/ 100 w 133"/>
                    <a:gd name="T7" fmla="*/ 158 h 217"/>
                    <a:gd name="T8" fmla="*/ 84 w 133"/>
                    <a:gd name="T9" fmla="*/ 132 h 217"/>
                    <a:gd name="T10" fmla="*/ 71 w 133"/>
                    <a:gd name="T11" fmla="*/ 107 h 217"/>
                    <a:gd name="T12" fmla="*/ 56 w 133"/>
                    <a:gd name="T13" fmla="*/ 81 h 217"/>
                    <a:gd name="T14" fmla="*/ 43 w 133"/>
                    <a:gd name="T15" fmla="*/ 54 h 217"/>
                    <a:gd name="T16" fmla="*/ 29 w 133"/>
                    <a:gd name="T17" fmla="*/ 27 h 217"/>
                    <a:gd name="T18" fmla="*/ 16 w 133"/>
                    <a:gd name="T19" fmla="*/ 0 h 217"/>
                    <a:gd name="T20" fmla="*/ 0 w 133"/>
                    <a:gd name="T21" fmla="*/ 9 h 217"/>
                    <a:gd name="T22" fmla="*/ 13 w 133"/>
                    <a:gd name="T23" fmla="*/ 35 h 217"/>
                    <a:gd name="T24" fmla="*/ 27 w 133"/>
                    <a:gd name="T25" fmla="*/ 62 h 217"/>
                    <a:gd name="T26" fmla="*/ 40 w 133"/>
                    <a:gd name="T27" fmla="*/ 89 h 217"/>
                    <a:gd name="T28" fmla="*/ 55 w 133"/>
                    <a:gd name="T29" fmla="*/ 115 h 217"/>
                    <a:gd name="T30" fmla="*/ 71 w 133"/>
                    <a:gd name="T31" fmla="*/ 140 h 217"/>
                    <a:gd name="T32" fmla="*/ 87 w 133"/>
                    <a:gd name="T33" fmla="*/ 166 h 217"/>
                    <a:gd name="T34" fmla="*/ 103 w 133"/>
                    <a:gd name="T35" fmla="*/ 191 h 217"/>
                    <a:gd name="T36" fmla="*/ 119 w 133"/>
                    <a:gd name="T37" fmla="*/ 217 h 217"/>
                    <a:gd name="T38" fmla="*/ 119 w 133"/>
                    <a:gd name="T39" fmla="*/ 217 h 217"/>
                    <a:gd name="T40" fmla="*/ 133 w 133"/>
                    <a:gd name="T41" fmla="*/ 209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217"/>
                    <a:gd name="T65" fmla="*/ 133 w 1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217">
                      <a:moveTo>
                        <a:pt x="133" y="209"/>
                      </a:moveTo>
                      <a:lnTo>
                        <a:pt x="133" y="209"/>
                      </a:lnTo>
                      <a:lnTo>
                        <a:pt x="116" y="183"/>
                      </a:lnTo>
                      <a:lnTo>
                        <a:pt x="100" y="158"/>
                      </a:lnTo>
                      <a:lnTo>
                        <a:pt x="84" y="132"/>
                      </a:lnTo>
                      <a:lnTo>
                        <a:pt x="71" y="107"/>
                      </a:lnTo>
                      <a:lnTo>
                        <a:pt x="56" y="81"/>
                      </a:lnTo>
                      <a:lnTo>
                        <a:pt x="43" y="54"/>
                      </a:lnTo>
                      <a:lnTo>
                        <a:pt x="29" y="27"/>
                      </a:lnTo>
                      <a:lnTo>
                        <a:pt x="16" y="0"/>
                      </a:lnTo>
                      <a:lnTo>
                        <a:pt x="0" y="9"/>
                      </a:lnTo>
                      <a:lnTo>
                        <a:pt x="13" y="35"/>
                      </a:lnTo>
                      <a:lnTo>
                        <a:pt x="27" y="62"/>
                      </a:lnTo>
                      <a:lnTo>
                        <a:pt x="40" y="89"/>
                      </a:lnTo>
                      <a:lnTo>
                        <a:pt x="55" y="115"/>
                      </a:lnTo>
                      <a:lnTo>
                        <a:pt x="71" y="140"/>
                      </a:lnTo>
                      <a:lnTo>
                        <a:pt x="87" y="166"/>
                      </a:lnTo>
                      <a:lnTo>
                        <a:pt x="103" y="191"/>
                      </a:lnTo>
                      <a:lnTo>
                        <a:pt x="119" y="217"/>
                      </a:lnTo>
                      <a:lnTo>
                        <a:pt x="133" y="209"/>
                      </a:lnTo>
                      <a:close/>
                    </a:path>
                  </a:pathLst>
                </a:custGeom>
                <a:solidFill>
                  <a:srgbClr val="000000"/>
                </a:solidFill>
                <a:ln w="9525">
                  <a:noFill/>
                  <a:round/>
                  <a:headEnd/>
                  <a:tailEnd/>
                </a:ln>
              </p:spPr>
              <p:txBody>
                <a:bodyPr/>
                <a:lstStyle/>
                <a:p>
                  <a:endParaRPr lang="en-US" dirty="0"/>
                </a:p>
              </p:txBody>
            </p:sp>
            <p:sp>
              <p:nvSpPr>
                <p:cNvPr id="116" name="Freeform 121"/>
                <p:cNvSpPr>
                  <a:spLocks/>
                </p:cNvSpPr>
                <p:nvPr/>
              </p:nvSpPr>
              <p:spPr bwMode="auto">
                <a:xfrm>
                  <a:off x="1767" y="2582"/>
                  <a:ext cx="49" cy="131"/>
                </a:xfrm>
                <a:custGeom>
                  <a:avLst/>
                  <a:gdLst>
                    <a:gd name="T0" fmla="*/ 100 w 100"/>
                    <a:gd name="T1" fmla="*/ 256 h 261"/>
                    <a:gd name="T2" fmla="*/ 100 w 100"/>
                    <a:gd name="T3" fmla="*/ 257 h 261"/>
                    <a:gd name="T4" fmla="*/ 90 w 100"/>
                    <a:gd name="T5" fmla="*/ 224 h 261"/>
                    <a:gd name="T6" fmla="*/ 82 w 100"/>
                    <a:gd name="T7" fmla="*/ 190 h 261"/>
                    <a:gd name="T8" fmla="*/ 74 w 100"/>
                    <a:gd name="T9" fmla="*/ 157 h 261"/>
                    <a:gd name="T10" fmla="*/ 66 w 100"/>
                    <a:gd name="T11" fmla="*/ 124 h 261"/>
                    <a:gd name="T12" fmla="*/ 57 w 100"/>
                    <a:gd name="T13" fmla="*/ 91 h 261"/>
                    <a:gd name="T14" fmla="*/ 46 w 100"/>
                    <a:gd name="T15" fmla="*/ 60 h 261"/>
                    <a:gd name="T16" fmla="*/ 32 w 100"/>
                    <a:gd name="T17" fmla="*/ 29 h 261"/>
                    <a:gd name="T18" fmla="*/ 14 w 100"/>
                    <a:gd name="T19" fmla="*/ 0 h 261"/>
                    <a:gd name="T20" fmla="*/ 0 w 100"/>
                    <a:gd name="T21" fmla="*/ 8 h 261"/>
                    <a:gd name="T22" fmla="*/ 16 w 100"/>
                    <a:gd name="T23" fmla="*/ 37 h 261"/>
                    <a:gd name="T24" fmla="*/ 30 w 100"/>
                    <a:gd name="T25" fmla="*/ 65 h 261"/>
                    <a:gd name="T26" fmla="*/ 40 w 100"/>
                    <a:gd name="T27" fmla="*/ 96 h 261"/>
                    <a:gd name="T28" fmla="*/ 50 w 100"/>
                    <a:gd name="T29" fmla="*/ 127 h 261"/>
                    <a:gd name="T30" fmla="*/ 58 w 100"/>
                    <a:gd name="T31" fmla="*/ 159 h 261"/>
                    <a:gd name="T32" fmla="*/ 66 w 100"/>
                    <a:gd name="T33" fmla="*/ 193 h 261"/>
                    <a:gd name="T34" fmla="*/ 74 w 100"/>
                    <a:gd name="T35" fmla="*/ 226 h 261"/>
                    <a:gd name="T36" fmla="*/ 83 w 100"/>
                    <a:gd name="T37" fmla="*/ 260 h 261"/>
                    <a:gd name="T38" fmla="*/ 83 w 100"/>
                    <a:gd name="T39" fmla="*/ 261 h 261"/>
                    <a:gd name="T40" fmla="*/ 100 w 100"/>
                    <a:gd name="T41" fmla="*/ 256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61"/>
                    <a:gd name="T65" fmla="*/ 100 w 100"/>
                    <a:gd name="T66" fmla="*/ 261 h 2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61">
                      <a:moveTo>
                        <a:pt x="100" y="256"/>
                      </a:moveTo>
                      <a:lnTo>
                        <a:pt x="100" y="257"/>
                      </a:lnTo>
                      <a:lnTo>
                        <a:pt x="90" y="224"/>
                      </a:lnTo>
                      <a:lnTo>
                        <a:pt x="82" y="190"/>
                      </a:lnTo>
                      <a:lnTo>
                        <a:pt x="74" y="157"/>
                      </a:lnTo>
                      <a:lnTo>
                        <a:pt x="66" y="124"/>
                      </a:lnTo>
                      <a:lnTo>
                        <a:pt x="57" y="91"/>
                      </a:lnTo>
                      <a:lnTo>
                        <a:pt x="46" y="60"/>
                      </a:lnTo>
                      <a:lnTo>
                        <a:pt x="32" y="29"/>
                      </a:lnTo>
                      <a:lnTo>
                        <a:pt x="14" y="0"/>
                      </a:lnTo>
                      <a:lnTo>
                        <a:pt x="0" y="8"/>
                      </a:lnTo>
                      <a:lnTo>
                        <a:pt x="16" y="37"/>
                      </a:lnTo>
                      <a:lnTo>
                        <a:pt x="30" y="65"/>
                      </a:lnTo>
                      <a:lnTo>
                        <a:pt x="40" y="96"/>
                      </a:lnTo>
                      <a:lnTo>
                        <a:pt x="50" y="127"/>
                      </a:lnTo>
                      <a:lnTo>
                        <a:pt x="58" y="159"/>
                      </a:lnTo>
                      <a:lnTo>
                        <a:pt x="66" y="193"/>
                      </a:lnTo>
                      <a:lnTo>
                        <a:pt x="74" y="226"/>
                      </a:lnTo>
                      <a:lnTo>
                        <a:pt x="83" y="260"/>
                      </a:lnTo>
                      <a:lnTo>
                        <a:pt x="83" y="261"/>
                      </a:lnTo>
                      <a:lnTo>
                        <a:pt x="100" y="256"/>
                      </a:lnTo>
                      <a:close/>
                    </a:path>
                  </a:pathLst>
                </a:custGeom>
                <a:solidFill>
                  <a:srgbClr val="000000"/>
                </a:solidFill>
                <a:ln w="9525">
                  <a:noFill/>
                  <a:round/>
                  <a:headEnd/>
                  <a:tailEnd/>
                </a:ln>
              </p:spPr>
              <p:txBody>
                <a:bodyPr/>
                <a:lstStyle/>
                <a:p>
                  <a:endParaRPr lang="en-US" dirty="0"/>
                </a:p>
              </p:txBody>
            </p:sp>
            <p:sp>
              <p:nvSpPr>
                <p:cNvPr id="117" name="Freeform 122"/>
                <p:cNvSpPr>
                  <a:spLocks/>
                </p:cNvSpPr>
                <p:nvPr/>
              </p:nvSpPr>
              <p:spPr bwMode="auto">
                <a:xfrm>
                  <a:off x="1808" y="2710"/>
                  <a:ext cx="32" cy="132"/>
                </a:xfrm>
                <a:custGeom>
                  <a:avLst/>
                  <a:gdLst>
                    <a:gd name="T0" fmla="*/ 64 w 64"/>
                    <a:gd name="T1" fmla="*/ 262 h 264"/>
                    <a:gd name="T2" fmla="*/ 64 w 64"/>
                    <a:gd name="T3" fmla="*/ 262 h 264"/>
                    <a:gd name="T4" fmla="*/ 55 w 64"/>
                    <a:gd name="T5" fmla="*/ 228 h 264"/>
                    <a:gd name="T6" fmla="*/ 49 w 64"/>
                    <a:gd name="T7" fmla="*/ 196 h 264"/>
                    <a:gd name="T8" fmla="*/ 45 w 64"/>
                    <a:gd name="T9" fmla="*/ 165 h 264"/>
                    <a:gd name="T10" fmla="*/ 41 w 64"/>
                    <a:gd name="T11" fmla="*/ 133 h 264"/>
                    <a:gd name="T12" fmla="*/ 37 w 64"/>
                    <a:gd name="T13" fmla="*/ 101 h 264"/>
                    <a:gd name="T14" fmla="*/ 31 w 64"/>
                    <a:gd name="T15" fmla="*/ 67 h 264"/>
                    <a:gd name="T16" fmla="*/ 25 w 64"/>
                    <a:gd name="T17" fmla="*/ 35 h 264"/>
                    <a:gd name="T18" fmla="*/ 17 w 64"/>
                    <a:gd name="T19" fmla="*/ 0 h 264"/>
                    <a:gd name="T20" fmla="*/ 0 w 64"/>
                    <a:gd name="T21" fmla="*/ 5 h 264"/>
                    <a:gd name="T22" fmla="*/ 8 w 64"/>
                    <a:gd name="T23" fmla="*/ 37 h 264"/>
                    <a:gd name="T24" fmla="*/ 15 w 64"/>
                    <a:gd name="T25" fmla="*/ 70 h 264"/>
                    <a:gd name="T26" fmla="*/ 21 w 64"/>
                    <a:gd name="T27" fmla="*/ 101 h 264"/>
                    <a:gd name="T28" fmla="*/ 25 w 64"/>
                    <a:gd name="T29" fmla="*/ 133 h 264"/>
                    <a:gd name="T30" fmla="*/ 29 w 64"/>
                    <a:gd name="T31" fmla="*/ 165 h 264"/>
                    <a:gd name="T32" fmla="*/ 33 w 64"/>
                    <a:gd name="T33" fmla="*/ 199 h 264"/>
                    <a:gd name="T34" fmla="*/ 39 w 64"/>
                    <a:gd name="T35" fmla="*/ 231 h 264"/>
                    <a:gd name="T36" fmla="*/ 47 w 64"/>
                    <a:gd name="T37" fmla="*/ 264 h 264"/>
                    <a:gd name="T38" fmla="*/ 47 w 64"/>
                    <a:gd name="T39" fmla="*/ 264 h 264"/>
                    <a:gd name="T40" fmla="*/ 64 w 64"/>
                    <a:gd name="T41" fmla="*/ 262 h 2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64"/>
                    <a:gd name="T65" fmla="*/ 64 w 64"/>
                    <a:gd name="T66" fmla="*/ 264 h 2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64">
                      <a:moveTo>
                        <a:pt x="64" y="262"/>
                      </a:moveTo>
                      <a:lnTo>
                        <a:pt x="64" y="262"/>
                      </a:lnTo>
                      <a:lnTo>
                        <a:pt x="55" y="228"/>
                      </a:lnTo>
                      <a:lnTo>
                        <a:pt x="49" y="196"/>
                      </a:lnTo>
                      <a:lnTo>
                        <a:pt x="45" y="165"/>
                      </a:lnTo>
                      <a:lnTo>
                        <a:pt x="41" y="133"/>
                      </a:lnTo>
                      <a:lnTo>
                        <a:pt x="37" y="101"/>
                      </a:lnTo>
                      <a:lnTo>
                        <a:pt x="31" y="67"/>
                      </a:lnTo>
                      <a:lnTo>
                        <a:pt x="25" y="35"/>
                      </a:lnTo>
                      <a:lnTo>
                        <a:pt x="17" y="0"/>
                      </a:lnTo>
                      <a:lnTo>
                        <a:pt x="0" y="5"/>
                      </a:lnTo>
                      <a:lnTo>
                        <a:pt x="8" y="37"/>
                      </a:lnTo>
                      <a:lnTo>
                        <a:pt x="15" y="70"/>
                      </a:lnTo>
                      <a:lnTo>
                        <a:pt x="21" y="101"/>
                      </a:lnTo>
                      <a:lnTo>
                        <a:pt x="25" y="133"/>
                      </a:lnTo>
                      <a:lnTo>
                        <a:pt x="29" y="165"/>
                      </a:lnTo>
                      <a:lnTo>
                        <a:pt x="33" y="199"/>
                      </a:lnTo>
                      <a:lnTo>
                        <a:pt x="39" y="231"/>
                      </a:lnTo>
                      <a:lnTo>
                        <a:pt x="47" y="264"/>
                      </a:lnTo>
                      <a:lnTo>
                        <a:pt x="64" y="262"/>
                      </a:lnTo>
                      <a:close/>
                    </a:path>
                  </a:pathLst>
                </a:custGeom>
                <a:solidFill>
                  <a:srgbClr val="000000"/>
                </a:solidFill>
                <a:ln w="9525">
                  <a:noFill/>
                  <a:round/>
                  <a:headEnd/>
                  <a:tailEnd/>
                </a:ln>
              </p:spPr>
              <p:txBody>
                <a:bodyPr/>
                <a:lstStyle/>
                <a:p>
                  <a:endParaRPr lang="en-US" dirty="0"/>
                </a:p>
              </p:txBody>
            </p:sp>
            <p:sp>
              <p:nvSpPr>
                <p:cNvPr id="118" name="Freeform 123"/>
                <p:cNvSpPr>
                  <a:spLocks/>
                </p:cNvSpPr>
                <p:nvPr/>
              </p:nvSpPr>
              <p:spPr bwMode="auto">
                <a:xfrm>
                  <a:off x="1832" y="2841"/>
                  <a:ext cx="29" cy="58"/>
                </a:xfrm>
                <a:custGeom>
                  <a:avLst/>
                  <a:gdLst>
                    <a:gd name="T0" fmla="*/ 58 w 58"/>
                    <a:gd name="T1" fmla="*/ 108 h 116"/>
                    <a:gd name="T2" fmla="*/ 58 w 58"/>
                    <a:gd name="T3" fmla="*/ 108 h 116"/>
                    <a:gd name="T4" fmla="*/ 51 w 58"/>
                    <a:gd name="T5" fmla="*/ 95 h 116"/>
                    <a:gd name="T6" fmla="*/ 45 w 58"/>
                    <a:gd name="T7" fmla="*/ 83 h 116"/>
                    <a:gd name="T8" fmla="*/ 39 w 58"/>
                    <a:gd name="T9" fmla="*/ 69 h 116"/>
                    <a:gd name="T10" fmla="*/ 34 w 58"/>
                    <a:gd name="T11" fmla="*/ 56 h 116"/>
                    <a:gd name="T12" fmla="*/ 30 w 58"/>
                    <a:gd name="T13" fmla="*/ 41 h 116"/>
                    <a:gd name="T14" fmla="*/ 25 w 58"/>
                    <a:gd name="T15" fmla="*/ 28 h 116"/>
                    <a:gd name="T16" fmla="*/ 21 w 58"/>
                    <a:gd name="T17" fmla="*/ 14 h 116"/>
                    <a:gd name="T18" fmla="*/ 17 w 58"/>
                    <a:gd name="T19" fmla="*/ 0 h 116"/>
                    <a:gd name="T20" fmla="*/ 0 w 58"/>
                    <a:gd name="T21" fmla="*/ 2 h 116"/>
                    <a:gd name="T22" fmla="*/ 4 w 58"/>
                    <a:gd name="T23" fmla="*/ 17 h 116"/>
                    <a:gd name="T24" fmla="*/ 8 w 58"/>
                    <a:gd name="T25" fmla="*/ 33 h 116"/>
                    <a:gd name="T26" fmla="*/ 14 w 58"/>
                    <a:gd name="T27" fmla="*/ 47 h 116"/>
                    <a:gd name="T28" fmla="*/ 18 w 58"/>
                    <a:gd name="T29" fmla="*/ 61 h 116"/>
                    <a:gd name="T30" fmla="*/ 23 w 58"/>
                    <a:gd name="T31" fmla="*/ 75 h 116"/>
                    <a:gd name="T32" fmla="*/ 29 w 58"/>
                    <a:gd name="T33" fmla="*/ 88 h 116"/>
                    <a:gd name="T34" fmla="*/ 35 w 58"/>
                    <a:gd name="T35" fmla="*/ 103 h 116"/>
                    <a:gd name="T36" fmla="*/ 42 w 58"/>
                    <a:gd name="T37" fmla="*/ 116 h 116"/>
                    <a:gd name="T38" fmla="*/ 42 w 58"/>
                    <a:gd name="T39" fmla="*/ 116 h 116"/>
                    <a:gd name="T40" fmla="*/ 58 w 58"/>
                    <a:gd name="T41" fmla="*/ 108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16"/>
                    <a:gd name="T65" fmla="*/ 58 w 58"/>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16">
                      <a:moveTo>
                        <a:pt x="58" y="108"/>
                      </a:moveTo>
                      <a:lnTo>
                        <a:pt x="58" y="108"/>
                      </a:lnTo>
                      <a:lnTo>
                        <a:pt x="51" y="95"/>
                      </a:lnTo>
                      <a:lnTo>
                        <a:pt x="45" y="83"/>
                      </a:lnTo>
                      <a:lnTo>
                        <a:pt x="39" y="69"/>
                      </a:lnTo>
                      <a:lnTo>
                        <a:pt x="34" y="56"/>
                      </a:lnTo>
                      <a:lnTo>
                        <a:pt x="30" y="41"/>
                      </a:lnTo>
                      <a:lnTo>
                        <a:pt x="25" y="28"/>
                      </a:lnTo>
                      <a:lnTo>
                        <a:pt x="21" y="14"/>
                      </a:lnTo>
                      <a:lnTo>
                        <a:pt x="17" y="0"/>
                      </a:lnTo>
                      <a:lnTo>
                        <a:pt x="0" y="2"/>
                      </a:lnTo>
                      <a:lnTo>
                        <a:pt x="4" y="17"/>
                      </a:lnTo>
                      <a:lnTo>
                        <a:pt x="8" y="33"/>
                      </a:lnTo>
                      <a:lnTo>
                        <a:pt x="14" y="47"/>
                      </a:lnTo>
                      <a:lnTo>
                        <a:pt x="18" y="61"/>
                      </a:lnTo>
                      <a:lnTo>
                        <a:pt x="23" y="75"/>
                      </a:lnTo>
                      <a:lnTo>
                        <a:pt x="29" y="88"/>
                      </a:lnTo>
                      <a:lnTo>
                        <a:pt x="35" y="103"/>
                      </a:lnTo>
                      <a:lnTo>
                        <a:pt x="42" y="116"/>
                      </a:lnTo>
                      <a:lnTo>
                        <a:pt x="58" y="108"/>
                      </a:lnTo>
                      <a:close/>
                    </a:path>
                  </a:pathLst>
                </a:custGeom>
                <a:solidFill>
                  <a:srgbClr val="000000"/>
                </a:solidFill>
                <a:ln w="9525">
                  <a:noFill/>
                  <a:round/>
                  <a:headEnd/>
                  <a:tailEnd/>
                </a:ln>
              </p:spPr>
              <p:txBody>
                <a:bodyPr/>
                <a:lstStyle/>
                <a:p>
                  <a:endParaRPr lang="en-US" dirty="0"/>
                </a:p>
              </p:txBody>
            </p:sp>
            <p:sp>
              <p:nvSpPr>
                <p:cNvPr id="119" name="Freeform 124"/>
                <p:cNvSpPr>
                  <a:spLocks/>
                </p:cNvSpPr>
                <p:nvPr/>
              </p:nvSpPr>
              <p:spPr bwMode="auto">
                <a:xfrm>
                  <a:off x="1848" y="2895"/>
                  <a:ext cx="13" cy="13"/>
                </a:xfrm>
                <a:custGeom>
                  <a:avLst/>
                  <a:gdLst>
                    <a:gd name="T0" fmla="*/ 16 w 24"/>
                    <a:gd name="T1" fmla="*/ 26 h 26"/>
                    <a:gd name="T2" fmla="*/ 16 w 24"/>
                    <a:gd name="T3" fmla="*/ 26 h 26"/>
                    <a:gd name="T4" fmla="*/ 17 w 24"/>
                    <a:gd name="T5" fmla="*/ 24 h 26"/>
                    <a:gd name="T6" fmla="*/ 23 w 24"/>
                    <a:gd name="T7" fmla="*/ 19 h 26"/>
                    <a:gd name="T8" fmla="*/ 24 w 24"/>
                    <a:gd name="T9" fmla="*/ 10 h 26"/>
                    <a:gd name="T10" fmla="*/ 24 w 24"/>
                    <a:gd name="T11" fmla="*/ 0 h 26"/>
                    <a:gd name="T12" fmla="*/ 8 w 24"/>
                    <a:gd name="T13" fmla="*/ 8 h 26"/>
                    <a:gd name="T14" fmla="*/ 8 w 24"/>
                    <a:gd name="T15" fmla="*/ 10 h 26"/>
                    <a:gd name="T16" fmla="*/ 7 w 24"/>
                    <a:gd name="T17" fmla="*/ 11 h 26"/>
                    <a:gd name="T18" fmla="*/ 4 w 24"/>
                    <a:gd name="T19" fmla="*/ 14 h 26"/>
                    <a:gd name="T20" fmla="*/ 0 w 24"/>
                    <a:gd name="T21" fmla="*/ 23 h 26"/>
                    <a:gd name="T22" fmla="*/ 0 w 24"/>
                    <a:gd name="T23" fmla="*/ 23 h 26"/>
                    <a:gd name="T24" fmla="*/ 16 w 24"/>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6"/>
                    <a:gd name="T41" fmla="*/ 24 w 2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6">
                      <a:moveTo>
                        <a:pt x="16" y="26"/>
                      </a:moveTo>
                      <a:lnTo>
                        <a:pt x="16" y="26"/>
                      </a:lnTo>
                      <a:lnTo>
                        <a:pt x="17" y="24"/>
                      </a:lnTo>
                      <a:lnTo>
                        <a:pt x="23" y="19"/>
                      </a:lnTo>
                      <a:lnTo>
                        <a:pt x="24" y="10"/>
                      </a:lnTo>
                      <a:lnTo>
                        <a:pt x="24" y="0"/>
                      </a:lnTo>
                      <a:lnTo>
                        <a:pt x="8" y="8"/>
                      </a:lnTo>
                      <a:lnTo>
                        <a:pt x="8" y="10"/>
                      </a:lnTo>
                      <a:lnTo>
                        <a:pt x="7" y="11"/>
                      </a:lnTo>
                      <a:lnTo>
                        <a:pt x="4" y="14"/>
                      </a:lnTo>
                      <a:lnTo>
                        <a:pt x="0" y="23"/>
                      </a:lnTo>
                      <a:lnTo>
                        <a:pt x="16" y="26"/>
                      </a:lnTo>
                      <a:close/>
                    </a:path>
                  </a:pathLst>
                </a:custGeom>
                <a:solidFill>
                  <a:srgbClr val="000000"/>
                </a:solidFill>
                <a:ln w="9525">
                  <a:noFill/>
                  <a:round/>
                  <a:headEnd/>
                  <a:tailEnd/>
                </a:ln>
              </p:spPr>
              <p:txBody>
                <a:bodyPr/>
                <a:lstStyle/>
                <a:p>
                  <a:endParaRPr lang="en-US" dirty="0"/>
                </a:p>
              </p:txBody>
            </p:sp>
            <p:sp>
              <p:nvSpPr>
                <p:cNvPr id="120" name="Freeform 125"/>
                <p:cNvSpPr>
                  <a:spLocks/>
                </p:cNvSpPr>
                <p:nvPr/>
              </p:nvSpPr>
              <p:spPr bwMode="auto">
                <a:xfrm>
                  <a:off x="1846" y="2907"/>
                  <a:ext cx="13" cy="78"/>
                </a:xfrm>
                <a:custGeom>
                  <a:avLst/>
                  <a:gdLst>
                    <a:gd name="T0" fmla="*/ 21 w 26"/>
                    <a:gd name="T1" fmla="*/ 157 h 157"/>
                    <a:gd name="T2" fmla="*/ 21 w 26"/>
                    <a:gd name="T3" fmla="*/ 157 h 157"/>
                    <a:gd name="T4" fmla="*/ 26 w 26"/>
                    <a:gd name="T5" fmla="*/ 117 h 157"/>
                    <a:gd name="T6" fmla="*/ 21 w 26"/>
                    <a:gd name="T7" fmla="*/ 79 h 157"/>
                    <a:gd name="T8" fmla="*/ 18 w 26"/>
                    <a:gd name="T9" fmla="*/ 40 h 157"/>
                    <a:gd name="T10" fmla="*/ 21 w 26"/>
                    <a:gd name="T11" fmla="*/ 3 h 157"/>
                    <a:gd name="T12" fmla="*/ 5 w 26"/>
                    <a:gd name="T13" fmla="*/ 0 h 157"/>
                    <a:gd name="T14" fmla="*/ 0 w 26"/>
                    <a:gd name="T15" fmla="*/ 40 h 157"/>
                    <a:gd name="T16" fmla="*/ 5 w 26"/>
                    <a:gd name="T17" fmla="*/ 79 h 157"/>
                    <a:gd name="T18" fmla="*/ 8 w 26"/>
                    <a:gd name="T19" fmla="*/ 117 h 157"/>
                    <a:gd name="T20" fmla="*/ 5 w 26"/>
                    <a:gd name="T21" fmla="*/ 154 h 157"/>
                    <a:gd name="T22" fmla="*/ 5 w 26"/>
                    <a:gd name="T23" fmla="*/ 154 h 157"/>
                    <a:gd name="T24" fmla="*/ 21 w 26"/>
                    <a:gd name="T25" fmla="*/ 157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7"/>
                    <a:gd name="T41" fmla="*/ 26 w 26"/>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7">
                      <a:moveTo>
                        <a:pt x="21" y="157"/>
                      </a:moveTo>
                      <a:lnTo>
                        <a:pt x="21" y="157"/>
                      </a:lnTo>
                      <a:lnTo>
                        <a:pt x="26" y="117"/>
                      </a:lnTo>
                      <a:lnTo>
                        <a:pt x="21" y="79"/>
                      </a:lnTo>
                      <a:lnTo>
                        <a:pt x="18" y="40"/>
                      </a:lnTo>
                      <a:lnTo>
                        <a:pt x="21" y="3"/>
                      </a:lnTo>
                      <a:lnTo>
                        <a:pt x="5" y="0"/>
                      </a:lnTo>
                      <a:lnTo>
                        <a:pt x="0" y="40"/>
                      </a:lnTo>
                      <a:lnTo>
                        <a:pt x="5" y="79"/>
                      </a:lnTo>
                      <a:lnTo>
                        <a:pt x="8" y="117"/>
                      </a:lnTo>
                      <a:lnTo>
                        <a:pt x="5" y="154"/>
                      </a:lnTo>
                      <a:lnTo>
                        <a:pt x="21" y="157"/>
                      </a:lnTo>
                      <a:close/>
                    </a:path>
                  </a:pathLst>
                </a:custGeom>
                <a:solidFill>
                  <a:srgbClr val="000000"/>
                </a:solidFill>
                <a:ln w="9525">
                  <a:noFill/>
                  <a:round/>
                  <a:headEnd/>
                  <a:tailEnd/>
                </a:ln>
              </p:spPr>
              <p:txBody>
                <a:bodyPr/>
                <a:lstStyle/>
                <a:p>
                  <a:endParaRPr lang="en-US" dirty="0"/>
                </a:p>
              </p:txBody>
            </p:sp>
            <p:sp>
              <p:nvSpPr>
                <p:cNvPr id="121" name="Freeform 126"/>
                <p:cNvSpPr>
                  <a:spLocks/>
                </p:cNvSpPr>
                <p:nvPr/>
              </p:nvSpPr>
              <p:spPr bwMode="auto">
                <a:xfrm>
                  <a:off x="1839" y="2984"/>
                  <a:ext cx="18" cy="34"/>
                </a:xfrm>
                <a:custGeom>
                  <a:avLst/>
                  <a:gdLst>
                    <a:gd name="T0" fmla="*/ 16 w 35"/>
                    <a:gd name="T1" fmla="*/ 69 h 69"/>
                    <a:gd name="T2" fmla="*/ 16 w 35"/>
                    <a:gd name="T3" fmla="*/ 69 h 69"/>
                    <a:gd name="T4" fmla="*/ 19 w 35"/>
                    <a:gd name="T5" fmla="*/ 53 h 69"/>
                    <a:gd name="T6" fmla="*/ 24 w 35"/>
                    <a:gd name="T7" fmla="*/ 38 h 69"/>
                    <a:gd name="T8" fmla="*/ 30 w 35"/>
                    <a:gd name="T9" fmla="*/ 21 h 69"/>
                    <a:gd name="T10" fmla="*/ 35 w 35"/>
                    <a:gd name="T11" fmla="*/ 3 h 69"/>
                    <a:gd name="T12" fmla="*/ 19 w 35"/>
                    <a:gd name="T13" fmla="*/ 0 h 69"/>
                    <a:gd name="T14" fmla="*/ 14 w 35"/>
                    <a:gd name="T15" fmla="*/ 15 h 69"/>
                    <a:gd name="T16" fmla="*/ 8 w 35"/>
                    <a:gd name="T17" fmla="*/ 33 h 69"/>
                    <a:gd name="T18" fmla="*/ 3 w 35"/>
                    <a:gd name="T19" fmla="*/ 50 h 69"/>
                    <a:gd name="T20" fmla="*/ 0 w 35"/>
                    <a:gd name="T21" fmla="*/ 69 h 69"/>
                    <a:gd name="T22" fmla="*/ 0 w 35"/>
                    <a:gd name="T23" fmla="*/ 69 h 69"/>
                    <a:gd name="T24" fmla="*/ 16 w 35"/>
                    <a:gd name="T25" fmla="*/ 6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6" y="69"/>
                      </a:moveTo>
                      <a:lnTo>
                        <a:pt x="16" y="69"/>
                      </a:lnTo>
                      <a:lnTo>
                        <a:pt x="19" y="53"/>
                      </a:lnTo>
                      <a:lnTo>
                        <a:pt x="24" y="38"/>
                      </a:lnTo>
                      <a:lnTo>
                        <a:pt x="30" y="21"/>
                      </a:lnTo>
                      <a:lnTo>
                        <a:pt x="35" y="3"/>
                      </a:lnTo>
                      <a:lnTo>
                        <a:pt x="19" y="0"/>
                      </a:lnTo>
                      <a:lnTo>
                        <a:pt x="14" y="15"/>
                      </a:lnTo>
                      <a:lnTo>
                        <a:pt x="8" y="33"/>
                      </a:lnTo>
                      <a:lnTo>
                        <a:pt x="3" y="50"/>
                      </a:lnTo>
                      <a:lnTo>
                        <a:pt x="0" y="69"/>
                      </a:lnTo>
                      <a:lnTo>
                        <a:pt x="16" y="69"/>
                      </a:lnTo>
                      <a:close/>
                    </a:path>
                  </a:pathLst>
                </a:custGeom>
                <a:solidFill>
                  <a:srgbClr val="000000"/>
                </a:solidFill>
                <a:ln w="9525">
                  <a:noFill/>
                  <a:round/>
                  <a:headEnd/>
                  <a:tailEnd/>
                </a:ln>
              </p:spPr>
              <p:txBody>
                <a:bodyPr/>
                <a:lstStyle/>
                <a:p>
                  <a:endParaRPr lang="en-US" dirty="0"/>
                </a:p>
              </p:txBody>
            </p:sp>
            <p:sp>
              <p:nvSpPr>
                <p:cNvPr id="122" name="Freeform 127"/>
                <p:cNvSpPr>
                  <a:spLocks/>
                </p:cNvSpPr>
                <p:nvPr/>
              </p:nvSpPr>
              <p:spPr bwMode="auto">
                <a:xfrm>
                  <a:off x="1839" y="3018"/>
                  <a:ext cx="34" cy="110"/>
                </a:xfrm>
                <a:custGeom>
                  <a:avLst/>
                  <a:gdLst>
                    <a:gd name="T0" fmla="*/ 59 w 67"/>
                    <a:gd name="T1" fmla="*/ 201 h 220"/>
                    <a:gd name="T2" fmla="*/ 67 w 67"/>
                    <a:gd name="T3" fmla="*/ 209 h 220"/>
                    <a:gd name="T4" fmla="*/ 61 w 67"/>
                    <a:gd name="T5" fmla="*/ 185 h 220"/>
                    <a:gd name="T6" fmla="*/ 53 w 67"/>
                    <a:gd name="T7" fmla="*/ 158 h 220"/>
                    <a:gd name="T8" fmla="*/ 43 w 67"/>
                    <a:gd name="T9" fmla="*/ 133 h 220"/>
                    <a:gd name="T10" fmla="*/ 35 w 67"/>
                    <a:gd name="T11" fmla="*/ 106 h 220"/>
                    <a:gd name="T12" fmla="*/ 27 w 67"/>
                    <a:gd name="T13" fmla="*/ 79 h 220"/>
                    <a:gd name="T14" fmla="*/ 22 w 67"/>
                    <a:gd name="T15" fmla="*/ 52 h 220"/>
                    <a:gd name="T16" fmla="*/ 18 w 67"/>
                    <a:gd name="T17" fmla="*/ 27 h 220"/>
                    <a:gd name="T18" fmla="*/ 16 w 67"/>
                    <a:gd name="T19" fmla="*/ 0 h 220"/>
                    <a:gd name="T20" fmla="*/ 0 w 67"/>
                    <a:gd name="T21" fmla="*/ 0 h 220"/>
                    <a:gd name="T22" fmla="*/ 2 w 67"/>
                    <a:gd name="T23" fmla="*/ 27 h 220"/>
                    <a:gd name="T24" fmla="*/ 6 w 67"/>
                    <a:gd name="T25" fmla="*/ 55 h 220"/>
                    <a:gd name="T26" fmla="*/ 11 w 67"/>
                    <a:gd name="T27" fmla="*/ 82 h 220"/>
                    <a:gd name="T28" fmla="*/ 19 w 67"/>
                    <a:gd name="T29" fmla="*/ 109 h 220"/>
                    <a:gd name="T30" fmla="*/ 27 w 67"/>
                    <a:gd name="T31" fmla="*/ 138 h 220"/>
                    <a:gd name="T32" fmla="*/ 36 w 67"/>
                    <a:gd name="T33" fmla="*/ 164 h 220"/>
                    <a:gd name="T34" fmla="*/ 44 w 67"/>
                    <a:gd name="T35" fmla="*/ 188 h 220"/>
                    <a:gd name="T36" fmla="*/ 51 w 67"/>
                    <a:gd name="T37" fmla="*/ 212 h 220"/>
                    <a:gd name="T38" fmla="*/ 59 w 67"/>
                    <a:gd name="T39" fmla="*/ 220 h 220"/>
                    <a:gd name="T40" fmla="*/ 51 w 67"/>
                    <a:gd name="T41" fmla="*/ 212 h 220"/>
                    <a:gd name="T42" fmla="*/ 53 w 67"/>
                    <a:gd name="T43" fmla="*/ 220 h 220"/>
                    <a:gd name="T44" fmla="*/ 59 w 67"/>
                    <a:gd name="T45" fmla="*/ 220 h 220"/>
                    <a:gd name="T46" fmla="*/ 59 w 67"/>
                    <a:gd name="T47" fmla="*/ 201 h 2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20"/>
                    <a:gd name="T74" fmla="*/ 67 w 67"/>
                    <a:gd name="T75" fmla="*/ 220 h 2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20">
                      <a:moveTo>
                        <a:pt x="59" y="201"/>
                      </a:moveTo>
                      <a:lnTo>
                        <a:pt x="67" y="209"/>
                      </a:lnTo>
                      <a:lnTo>
                        <a:pt x="61" y="185"/>
                      </a:lnTo>
                      <a:lnTo>
                        <a:pt x="53" y="158"/>
                      </a:lnTo>
                      <a:lnTo>
                        <a:pt x="43" y="133"/>
                      </a:lnTo>
                      <a:lnTo>
                        <a:pt x="35" y="106"/>
                      </a:lnTo>
                      <a:lnTo>
                        <a:pt x="27" y="79"/>
                      </a:lnTo>
                      <a:lnTo>
                        <a:pt x="22" y="52"/>
                      </a:lnTo>
                      <a:lnTo>
                        <a:pt x="18" y="27"/>
                      </a:lnTo>
                      <a:lnTo>
                        <a:pt x="16" y="0"/>
                      </a:lnTo>
                      <a:lnTo>
                        <a:pt x="0" y="0"/>
                      </a:lnTo>
                      <a:lnTo>
                        <a:pt x="2" y="27"/>
                      </a:lnTo>
                      <a:lnTo>
                        <a:pt x="6" y="55"/>
                      </a:lnTo>
                      <a:lnTo>
                        <a:pt x="11" y="82"/>
                      </a:lnTo>
                      <a:lnTo>
                        <a:pt x="19" y="109"/>
                      </a:lnTo>
                      <a:lnTo>
                        <a:pt x="27" y="138"/>
                      </a:lnTo>
                      <a:lnTo>
                        <a:pt x="36" y="164"/>
                      </a:lnTo>
                      <a:lnTo>
                        <a:pt x="44" y="188"/>
                      </a:lnTo>
                      <a:lnTo>
                        <a:pt x="51" y="212"/>
                      </a:lnTo>
                      <a:lnTo>
                        <a:pt x="59" y="220"/>
                      </a:lnTo>
                      <a:lnTo>
                        <a:pt x="51" y="212"/>
                      </a:lnTo>
                      <a:lnTo>
                        <a:pt x="53" y="220"/>
                      </a:lnTo>
                      <a:lnTo>
                        <a:pt x="59" y="220"/>
                      </a:lnTo>
                      <a:lnTo>
                        <a:pt x="59" y="201"/>
                      </a:lnTo>
                      <a:close/>
                    </a:path>
                  </a:pathLst>
                </a:custGeom>
                <a:solidFill>
                  <a:srgbClr val="000000"/>
                </a:solidFill>
                <a:ln w="9525">
                  <a:noFill/>
                  <a:round/>
                  <a:headEnd/>
                  <a:tailEnd/>
                </a:ln>
              </p:spPr>
              <p:txBody>
                <a:bodyPr/>
                <a:lstStyle/>
                <a:p>
                  <a:endParaRPr lang="en-US" dirty="0"/>
                </a:p>
              </p:txBody>
            </p:sp>
            <p:sp>
              <p:nvSpPr>
                <p:cNvPr id="123" name="Freeform 128"/>
                <p:cNvSpPr>
                  <a:spLocks/>
                </p:cNvSpPr>
                <p:nvPr/>
              </p:nvSpPr>
              <p:spPr bwMode="auto">
                <a:xfrm>
                  <a:off x="1869" y="3119"/>
                  <a:ext cx="265" cy="10"/>
                </a:xfrm>
                <a:custGeom>
                  <a:avLst/>
                  <a:gdLst>
                    <a:gd name="T0" fmla="*/ 512 w 530"/>
                    <a:gd name="T1" fmla="*/ 11 h 20"/>
                    <a:gd name="T2" fmla="*/ 521 w 530"/>
                    <a:gd name="T3" fmla="*/ 2 h 20"/>
                    <a:gd name="T4" fmla="*/ 0 w 530"/>
                    <a:gd name="T5" fmla="*/ 0 h 20"/>
                    <a:gd name="T6" fmla="*/ 0 w 530"/>
                    <a:gd name="T7" fmla="*/ 19 h 20"/>
                    <a:gd name="T8" fmla="*/ 521 w 530"/>
                    <a:gd name="T9" fmla="*/ 20 h 20"/>
                    <a:gd name="T10" fmla="*/ 530 w 530"/>
                    <a:gd name="T11" fmla="*/ 11 h 20"/>
                    <a:gd name="T12" fmla="*/ 521 w 530"/>
                    <a:gd name="T13" fmla="*/ 20 h 20"/>
                    <a:gd name="T14" fmla="*/ 530 w 530"/>
                    <a:gd name="T15" fmla="*/ 20 h 20"/>
                    <a:gd name="T16" fmla="*/ 530 w 530"/>
                    <a:gd name="T17" fmla="*/ 11 h 20"/>
                    <a:gd name="T18" fmla="*/ 512 w 530"/>
                    <a:gd name="T19" fmla="*/ 11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20"/>
                    <a:gd name="T32" fmla="*/ 530 w 5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20">
                      <a:moveTo>
                        <a:pt x="512" y="11"/>
                      </a:moveTo>
                      <a:lnTo>
                        <a:pt x="521" y="2"/>
                      </a:lnTo>
                      <a:lnTo>
                        <a:pt x="0" y="0"/>
                      </a:lnTo>
                      <a:lnTo>
                        <a:pt x="0" y="19"/>
                      </a:lnTo>
                      <a:lnTo>
                        <a:pt x="521" y="20"/>
                      </a:lnTo>
                      <a:lnTo>
                        <a:pt x="530" y="11"/>
                      </a:lnTo>
                      <a:lnTo>
                        <a:pt x="521" y="20"/>
                      </a:lnTo>
                      <a:lnTo>
                        <a:pt x="530" y="20"/>
                      </a:lnTo>
                      <a:lnTo>
                        <a:pt x="530" y="11"/>
                      </a:lnTo>
                      <a:lnTo>
                        <a:pt x="512" y="11"/>
                      </a:lnTo>
                      <a:close/>
                    </a:path>
                  </a:pathLst>
                </a:custGeom>
                <a:solidFill>
                  <a:srgbClr val="000000"/>
                </a:solidFill>
                <a:ln w="9525">
                  <a:noFill/>
                  <a:round/>
                  <a:headEnd/>
                  <a:tailEnd/>
                </a:ln>
              </p:spPr>
              <p:txBody>
                <a:bodyPr/>
                <a:lstStyle/>
                <a:p>
                  <a:endParaRPr lang="en-US" dirty="0"/>
                </a:p>
              </p:txBody>
            </p:sp>
          </p:grpSp>
        </p:grpSp>
        <p:pic>
          <p:nvPicPr>
            <p:cNvPr id="124" name="Picture 131"/>
            <p:cNvPicPr>
              <a:picLocks noChangeAspect="1" noChangeArrowheads="1"/>
            </p:cNvPicPr>
            <p:nvPr/>
          </p:nvPicPr>
          <p:blipFill>
            <a:blip r:embed="rId4" cstate="print"/>
            <a:srcRect/>
            <a:stretch>
              <a:fillRect/>
            </a:stretch>
          </p:blipFill>
          <p:spPr bwMode="auto">
            <a:xfrm>
              <a:off x="17463" y="4604397"/>
              <a:ext cx="8988425" cy="2322513"/>
            </a:xfrm>
            <a:prstGeom prst="rect">
              <a:avLst/>
            </a:prstGeom>
            <a:noFill/>
            <a:ln w="9525">
              <a:noFill/>
              <a:miter lim="800000"/>
              <a:headEnd/>
              <a:tailEnd/>
            </a:ln>
          </p:spPr>
        </p:pic>
        <p:pic>
          <p:nvPicPr>
            <p:cNvPr id="125" name="Picture 11" descr="dogging Key"/>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67400" y="4763147"/>
              <a:ext cx="866775" cy="889000"/>
            </a:xfrm>
            <a:prstGeom prst="rect">
              <a:avLst/>
            </a:prstGeom>
            <a:noFill/>
            <a:ln w="9525">
              <a:noFill/>
              <a:miter lim="800000"/>
              <a:headEnd/>
              <a:tailEnd/>
            </a:ln>
          </p:spPr>
        </p:pic>
        <p:cxnSp>
          <p:nvCxnSpPr>
            <p:cNvPr id="127" name="Straight Connector 126"/>
            <p:cNvCxnSpPr/>
            <p:nvPr/>
          </p:nvCxnSpPr>
          <p:spPr>
            <a:xfrm>
              <a:off x="5763081" y="4823016"/>
              <a:ext cx="901189" cy="782637"/>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5608637" y="4565060"/>
              <a:ext cx="1258538" cy="1258538"/>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Rectangle 6">
            <a:extLst>
              <a:ext uri="{FF2B5EF4-FFF2-40B4-BE49-F238E27FC236}">
                <a16:creationId xmlns:a16="http://schemas.microsoft.com/office/drawing/2014/main" id="{A80D4B19-9519-421C-BFA2-19DE607ED84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39</a:t>
            </a:fld>
            <a:endParaRPr lang="en-US" altLang="en-US" dirty="0"/>
          </a:p>
        </p:txBody>
      </p:sp>
      <p:sp>
        <p:nvSpPr>
          <p:cNvPr id="126" name="Slide Number Placeholder 3">
            <a:extLst>
              <a:ext uri="{FF2B5EF4-FFF2-40B4-BE49-F238E27FC236}">
                <a16:creationId xmlns:a16="http://schemas.microsoft.com/office/drawing/2014/main" id="{79D7A467-A4A9-8A7C-83E0-4F91CC6DA1C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39</a:t>
            </a:fld>
            <a:endParaRPr lang="en-US" altLang="en-US" dirty="0"/>
          </a:p>
        </p:txBody>
      </p:sp>
      <p:sp>
        <p:nvSpPr>
          <p:cNvPr id="131" name="TextBox 130">
            <a:extLst>
              <a:ext uri="{FF2B5EF4-FFF2-40B4-BE49-F238E27FC236}">
                <a16:creationId xmlns:a16="http://schemas.microsoft.com/office/drawing/2014/main" id="{56E443AD-7180-C3F4-999C-A6A88C69EBA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Panic Hardware</a:t>
            </a:r>
            <a:endParaRPr lang="en-US" sz="2400" dirty="0"/>
          </a:p>
        </p:txBody>
      </p:sp>
    </p:spTree>
    <p:extLst>
      <p:ext uri="{BB962C8B-B14F-4D97-AF65-F5344CB8AC3E}">
        <p14:creationId xmlns:p14="http://schemas.microsoft.com/office/powerpoint/2010/main" val="20447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anim calcmode="lin" valueType="num">
                                      <p:cBhvr>
                                        <p:cTn id="8" dur="1000" fill="hold"/>
                                        <p:tgtEl>
                                          <p:spTgt spid="130"/>
                                        </p:tgtEl>
                                        <p:attrNameLst>
                                          <p:attrName>ppt_x</p:attrName>
                                        </p:attrNameLst>
                                      </p:cBhvr>
                                      <p:tavLst>
                                        <p:tav tm="0">
                                          <p:val>
                                            <p:strVal val="#ppt_x"/>
                                          </p:val>
                                        </p:tav>
                                        <p:tav tm="100000">
                                          <p:val>
                                            <p:strVal val="#ppt_x"/>
                                          </p:val>
                                        </p:tav>
                                      </p:tavLst>
                                    </p:anim>
                                    <p:anim calcmode="lin" valueType="num">
                                      <p:cBhvr>
                                        <p:cTn id="9" dur="100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A981E1BE-D38E-462E-AB78-9C5D114CD5B4}" type="slidenum">
              <a:rPr lang="en-US" altLang="en-US" smtClean="0"/>
              <a:pPr algn="ctr"/>
              <a:t>4</a:t>
            </a:fld>
            <a:endParaRPr lang="en-US" altLang="en-US" dirty="0"/>
          </a:p>
        </p:txBody>
      </p:sp>
      <p:sp>
        <p:nvSpPr>
          <p:cNvPr id="3" name="TextBox 2">
            <a:extLst>
              <a:ext uri="{FF2B5EF4-FFF2-40B4-BE49-F238E27FC236}">
                <a16:creationId xmlns:a16="http://schemas.microsoft.com/office/drawing/2014/main" id="{9A42347B-DC4B-4DA7-A5FC-7E7357E89795}"/>
              </a:ext>
            </a:extLst>
          </p:cNvPr>
          <p:cNvSpPr txBox="1"/>
          <p:nvPr/>
        </p:nvSpPr>
        <p:spPr>
          <a:xfrm>
            <a:off x="6553201" y="617220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B580F29-6D11-6E7C-9204-A60B75F06C11}"/>
              </a:ext>
            </a:extLst>
          </p:cNvPr>
          <p:cNvSpPr txBox="1"/>
          <p:nvPr/>
        </p:nvSpPr>
        <p:spPr>
          <a:xfrm>
            <a:off x="762000" y="415528"/>
            <a:ext cx="6153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j-lt"/>
                <a:ea typeface="+mn-ea"/>
                <a:cs typeface="+mn-cs"/>
              </a:rPr>
              <a:t>Learning Objectives</a:t>
            </a:r>
          </a:p>
        </p:txBody>
      </p:sp>
      <p:sp>
        <p:nvSpPr>
          <p:cNvPr id="2" name="Rectangle 1">
            <a:extLst>
              <a:ext uri="{FF2B5EF4-FFF2-40B4-BE49-F238E27FC236}">
                <a16:creationId xmlns:a16="http://schemas.microsoft.com/office/drawing/2014/main" id="{1316FC36-EE0A-C9E0-20D4-1E2B7C7D8493}"/>
              </a:ext>
            </a:extLst>
          </p:cNvPr>
          <p:cNvSpPr/>
          <p:nvPr/>
        </p:nvSpPr>
        <p:spPr>
          <a:xfrm>
            <a:off x="762000" y="1295400"/>
            <a:ext cx="7143750" cy="400110"/>
          </a:xfrm>
          <a:prstGeom prst="rect">
            <a:avLst/>
          </a:prstGeom>
        </p:spPr>
        <p:txBody>
          <a:bodyPr wrap="square">
            <a:spAutoFit/>
          </a:bodyPr>
          <a:lstStyle/>
          <a:p>
            <a:pPr lvl="0">
              <a:defRPr/>
            </a:pPr>
            <a:r>
              <a:rPr lang="en-US" sz="2000" i="1" dirty="0">
                <a:solidFill>
                  <a:prstClr val="black"/>
                </a:solidFill>
                <a:latin typeface="PT Sans" panose="020B0503020203020204" pitchFamily="34" charset="0"/>
              </a:rPr>
              <a:t>Upon completion of this course, you will be able to:</a:t>
            </a:r>
          </a:p>
        </p:txBody>
      </p:sp>
      <p:grpSp>
        <p:nvGrpSpPr>
          <p:cNvPr id="5" name="Group 4">
            <a:extLst>
              <a:ext uri="{FF2B5EF4-FFF2-40B4-BE49-F238E27FC236}">
                <a16:creationId xmlns:a16="http://schemas.microsoft.com/office/drawing/2014/main" id="{BAB7EA70-9AD1-85D6-39D8-4021C6C615A1}"/>
              </a:ext>
            </a:extLst>
          </p:cNvPr>
          <p:cNvGrpSpPr/>
          <p:nvPr/>
        </p:nvGrpSpPr>
        <p:grpSpPr>
          <a:xfrm>
            <a:off x="901025" y="1831881"/>
            <a:ext cx="9766975" cy="463075"/>
            <a:chOff x="901025" y="1831881"/>
            <a:chExt cx="9766975" cy="463075"/>
          </a:xfrm>
        </p:grpSpPr>
        <p:sp>
          <p:nvSpPr>
            <p:cNvPr id="6" name="Rectangle 5">
              <a:extLst>
                <a:ext uri="{FF2B5EF4-FFF2-40B4-BE49-F238E27FC236}">
                  <a16:creationId xmlns:a16="http://schemas.microsoft.com/office/drawing/2014/main" id="{D9B61496-8EAC-13FC-69DA-43DF8394529A}"/>
                </a:ext>
              </a:extLst>
            </p:cNvPr>
            <p:cNvSpPr/>
            <p:nvPr/>
          </p:nvSpPr>
          <p:spPr>
            <a:xfrm>
              <a:off x="963076" y="1831881"/>
              <a:ext cx="9704924" cy="463075"/>
            </a:xfrm>
            <a:prstGeom prst="rect">
              <a:avLst/>
            </a:prstGeom>
          </p:spPr>
          <p:txBody>
            <a:bodyPr wrap="square">
              <a:spAutoFit/>
            </a:bodyPr>
            <a:lstStyle/>
            <a:p>
              <a:pPr lvl="1">
                <a:lnSpc>
                  <a:spcPct val="150000"/>
                </a:lnSpc>
                <a:defRPr/>
              </a:pPr>
              <a:r>
                <a:rPr lang="en-US" dirty="0">
                  <a:solidFill>
                    <a:prstClr val="black"/>
                  </a:solidFill>
                  <a:latin typeface="PT Sans" panose="020B0503020203020204" pitchFamily="34" charset="0"/>
                </a:rPr>
                <a:t>Describe the purpose of fire door assemblies and common locations they can be found.</a:t>
              </a:r>
            </a:p>
          </p:txBody>
        </p:sp>
        <p:sp>
          <p:nvSpPr>
            <p:cNvPr id="9" name="Oval 8">
              <a:extLst>
                <a:ext uri="{FF2B5EF4-FFF2-40B4-BE49-F238E27FC236}">
                  <a16:creationId xmlns:a16="http://schemas.microsoft.com/office/drawing/2014/main" id="{45A42372-E539-D2B5-5A60-0A5682C1CAB6}"/>
                </a:ext>
              </a:extLst>
            </p:cNvPr>
            <p:cNvSpPr/>
            <p:nvPr/>
          </p:nvSpPr>
          <p:spPr>
            <a:xfrm>
              <a:off x="901025" y="1951070"/>
              <a:ext cx="343262" cy="343263"/>
            </a:xfrm>
            <a:prstGeom prst="ellipse">
              <a:avLst/>
            </a:prstGeom>
            <a:solidFill>
              <a:srgbClr val="04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T Sans" panose="020B0503020203020204" pitchFamily="34" charset="0"/>
                  <a:ea typeface="+mn-ea"/>
                  <a:cs typeface="+mn-cs"/>
                </a:rPr>
                <a:t>1</a:t>
              </a:r>
            </a:p>
          </p:txBody>
        </p:sp>
      </p:grpSp>
      <p:grpSp>
        <p:nvGrpSpPr>
          <p:cNvPr id="10" name="Group 9">
            <a:extLst>
              <a:ext uri="{FF2B5EF4-FFF2-40B4-BE49-F238E27FC236}">
                <a16:creationId xmlns:a16="http://schemas.microsoft.com/office/drawing/2014/main" id="{D02E6918-0480-1970-BE56-A81C873EA2E7}"/>
              </a:ext>
            </a:extLst>
          </p:cNvPr>
          <p:cNvGrpSpPr/>
          <p:nvPr/>
        </p:nvGrpSpPr>
        <p:grpSpPr>
          <a:xfrm>
            <a:off x="895655" y="2608602"/>
            <a:ext cx="9924744" cy="345503"/>
            <a:chOff x="901025" y="2516365"/>
            <a:chExt cx="9924744" cy="345503"/>
          </a:xfrm>
        </p:grpSpPr>
        <p:sp>
          <p:nvSpPr>
            <p:cNvPr id="11" name="Rectangle 10">
              <a:extLst>
                <a:ext uri="{FF2B5EF4-FFF2-40B4-BE49-F238E27FC236}">
                  <a16:creationId xmlns:a16="http://schemas.microsoft.com/office/drawing/2014/main" id="{E3C3054B-7940-E1F1-DA97-ED3781C1F2B4}"/>
                </a:ext>
              </a:extLst>
            </p:cNvPr>
            <p:cNvSpPr/>
            <p:nvPr/>
          </p:nvSpPr>
          <p:spPr>
            <a:xfrm>
              <a:off x="982372" y="2533829"/>
              <a:ext cx="9843397" cy="328039"/>
            </a:xfrm>
            <a:prstGeom prst="rect">
              <a:avLst/>
            </a:prstGeom>
          </p:spPr>
          <p:txBody>
            <a:bodyPr wrap="square">
              <a:spAutoFit/>
            </a:bodyPr>
            <a:lstStyle/>
            <a:p>
              <a:pPr lvl="1">
                <a:lnSpc>
                  <a:spcPct val="85000"/>
                </a:lnSpc>
                <a:spcBef>
                  <a:spcPts val="1200"/>
                </a:spcBef>
                <a:spcAft>
                  <a:spcPts val="600"/>
                </a:spcAft>
                <a:defRPr/>
              </a:pPr>
              <a:r>
                <a:rPr lang="en-US" dirty="0">
                  <a:solidFill>
                    <a:prstClr val="black"/>
                  </a:solidFill>
                  <a:latin typeface="PT Sans" panose="020B0503020203020204" pitchFamily="34" charset="0"/>
                </a:rPr>
                <a:t>Explain common fire door design considerations including Dutch doors, louvers, and glazing.</a:t>
              </a:r>
            </a:p>
          </p:txBody>
        </p:sp>
        <p:sp>
          <p:nvSpPr>
            <p:cNvPr id="12" name="Oval 11">
              <a:extLst>
                <a:ext uri="{FF2B5EF4-FFF2-40B4-BE49-F238E27FC236}">
                  <a16:creationId xmlns:a16="http://schemas.microsoft.com/office/drawing/2014/main" id="{C922D8A6-80EB-5A2B-92B6-29665F53B8E7}"/>
                </a:ext>
              </a:extLst>
            </p:cNvPr>
            <p:cNvSpPr/>
            <p:nvPr/>
          </p:nvSpPr>
          <p:spPr>
            <a:xfrm>
              <a:off x="901025" y="2516365"/>
              <a:ext cx="329659" cy="329660"/>
            </a:xfrm>
            <a:prstGeom prst="ellipse">
              <a:avLst/>
            </a:prstGeom>
            <a:solidFill>
              <a:srgbClr val="04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T Sans" panose="020B0503020203020204" pitchFamily="34" charset="0"/>
                  <a:ea typeface="+mn-ea"/>
                  <a:cs typeface="+mn-cs"/>
                </a:rPr>
                <a:t>2</a:t>
              </a:r>
            </a:p>
          </p:txBody>
        </p:sp>
      </p:grpSp>
      <p:grpSp>
        <p:nvGrpSpPr>
          <p:cNvPr id="13" name="Group 12">
            <a:extLst>
              <a:ext uri="{FF2B5EF4-FFF2-40B4-BE49-F238E27FC236}">
                <a16:creationId xmlns:a16="http://schemas.microsoft.com/office/drawing/2014/main" id="{57D2DB7C-809C-7693-6E16-043B3B43D24D}"/>
              </a:ext>
            </a:extLst>
          </p:cNvPr>
          <p:cNvGrpSpPr/>
          <p:nvPr/>
        </p:nvGrpSpPr>
        <p:grpSpPr>
          <a:xfrm>
            <a:off x="895655" y="3297035"/>
            <a:ext cx="10704929" cy="340083"/>
            <a:chOff x="901025" y="3073477"/>
            <a:chExt cx="10704929" cy="340083"/>
          </a:xfrm>
        </p:grpSpPr>
        <p:sp>
          <p:nvSpPr>
            <p:cNvPr id="14" name="Rectangle 13">
              <a:extLst>
                <a:ext uri="{FF2B5EF4-FFF2-40B4-BE49-F238E27FC236}">
                  <a16:creationId xmlns:a16="http://schemas.microsoft.com/office/drawing/2014/main" id="{B55D7A06-B018-35CB-426A-A7A2C0D138F7}"/>
                </a:ext>
              </a:extLst>
            </p:cNvPr>
            <p:cNvSpPr/>
            <p:nvPr/>
          </p:nvSpPr>
          <p:spPr>
            <a:xfrm>
              <a:off x="982373" y="3085521"/>
              <a:ext cx="10623581" cy="328039"/>
            </a:xfrm>
            <a:prstGeom prst="rect">
              <a:avLst/>
            </a:prstGeom>
          </p:spPr>
          <p:txBody>
            <a:bodyPr wrap="square">
              <a:spAutoFit/>
            </a:bodyPr>
            <a:lstStyle/>
            <a:p>
              <a:pPr lvl="1">
                <a:lnSpc>
                  <a:spcPct val="85000"/>
                </a:lnSpc>
                <a:spcBef>
                  <a:spcPts val="1200"/>
                </a:spcBef>
                <a:spcAft>
                  <a:spcPts val="600"/>
                </a:spcAft>
                <a:defRPr/>
              </a:pPr>
              <a:r>
                <a:rPr lang="en-US" dirty="0">
                  <a:solidFill>
                    <a:prstClr val="black"/>
                  </a:solidFill>
                  <a:latin typeface="PT Sans" panose="020B0503020203020204" pitchFamily="34" charset="0"/>
                </a:rPr>
                <a:t>Define proper hardware requirements for various fire-rated door assemblies per </a:t>
              </a:r>
              <a:r>
                <a:rPr lang="en-US" b="1" dirty="0">
                  <a:solidFill>
                    <a:prstClr val="black"/>
                  </a:solidFill>
                  <a:latin typeface="PT Sans" panose="020B0503020203020204" pitchFamily="34" charset="0"/>
                </a:rPr>
                <a:t>NFPA 80 </a:t>
              </a:r>
              <a:r>
                <a:rPr lang="en-US" dirty="0">
                  <a:solidFill>
                    <a:prstClr val="black"/>
                  </a:solidFill>
                  <a:latin typeface="PT Sans" panose="020B0503020203020204" pitchFamily="34" charset="0"/>
                </a:rPr>
                <a:t>standards.</a:t>
              </a:r>
            </a:p>
          </p:txBody>
        </p:sp>
        <p:sp>
          <p:nvSpPr>
            <p:cNvPr id="15" name="Oval 14">
              <a:extLst>
                <a:ext uri="{FF2B5EF4-FFF2-40B4-BE49-F238E27FC236}">
                  <a16:creationId xmlns:a16="http://schemas.microsoft.com/office/drawing/2014/main" id="{4D6CAE06-3FDE-50FC-82B2-24C1FB4CF268}"/>
                </a:ext>
              </a:extLst>
            </p:cNvPr>
            <p:cNvSpPr/>
            <p:nvPr/>
          </p:nvSpPr>
          <p:spPr>
            <a:xfrm>
              <a:off x="901025" y="3073477"/>
              <a:ext cx="329659" cy="329660"/>
            </a:xfrm>
            <a:prstGeom prst="ellipse">
              <a:avLst/>
            </a:prstGeom>
            <a:solidFill>
              <a:srgbClr val="04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T Sans" panose="020B0503020203020204" pitchFamily="34" charset="0"/>
                  <a:ea typeface="+mn-ea"/>
                  <a:cs typeface="+mn-cs"/>
                </a:rPr>
                <a:t>3</a:t>
              </a:r>
            </a:p>
          </p:txBody>
        </p:sp>
      </p:grpSp>
      <p:grpSp>
        <p:nvGrpSpPr>
          <p:cNvPr id="16" name="Group 15">
            <a:extLst>
              <a:ext uri="{FF2B5EF4-FFF2-40B4-BE49-F238E27FC236}">
                <a16:creationId xmlns:a16="http://schemas.microsoft.com/office/drawing/2014/main" id="{20F7E23F-4181-EEA3-A59C-C56312FE06A9}"/>
              </a:ext>
            </a:extLst>
          </p:cNvPr>
          <p:cNvGrpSpPr/>
          <p:nvPr/>
        </p:nvGrpSpPr>
        <p:grpSpPr>
          <a:xfrm>
            <a:off x="895655" y="3994396"/>
            <a:ext cx="10131751" cy="347484"/>
            <a:chOff x="901025" y="3876508"/>
            <a:chExt cx="10131751" cy="347484"/>
          </a:xfrm>
        </p:grpSpPr>
        <p:sp>
          <p:nvSpPr>
            <p:cNvPr id="17" name="Rectangle 16">
              <a:extLst>
                <a:ext uri="{FF2B5EF4-FFF2-40B4-BE49-F238E27FC236}">
                  <a16:creationId xmlns:a16="http://schemas.microsoft.com/office/drawing/2014/main" id="{F5A096EE-E879-1942-80BE-D7BE2F82CC7E}"/>
                </a:ext>
              </a:extLst>
            </p:cNvPr>
            <p:cNvSpPr/>
            <p:nvPr/>
          </p:nvSpPr>
          <p:spPr>
            <a:xfrm>
              <a:off x="982373" y="3895953"/>
              <a:ext cx="10050403" cy="328039"/>
            </a:xfrm>
            <a:prstGeom prst="rect">
              <a:avLst/>
            </a:prstGeom>
          </p:spPr>
          <p:txBody>
            <a:bodyPr wrap="square">
              <a:spAutoFit/>
            </a:bodyPr>
            <a:lstStyle/>
            <a:p>
              <a:pPr lvl="1">
                <a:lnSpc>
                  <a:spcPct val="85000"/>
                </a:lnSpc>
                <a:spcBef>
                  <a:spcPts val="1200"/>
                </a:spcBef>
                <a:spcAft>
                  <a:spcPts val="600"/>
                </a:spcAft>
                <a:defRPr/>
              </a:pPr>
              <a:r>
                <a:rPr lang="en-US" dirty="0">
                  <a:solidFill>
                    <a:prstClr val="black"/>
                  </a:solidFill>
                  <a:latin typeface="PT Sans" panose="020B0503020203020204" pitchFamily="34" charset="0"/>
                </a:rPr>
                <a:t>Understand the difference between fire protection and fire resistance as it pertains to openings.</a:t>
              </a:r>
            </a:p>
          </p:txBody>
        </p:sp>
        <p:sp>
          <p:nvSpPr>
            <p:cNvPr id="18" name="Oval 17">
              <a:extLst>
                <a:ext uri="{FF2B5EF4-FFF2-40B4-BE49-F238E27FC236}">
                  <a16:creationId xmlns:a16="http://schemas.microsoft.com/office/drawing/2014/main" id="{1E0505D7-9460-0DED-0741-2BB0F6EA6972}"/>
                </a:ext>
              </a:extLst>
            </p:cNvPr>
            <p:cNvSpPr/>
            <p:nvPr/>
          </p:nvSpPr>
          <p:spPr>
            <a:xfrm>
              <a:off x="901025" y="3876508"/>
              <a:ext cx="329659" cy="329660"/>
            </a:xfrm>
            <a:prstGeom prst="ellipse">
              <a:avLst/>
            </a:prstGeom>
            <a:solidFill>
              <a:srgbClr val="04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T Sans" panose="020B0503020203020204" pitchFamily="34" charset="0"/>
                  <a:ea typeface="+mn-ea"/>
                  <a:cs typeface="+mn-cs"/>
                </a:rPr>
                <a:t>4</a:t>
              </a:r>
            </a:p>
          </p:txBody>
        </p:sp>
      </p:grpSp>
      <p:grpSp>
        <p:nvGrpSpPr>
          <p:cNvPr id="19" name="Group 18">
            <a:extLst>
              <a:ext uri="{FF2B5EF4-FFF2-40B4-BE49-F238E27FC236}">
                <a16:creationId xmlns:a16="http://schemas.microsoft.com/office/drawing/2014/main" id="{B3119A75-9845-591F-61B0-F33F22CE37C3}"/>
              </a:ext>
            </a:extLst>
          </p:cNvPr>
          <p:cNvGrpSpPr/>
          <p:nvPr/>
        </p:nvGrpSpPr>
        <p:grpSpPr>
          <a:xfrm>
            <a:off x="895655" y="4593960"/>
            <a:ext cx="10033443" cy="400110"/>
            <a:chOff x="901025" y="4819180"/>
            <a:chExt cx="10033443" cy="400110"/>
          </a:xfrm>
        </p:grpSpPr>
        <p:sp>
          <p:nvSpPr>
            <p:cNvPr id="20" name="Rectangle 19">
              <a:extLst>
                <a:ext uri="{FF2B5EF4-FFF2-40B4-BE49-F238E27FC236}">
                  <a16:creationId xmlns:a16="http://schemas.microsoft.com/office/drawing/2014/main" id="{8AA24F39-18F7-0AE3-ABBF-F3F0C43E17B6}"/>
                </a:ext>
              </a:extLst>
            </p:cNvPr>
            <p:cNvSpPr/>
            <p:nvPr/>
          </p:nvSpPr>
          <p:spPr>
            <a:xfrm>
              <a:off x="1459446" y="4819180"/>
              <a:ext cx="9475022" cy="400110"/>
            </a:xfrm>
            <a:prstGeom prst="rect">
              <a:avLst/>
            </a:prstGeom>
          </p:spPr>
          <p:txBody>
            <a:bodyPr wrap="square">
              <a:spAutoFit/>
            </a:bodyPr>
            <a:lstStyle/>
            <a:p>
              <a:pPr lvl="0">
                <a:defRPr/>
              </a:pPr>
              <a:r>
                <a:rPr lang="en-US" dirty="0">
                  <a:solidFill>
                    <a:prstClr val="black"/>
                  </a:solidFill>
                  <a:latin typeface="PT Sans" panose="020B0503020203020204" pitchFamily="34" charset="0"/>
                </a:rPr>
                <a:t>Identify the thirteen critical items that make up the fire assembly inspection checklist.</a:t>
              </a:r>
              <a:r>
                <a:rPr lang="en-US" sz="2000" dirty="0">
                  <a:solidFill>
                    <a:prstClr val="black"/>
                  </a:solidFill>
                  <a:latin typeface="PT Sans" panose="020B0503020203020204" pitchFamily="34" charset="0"/>
                </a:rPr>
                <a:t> </a:t>
              </a:r>
            </a:p>
          </p:txBody>
        </p:sp>
        <p:sp>
          <p:nvSpPr>
            <p:cNvPr id="21" name="Oval 20">
              <a:extLst>
                <a:ext uri="{FF2B5EF4-FFF2-40B4-BE49-F238E27FC236}">
                  <a16:creationId xmlns:a16="http://schemas.microsoft.com/office/drawing/2014/main" id="{36A3A197-8B56-422A-A60E-076D410C0BF8}"/>
                </a:ext>
              </a:extLst>
            </p:cNvPr>
            <p:cNvSpPr/>
            <p:nvPr/>
          </p:nvSpPr>
          <p:spPr>
            <a:xfrm>
              <a:off x="901025" y="4819180"/>
              <a:ext cx="329659" cy="329660"/>
            </a:xfrm>
            <a:prstGeom prst="ellipse">
              <a:avLst/>
            </a:prstGeom>
            <a:solidFill>
              <a:srgbClr val="042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T Sans" panose="020B0503020203020204" pitchFamily="34" charset="0"/>
                  <a:ea typeface="+mn-ea"/>
                  <a:cs typeface="+mn-cs"/>
                </a:rPr>
                <a:t>5</a:t>
              </a:r>
            </a:p>
          </p:txBody>
        </p:sp>
      </p:grpSp>
    </p:spTree>
    <p:extLst>
      <p:ext uri="{BB962C8B-B14F-4D97-AF65-F5344CB8AC3E}">
        <p14:creationId xmlns:p14="http://schemas.microsoft.com/office/powerpoint/2010/main" val="425878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anim calcmode="lin" valueType="num">
                                      <p:cBhvr>
                                        <p:cTn id="14" dur="1500" fill="hold"/>
                                        <p:tgtEl>
                                          <p:spTgt spid="10"/>
                                        </p:tgtEl>
                                        <p:attrNameLst>
                                          <p:attrName>ppt_x</p:attrName>
                                        </p:attrNameLst>
                                      </p:cBhvr>
                                      <p:tavLst>
                                        <p:tav tm="0">
                                          <p:val>
                                            <p:strVal val="#ppt_x"/>
                                          </p:val>
                                        </p:tav>
                                        <p:tav tm="100000">
                                          <p:val>
                                            <p:strVal val="#ppt_x"/>
                                          </p:val>
                                        </p:tav>
                                      </p:tavLst>
                                    </p:anim>
                                    <p:anim calcmode="lin" valueType="num">
                                      <p:cBhvr>
                                        <p:cTn id="15" dur="1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0"/>
                                        <p:tgtEl>
                                          <p:spTgt spid="13"/>
                                        </p:tgtEl>
                                      </p:cBhvr>
                                    </p:animEffect>
                                    <p:anim calcmode="lin" valueType="num">
                                      <p:cBhvr>
                                        <p:cTn id="20" dur="1500" fill="hold"/>
                                        <p:tgtEl>
                                          <p:spTgt spid="13"/>
                                        </p:tgtEl>
                                        <p:attrNameLst>
                                          <p:attrName>ppt_x</p:attrName>
                                        </p:attrNameLst>
                                      </p:cBhvr>
                                      <p:tavLst>
                                        <p:tav tm="0">
                                          <p:val>
                                            <p:strVal val="#ppt_x"/>
                                          </p:val>
                                        </p:tav>
                                        <p:tav tm="100000">
                                          <p:val>
                                            <p:strVal val="#ppt_x"/>
                                          </p:val>
                                        </p:tav>
                                      </p:tavLst>
                                    </p:anim>
                                    <p:anim calcmode="lin" valueType="num">
                                      <p:cBhvr>
                                        <p:cTn id="21" dur="1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500"/>
                                        <p:tgtEl>
                                          <p:spTgt spid="16"/>
                                        </p:tgtEl>
                                      </p:cBhvr>
                                    </p:animEffect>
                                    <p:anim calcmode="lin" valueType="num">
                                      <p:cBhvr>
                                        <p:cTn id="26" dur="1500" fill="hold"/>
                                        <p:tgtEl>
                                          <p:spTgt spid="16"/>
                                        </p:tgtEl>
                                        <p:attrNameLst>
                                          <p:attrName>ppt_x</p:attrName>
                                        </p:attrNameLst>
                                      </p:cBhvr>
                                      <p:tavLst>
                                        <p:tav tm="0">
                                          <p:val>
                                            <p:strVal val="#ppt_x"/>
                                          </p:val>
                                        </p:tav>
                                        <p:tav tm="100000">
                                          <p:val>
                                            <p:strVal val="#ppt_x"/>
                                          </p:val>
                                        </p:tav>
                                      </p:tavLst>
                                    </p:anim>
                                    <p:anim calcmode="lin" valueType="num">
                                      <p:cBhvr>
                                        <p:cTn id="27" dur="1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anim calcmode="lin" valueType="num">
                                      <p:cBhvr>
                                        <p:cTn id="32" dur="1500" fill="hold"/>
                                        <p:tgtEl>
                                          <p:spTgt spid="19"/>
                                        </p:tgtEl>
                                        <p:attrNameLst>
                                          <p:attrName>ppt_x</p:attrName>
                                        </p:attrNameLst>
                                      </p:cBhvr>
                                      <p:tavLst>
                                        <p:tav tm="0">
                                          <p:val>
                                            <p:strVal val="#ppt_x"/>
                                          </p:val>
                                        </p:tav>
                                        <p:tav tm="100000">
                                          <p:val>
                                            <p:strVal val="#ppt_x"/>
                                          </p:val>
                                        </p:tav>
                                      </p:tavLst>
                                    </p:anim>
                                    <p:anim calcmode="lin" valueType="num">
                                      <p:cBhvr>
                                        <p:cTn id="33" dur="1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a:t>
            </a:r>
            <a:r>
              <a:rPr lang="en-US" dirty="0"/>
              <a:t>Door</a:t>
            </a:r>
            <a:r>
              <a:rPr lang="en-US" b="1" dirty="0"/>
              <a:t> Hardware</a:t>
            </a:r>
          </a:p>
        </p:txBody>
      </p:sp>
      <p:sp>
        <p:nvSpPr>
          <p:cNvPr id="3" name="Content Placeholder 2"/>
          <p:cNvSpPr>
            <a:spLocks noGrp="1"/>
          </p:cNvSpPr>
          <p:nvPr>
            <p:ph idx="1"/>
          </p:nvPr>
        </p:nvSpPr>
        <p:spPr>
          <a:xfrm>
            <a:off x="885826" y="1829244"/>
            <a:ext cx="5438774" cy="2818956"/>
          </a:xfrm>
        </p:spPr>
        <p:txBody>
          <a:bodyPr>
            <a:noAutofit/>
          </a:bodyPr>
          <a:lstStyle/>
          <a:p>
            <a:r>
              <a:rPr lang="en-US" dirty="0"/>
              <a:t>Fire exit hardware devices may be used on labeled doors provided the door labeling states “</a:t>
            </a:r>
            <a:r>
              <a:rPr lang="en-US" i="1" dirty="0"/>
              <a:t>Fire Door To Be Equipped With Fire Exit Hardware</a:t>
            </a:r>
            <a:r>
              <a:rPr lang="en-US" dirty="0"/>
              <a:t>” </a:t>
            </a:r>
          </a:p>
          <a:p>
            <a:r>
              <a:rPr lang="en-US" dirty="0"/>
              <a:t>Fire exit hardware used on labeled doors must pass a panic loading test in accordance with </a:t>
            </a:r>
            <a:r>
              <a:rPr lang="en-US" b="1" dirty="0"/>
              <a:t>UL 305 </a:t>
            </a:r>
            <a:r>
              <a:rPr lang="en-US" dirty="0"/>
              <a:t>and a cycling test in accordance with </a:t>
            </a:r>
            <a:r>
              <a:rPr lang="en-US" b="1" dirty="0"/>
              <a:t>ANSI/BHMA A156.3 </a:t>
            </a:r>
            <a:r>
              <a:rPr lang="en-US" dirty="0"/>
              <a:t>in addition to the standard fire test</a:t>
            </a:r>
          </a:p>
        </p:txBody>
      </p:sp>
      <p:sp>
        <p:nvSpPr>
          <p:cNvPr id="129" name="Rectangle 6">
            <a:extLst>
              <a:ext uri="{FF2B5EF4-FFF2-40B4-BE49-F238E27FC236}">
                <a16:creationId xmlns:a16="http://schemas.microsoft.com/office/drawing/2014/main" id="{A80D4B19-9519-421C-BFA2-19DE607ED84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40</a:t>
            </a:fld>
            <a:endParaRPr lang="en-US" altLang="en-US" dirty="0"/>
          </a:p>
        </p:txBody>
      </p:sp>
      <p:sp>
        <p:nvSpPr>
          <p:cNvPr id="126" name="Slide Number Placeholder 3">
            <a:extLst>
              <a:ext uri="{FF2B5EF4-FFF2-40B4-BE49-F238E27FC236}">
                <a16:creationId xmlns:a16="http://schemas.microsoft.com/office/drawing/2014/main" id="{79D7A467-A4A9-8A7C-83E0-4F91CC6DA1C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40</a:t>
            </a:fld>
            <a:endParaRPr lang="en-US" altLang="en-US" dirty="0"/>
          </a:p>
        </p:txBody>
      </p:sp>
      <p:sp>
        <p:nvSpPr>
          <p:cNvPr id="131" name="TextBox 130">
            <a:extLst>
              <a:ext uri="{FF2B5EF4-FFF2-40B4-BE49-F238E27FC236}">
                <a16:creationId xmlns:a16="http://schemas.microsoft.com/office/drawing/2014/main" id="{56E443AD-7180-C3F4-999C-A6A88C69EBA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Labeling</a:t>
            </a:r>
            <a:endParaRPr lang="en-US" sz="2400" dirty="0"/>
          </a:p>
        </p:txBody>
      </p:sp>
      <p:pic>
        <p:nvPicPr>
          <p:cNvPr id="133" name="Picture 132">
            <a:extLst>
              <a:ext uri="{FF2B5EF4-FFF2-40B4-BE49-F238E27FC236}">
                <a16:creationId xmlns:a16="http://schemas.microsoft.com/office/drawing/2014/main" id="{187AF6AF-5038-3A2D-7630-05A372009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400" y="1827623"/>
            <a:ext cx="3741237" cy="3755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911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a:t>
            </a:r>
            <a:r>
              <a:rPr lang="en-US" dirty="0"/>
              <a:t>Door</a:t>
            </a:r>
            <a:r>
              <a:rPr lang="en-US" b="1" dirty="0"/>
              <a:t> Hardware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088" y="2421244"/>
            <a:ext cx="1754718" cy="2690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6386F32-463D-40DD-A5DF-E94A86DDF8C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41</a:t>
            </a:fld>
            <a:endParaRPr lang="en-US" altLang="en-US" dirty="0"/>
          </a:p>
        </p:txBody>
      </p:sp>
      <p:sp>
        <p:nvSpPr>
          <p:cNvPr id="8" name="Content Placeholder 2">
            <a:extLst>
              <a:ext uri="{FF2B5EF4-FFF2-40B4-BE49-F238E27FC236}">
                <a16:creationId xmlns:a16="http://schemas.microsoft.com/office/drawing/2014/main" id="{6D00A39C-7C40-4DBE-BB8F-964FE9316941}"/>
              </a:ext>
            </a:extLst>
          </p:cNvPr>
          <p:cNvSpPr txBox="1">
            <a:spLocks/>
          </p:cNvSpPr>
          <p:nvPr/>
        </p:nvSpPr>
        <p:spPr bwMode="auto">
          <a:xfrm>
            <a:off x="874497" y="4434663"/>
            <a:ext cx="4152900" cy="128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sz="1800" kern="0" dirty="0"/>
          </a:p>
        </p:txBody>
      </p:sp>
      <p:sp>
        <p:nvSpPr>
          <p:cNvPr id="4" name="Slide Number Placeholder 3">
            <a:extLst>
              <a:ext uri="{FF2B5EF4-FFF2-40B4-BE49-F238E27FC236}">
                <a16:creationId xmlns:a16="http://schemas.microsoft.com/office/drawing/2014/main" id="{118411AE-E99C-3A32-8743-188BB4EFBA8A}"/>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41</a:t>
            </a:fld>
            <a:endParaRPr lang="en-US" altLang="en-US" dirty="0"/>
          </a:p>
        </p:txBody>
      </p:sp>
      <p:sp>
        <p:nvSpPr>
          <p:cNvPr id="5" name="TextBox 4">
            <a:extLst>
              <a:ext uri="{FF2B5EF4-FFF2-40B4-BE49-F238E27FC236}">
                <a16:creationId xmlns:a16="http://schemas.microsoft.com/office/drawing/2014/main" id="{16B954DD-4BC4-41D3-9D03-304D5408AA30}"/>
              </a:ext>
            </a:extLst>
          </p:cNvPr>
          <p:cNvSpPr txBox="1"/>
          <p:nvPr/>
        </p:nvSpPr>
        <p:spPr>
          <a:xfrm>
            <a:off x="838199" y="1940749"/>
            <a:ext cx="5257801" cy="3785652"/>
          </a:xfrm>
          <a:prstGeom prst="rect">
            <a:avLst/>
          </a:prstGeom>
          <a:noFill/>
        </p:spPr>
        <p:txBody>
          <a:bodyPr wrap="square" rtlCol="0">
            <a:spAutoFit/>
          </a:bodyPr>
          <a:lstStyle/>
          <a:p>
            <a:pPr marL="228600" indent="-228600">
              <a:spcBef>
                <a:spcPts val="1200"/>
              </a:spcBef>
              <a:spcAft>
                <a:spcPts val="1200"/>
              </a:spcAft>
              <a:buFont typeface="Arial" panose="020B0604020202020204" pitchFamily="34" charset="0"/>
              <a:buChar char="•"/>
            </a:pPr>
            <a:r>
              <a:rPr lang="en-US" b="0" i="0" dirty="0">
                <a:solidFill>
                  <a:srgbClr val="353535"/>
                </a:solidFill>
                <a:effectLst/>
                <a:highlight>
                  <a:srgbClr val="FFFFFF"/>
                </a:highlight>
                <a:latin typeface="+mn-lt"/>
              </a:rPr>
              <a:t>Fire exit hardware with vertical rods for pairs of doors is available with top and bottom rods and latches</a:t>
            </a:r>
          </a:p>
          <a:p>
            <a:pPr marL="228600" indent="-228600">
              <a:spcBef>
                <a:spcPts val="1200"/>
              </a:spcBef>
              <a:spcAft>
                <a:spcPts val="1200"/>
              </a:spcAft>
              <a:buFont typeface="Arial" panose="020B0604020202020204" pitchFamily="34" charset="0"/>
              <a:buChar char="•"/>
            </a:pPr>
            <a:r>
              <a:rPr lang="en-US" dirty="0">
                <a:solidFill>
                  <a:srgbClr val="353535"/>
                </a:solidFill>
                <a:highlight>
                  <a:srgbClr val="FFFFFF"/>
                </a:highlight>
                <a:latin typeface="+mn-lt"/>
              </a:rPr>
              <a:t>Do</a:t>
            </a:r>
            <a:r>
              <a:rPr lang="en-US" b="0" i="0" dirty="0">
                <a:solidFill>
                  <a:srgbClr val="353535"/>
                </a:solidFill>
                <a:effectLst/>
                <a:highlight>
                  <a:srgbClr val="FFFFFF"/>
                </a:highlight>
                <a:latin typeface="+mn-lt"/>
              </a:rPr>
              <a:t>ors with the top rod and latch only is known as Less Bottom Rod or LBR</a:t>
            </a:r>
          </a:p>
          <a:p>
            <a:pPr marL="228600" indent="-228600">
              <a:spcBef>
                <a:spcPts val="1200"/>
              </a:spcBef>
              <a:spcAft>
                <a:spcPts val="1200"/>
              </a:spcAft>
              <a:buFont typeface="Arial" panose="020B0604020202020204" pitchFamily="34" charset="0"/>
              <a:buChar char="•"/>
            </a:pPr>
            <a:r>
              <a:rPr lang="en-US" dirty="0">
                <a:latin typeface="+mn-lt"/>
              </a:rPr>
              <a:t>Less Bottom Latch (LBL) doors have no bottom rod, latch, or strike</a:t>
            </a:r>
          </a:p>
          <a:p>
            <a:pPr marL="228600" indent="-228600">
              <a:spcBef>
                <a:spcPts val="1200"/>
              </a:spcBef>
              <a:spcAft>
                <a:spcPts val="1200"/>
              </a:spcAft>
              <a:buFont typeface="Arial" panose="020B0604020202020204" pitchFamily="34" charset="0"/>
              <a:buChar char="•"/>
            </a:pPr>
            <a:r>
              <a:rPr lang="en-US" kern="0" dirty="0">
                <a:latin typeface="+mn-lt"/>
              </a:rPr>
              <a:t>An auxiliary fire pin typically required for LBR/LBL applications - mounted on the door edge, it is retracted until released during a fire</a:t>
            </a:r>
          </a:p>
        </p:txBody>
      </p:sp>
      <p:sp>
        <p:nvSpPr>
          <p:cNvPr id="9" name="TextBox 8">
            <a:extLst>
              <a:ext uri="{FF2B5EF4-FFF2-40B4-BE49-F238E27FC236}">
                <a16:creationId xmlns:a16="http://schemas.microsoft.com/office/drawing/2014/main" id="{927DC7E7-9038-A9D8-CCFF-46350325AC04}"/>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Rods &amp; Latches </a:t>
            </a:r>
            <a:endParaRPr lang="en-US" sz="2400" dirty="0"/>
          </a:p>
        </p:txBody>
      </p:sp>
      <p:pic>
        <p:nvPicPr>
          <p:cNvPr id="10" name="Picture 9" descr="A double door with metal handles">
            <a:extLst>
              <a:ext uri="{FF2B5EF4-FFF2-40B4-BE49-F238E27FC236}">
                <a16:creationId xmlns:a16="http://schemas.microsoft.com/office/drawing/2014/main" id="{9408B760-C3BD-C098-7661-34DAFF434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940749"/>
            <a:ext cx="2568221" cy="3850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17CE50CD-392C-9C51-9ADB-D4F4ED37CD2E}"/>
              </a:ext>
            </a:extLst>
          </p:cNvPr>
          <p:cNvSpPr txBox="1"/>
          <p:nvPr/>
        </p:nvSpPr>
        <p:spPr>
          <a:xfrm>
            <a:off x="6391071" y="5867400"/>
            <a:ext cx="2577949" cy="369332"/>
          </a:xfrm>
          <a:prstGeom prst="rect">
            <a:avLst/>
          </a:prstGeom>
          <a:noFill/>
        </p:spPr>
        <p:txBody>
          <a:bodyPr wrap="square" rtlCol="0">
            <a:spAutoFit/>
          </a:bodyPr>
          <a:lstStyle/>
          <a:p>
            <a:pPr algn="ctr"/>
            <a:r>
              <a:rPr lang="en-US" b="1" dirty="0">
                <a:solidFill>
                  <a:srgbClr val="FF0000"/>
                </a:solidFill>
                <a:latin typeface="+mn-lt"/>
              </a:rPr>
              <a:t>LBR Fire Door</a:t>
            </a:r>
          </a:p>
        </p:txBody>
      </p:sp>
      <p:sp>
        <p:nvSpPr>
          <p:cNvPr id="14" name="TextBox 13">
            <a:extLst>
              <a:ext uri="{FF2B5EF4-FFF2-40B4-BE49-F238E27FC236}">
                <a16:creationId xmlns:a16="http://schemas.microsoft.com/office/drawing/2014/main" id="{93506416-C756-2CD1-56EB-71F1E8F108D2}"/>
              </a:ext>
            </a:extLst>
          </p:cNvPr>
          <p:cNvSpPr txBox="1"/>
          <p:nvPr/>
        </p:nvSpPr>
        <p:spPr>
          <a:xfrm>
            <a:off x="9340486" y="5181600"/>
            <a:ext cx="1960804" cy="369332"/>
          </a:xfrm>
          <a:prstGeom prst="rect">
            <a:avLst/>
          </a:prstGeom>
          <a:noFill/>
        </p:spPr>
        <p:txBody>
          <a:bodyPr wrap="square" rtlCol="0">
            <a:spAutoFit/>
          </a:bodyPr>
          <a:lstStyle/>
          <a:p>
            <a:pPr algn="ctr"/>
            <a:r>
              <a:rPr lang="en-US" b="1" dirty="0">
                <a:solidFill>
                  <a:srgbClr val="FF0000"/>
                </a:solidFill>
                <a:latin typeface="+mn-lt"/>
              </a:rPr>
              <a:t>Auxiliary Fire Pin</a:t>
            </a:r>
          </a:p>
        </p:txBody>
      </p:sp>
    </p:spTree>
    <p:extLst>
      <p:ext uri="{BB962C8B-B14F-4D97-AF65-F5344CB8AC3E}">
        <p14:creationId xmlns:p14="http://schemas.microsoft.com/office/powerpoint/2010/main" val="39537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a:bodyPr>
          <a:lstStyle/>
          <a:p>
            <a:pPr eaLnBrk="1" hangingPunct="1"/>
            <a:r>
              <a:rPr lang="en-US" dirty="0"/>
              <a:t>Fire Door Hardware</a:t>
            </a:r>
            <a:endParaRPr lang="en-US" b="1" dirty="0"/>
          </a:p>
        </p:txBody>
      </p:sp>
      <p:sp>
        <p:nvSpPr>
          <p:cNvPr id="2" name="Content Placeholder 1"/>
          <p:cNvSpPr>
            <a:spLocks noGrp="1"/>
          </p:cNvSpPr>
          <p:nvPr>
            <p:ph idx="1"/>
          </p:nvPr>
        </p:nvSpPr>
        <p:spPr>
          <a:xfrm>
            <a:off x="914400" y="1828800"/>
            <a:ext cx="6096000" cy="3581400"/>
          </a:xfrm>
        </p:spPr>
        <p:txBody>
          <a:bodyPr>
            <a:noAutofit/>
          </a:bodyPr>
          <a:lstStyle/>
          <a:p>
            <a:pPr marL="342900" indent="-342900"/>
            <a:r>
              <a:rPr lang="en-US" dirty="0"/>
              <a:t>Fire door hinges must be a steel base material, ball bearing type, or listed for use on a fire door</a:t>
            </a:r>
          </a:p>
          <a:p>
            <a:pPr lvl="1">
              <a:lnSpc>
                <a:spcPct val="100000"/>
              </a:lnSpc>
              <a:spcBef>
                <a:spcPts val="1200"/>
              </a:spcBef>
              <a:spcAft>
                <a:spcPts val="1200"/>
              </a:spcAft>
              <a:buFont typeface="Wingdings" panose="05000000000000000000" pitchFamily="2" charset="2"/>
              <a:buChar char="ü"/>
            </a:pPr>
            <a:r>
              <a:rPr lang="en-US" sz="1800" dirty="0"/>
              <a:t>2 hinges for the first 60” of door height, 1 additional hinge for each additional 30” of door height, or portion thereof</a:t>
            </a:r>
          </a:p>
          <a:p>
            <a:pPr marL="342900" indent="-342900"/>
            <a:r>
              <a:rPr lang="en-US" dirty="0"/>
              <a:t>Spring hinges - doors maximum of 3 feet wide and 7 feet high, or as tested</a:t>
            </a:r>
          </a:p>
          <a:p>
            <a:pPr marL="342900" indent="-342900"/>
            <a:r>
              <a:rPr lang="en-US" b="1" dirty="0"/>
              <a:t>NFPA 80 </a:t>
            </a:r>
            <a:r>
              <a:rPr lang="en-US" dirty="0"/>
              <a:t>states the length of continuous hinges must be within 1” of the door height</a:t>
            </a:r>
          </a:p>
          <a:p>
            <a:pPr marL="342900" indent="-342900"/>
            <a:endParaRPr lang="en-US" sz="2400"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l="4082" r="4082"/>
          <a:stretch/>
        </p:blipFill>
        <p:spPr>
          <a:xfrm>
            <a:off x="7543800" y="1940749"/>
            <a:ext cx="3238567" cy="3315511"/>
          </a:xfrm>
          <a:prstGeom prst="rect">
            <a:avLst/>
          </a:prstGeom>
          <a:ln>
            <a:noFill/>
          </a:ln>
          <a:effectLst>
            <a:softEdge rad="112500"/>
          </a:effectLst>
        </p:spPr>
      </p:pic>
      <p:sp>
        <p:nvSpPr>
          <p:cNvPr id="5" name="Rectangle 6">
            <a:extLst>
              <a:ext uri="{FF2B5EF4-FFF2-40B4-BE49-F238E27FC236}">
                <a16:creationId xmlns:a16="http://schemas.microsoft.com/office/drawing/2014/main" id="{E923C751-B886-415E-87EB-4B7886F626B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42</a:t>
            </a:fld>
            <a:endParaRPr lang="en-US" altLang="en-US" dirty="0"/>
          </a:p>
        </p:txBody>
      </p:sp>
      <p:sp>
        <p:nvSpPr>
          <p:cNvPr id="4" name="Slide Number Placeholder 3">
            <a:extLst>
              <a:ext uri="{FF2B5EF4-FFF2-40B4-BE49-F238E27FC236}">
                <a16:creationId xmlns:a16="http://schemas.microsoft.com/office/drawing/2014/main" id="{383BC01F-BFA9-1DCE-4B30-A29C4DD80D94}"/>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42</a:t>
            </a:fld>
            <a:endParaRPr lang="en-US" altLang="en-US" dirty="0"/>
          </a:p>
        </p:txBody>
      </p:sp>
      <p:sp>
        <p:nvSpPr>
          <p:cNvPr id="6" name="TextBox 5">
            <a:extLst>
              <a:ext uri="{FF2B5EF4-FFF2-40B4-BE49-F238E27FC236}">
                <a16:creationId xmlns:a16="http://schemas.microsoft.com/office/drawing/2014/main" id="{AC9E9968-9AF1-F2AA-6190-17E170743A50}"/>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Hinges</a:t>
            </a:r>
            <a:endParaRPr lang="en-US" sz="2400" dirty="0"/>
          </a:p>
        </p:txBody>
      </p:sp>
    </p:spTree>
    <p:extLst>
      <p:ext uri="{BB962C8B-B14F-4D97-AF65-F5344CB8AC3E}">
        <p14:creationId xmlns:p14="http://schemas.microsoft.com/office/powerpoint/2010/main" val="213029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500"/>
                                        <p:tgtEl>
                                          <p:spTgt spid="2">
                                            <p:txEl>
                                              <p:pRg st="0" end="0"/>
                                            </p:txEl>
                                          </p:spTgt>
                                        </p:tgtEl>
                                      </p:cBhvr>
                                    </p:animEffect>
                                    <p:anim calcmode="lin" valueType="num">
                                      <p:cBhvr>
                                        <p:cTn id="14"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500" fill="hold"/>
                                        <p:tgtEl>
                                          <p:spTgt spid="2">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500"/>
                                        <p:tgtEl>
                                          <p:spTgt spid="2">
                                            <p:txEl>
                                              <p:pRg st="1" end="1"/>
                                            </p:txEl>
                                          </p:spTgt>
                                        </p:tgtEl>
                                      </p:cBhvr>
                                    </p:animEffect>
                                    <p:anim calcmode="lin" valueType="num">
                                      <p:cBhvr>
                                        <p:cTn id="19" dur="1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500"/>
                                        <p:tgtEl>
                                          <p:spTgt spid="2">
                                            <p:txEl>
                                              <p:pRg st="2" end="2"/>
                                            </p:txEl>
                                          </p:spTgt>
                                        </p:tgtEl>
                                      </p:cBhvr>
                                    </p:animEffect>
                                    <p:anim calcmode="lin" valueType="num">
                                      <p:cBhvr>
                                        <p:cTn id="26" dur="1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500"/>
                                        <p:tgtEl>
                                          <p:spTgt spid="2">
                                            <p:txEl>
                                              <p:pRg st="3" end="3"/>
                                            </p:txEl>
                                          </p:spTgt>
                                        </p:tgtEl>
                                      </p:cBhvr>
                                    </p:animEffect>
                                    <p:anim calcmode="lin" valueType="num">
                                      <p:cBhvr>
                                        <p:cTn id="32" dur="1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endParaRPr lang="en-US" b="1" dirty="0"/>
          </a:p>
        </p:txBody>
      </p:sp>
      <p:sp>
        <p:nvSpPr>
          <p:cNvPr id="3" name="Content Placeholder 2"/>
          <p:cNvSpPr>
            <a:spLocks noGrp="1"/>
          </p:cNvSpPr>
          <p:nvPr>
            <p:ph idx="1"/>
          </p:nvPr>
        </p:nvSpPr>
        <p:spPr>
          <a:xfrm>
            <a:off x="873867" y="1828800"/>
            <a:ext cx="6288933" cy="4191000"/>
          </a:xfrm>
        </p:spPr>
        <p:txBody>
          <a:bodyPr>
            <a:noAutofit/>
          </a:bodyPr>
          <a:lstStyle/>
          <a:p>
            <a:pPr>
              <a:lnSpc>
                <a:spcPct val="110000"/>
              </a:lnSpc>
            </a:pPr>
            <a:r>
              <a:rPr lang="en-US" dirty="0"/>
              <a:t>With top and bottom pivots:</a:t>
            </a:r>
          </a:p>
          <a:p>
            <a:pPr marL="800100" lvl="2" indent="-342900">
              <a:lnSpc>
                <a:spcPct val="100000"/>
              </a:lnSpc>
              <a:spcBef>
                <a:spcPts val="0"/>
              </a:spcBef>
              <a:spcAft>
                <a:spcPts val="600"/>
              </a:spcAft>
              <a:buFont typeface="Wingdings" panose="05000000000000000000" pitchFamily="2" charset="2"/>
              <a:buChar char="ü"/>
            </a:pPr>
            <a:r>
              <a:rPr lang="en-US" sz="1800" dirty="0"/>
              <a:t>1 intermediate pivot for doors up to 90” in height</a:t>
            </a:r>
          </a:p>
          <a:p>
            <a:pPr marL="800100" lvl="2" indent="-342900">
              <a:lnSpc>
                <a:spcPct val="100000"/>
              </a:lnSpc>
              <a:spcBef>
                <a:spcPts val="0"/>
              </a:spcBef>
              <a:spcAft>
                <a:spcPts val="600"/>
              </a:spcAft>
              <a:buFont typeface="Wingdings" panose="05000000000000000000" pitchFamily="2" charset="2"/>
              <a:buChar char="ü"/>
            </a:pPr>
            <a:r>
              <a:rPr lang="en-US" sz="1800" dirty="0"/>
              <a:t>For doors over 90” in height, 1 additional intermediate pivot for each 30” of door height or fraction thereof</a:t>
            </a:r>
          </a:p>
          <a:p>
            <a:pPr>
              <a:lnSpc>
                <a:spcPct val="110000"/>
              </a:lnSpc>
            </a:pPr>
            <a:r>
              <a:rPr lang="en-US" dirty="0"/>
              <a:t>With only intermediate pivots - no top and bottom pivot set:</a:t>
            </a:r>
          </a:p>
          <a:p>
            <a:pPr marL="742950" lvl="3" indent="-285750">
              <a:lnSpc>
                <a:spcPct val="100000"/>
              </a:lnSpc>
              <a:spcBef>
                <a:spcPts val="0"/>
              </a:spcBef>
              <a:spcAft>
                <a:spcPts val="600"/>
              </a:spcAft>
              <a:buFont typeface="Wingdings" panose="05000000000000000000" pitchFamily="2" charset="2"/>
              <a:buChar char=""/>
            </a:pPr>
            <a:r>
              <a:rPr lang="en-US" dirty="0"/>
              <a:t>2 intermediate pivots for door leaves up to 60” in height</a:t>
            </a:r>
          </a:p>
          <a:p>
            <a:pPr marL="742950" lvl="3" indent="-285750">
              <a:lnSpc>
                <a:spcPct val="100000"/>
              </a:lnSpc>
              <a:spcBef>
                <a:spcPts val="0"/>
              </a:spcBef>
              <a:spcAft>
                <a:spcPts val="600"/>
              </a:spcAft>
              <a:buFont typeface="Wingdings" panose="05000000000000000000" pitchFamily="2" charset="2"/>
              <a:buChar char=""/>
            </a:pPr>
            <a:r>
              <a:rPr lang="en-US" dirty="0"/>
              <a:t>1 additional intermediate pivot for each 30” of door height or fraction thereof</a:t>
            </a:r>
          </a:p>
          <a:p>
            <a:pPr lvl="1" indent="-342900"/>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7391400" y="1828800"/>
            <a:ext cx="3505200" cy="3374283"/>
          </a:xfrm>
          <a:prstGeom prst="rect">
            <a:avLst/>
          </a:prstGeom>
          <a:ln>
            <a:noFill/>
          </a:ln>
          <a:effectLst>
            <a:softEdge rad="112500"/>
          </a:effectLst>
        </p:spPr>
      </p:pic>
      <p:sp>
        <p:nvSpPr>
          <p:cNvPr id="6" name="Rectangle 6">
            <a:extLst>
              <a:ext uri="{FF2B5EF4-FFF2-40B4-BE49-F238E27FC236}">
                <a16:creationId xmlns:a16="http://schemas.microsoft.com/office/drawing/2014/main" id="{5C3FDB5F-E261-4455-97E9-BC3439C90B71}"/>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43</a:t>
            </a:fld>
            <a:endParaRPr lang="en-US" altLang="en-US" dirty="0"/>
          </a:p>
        </p:txBody>
      </p:sp>
      <p:sp>
        <p:nvSpPr>
          <p:cNvPr id="7" name="Slide Number Placeholder 3">
            <a:extLst>
              <a:ext uri="{FF2B5EF4-FFF2-40B4-BE49-F238E27FC236}">
                <a16:creationId xmlns:a16="http://schemas.microsoft.com/office/drawing/2014/main" id="{892AC475-C0F5-F0E7-297B-432B2DF073E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43</a:t>
            </a:fld>
            <a:endParaRPr lang="en-US" altLang="en-US" dirty="0"/>
          </a:p>
        </p:txBody>
      </p:sp>
      <p:sp>
        <p:nvSpPr>
          <p:cNvPr id="8" name="TextBox 7">
            <a:extLst>
              <a:ext uri="{FF2B5EF4-FFF2-40B4-BE49-F238E27FC236}">
                <a16:creationId xmlns:a16="http://schemas.microsoft.com/office/drawing/2014/main" id="{CD2E24C3-25EB-1A80-9BAA-801470F90D20}"/>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Pivots</a:t>
            </a:r>
            <a:endParaRPr lang="en-US" sz="2400" dirty="0"/>
          </a:p>
        </p:txBody>
      </p:sp>
    </p:spTree>
    <p:extLst>
      <p:ext uri="{BB962C8B-B14F-4D97-AF65-F5344CB8AC3E}">
        <p14:creationId xmlns:p14="http://schemas.microsoft.com/office/powerpoint/2010/main" val="13128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250"/>
                                        <p:tgtEl>
                                          <p:spTgt spid="3">
                                            <p:txEl>
                                              <p:pRg st="0" end="0"/>
                                            </p:txEl>
                                          </p:spTgt>
                                        </p:tgtEl>
                                      </p:cBhvr>
                                    </p:animEffect>
                                    <p:anim calcmode="lin" valueType="num">
                                      <p:cBhvr>
                                        <p:cTn id="14"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25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250"/>
                                        <p:tgtEl>
                                          <p:spTgt spid="3">
                                            <p:txEl>
                                              <p:pRg st="1" end="1"/>
                                            </p:txEl>
                                          </p:spTgt>
                                        </p:tgtEl>
                                      </p:cBhvr>
                                    </p:animEffect>
                                    <p:anim calcmode="lin" valueType="num">
                                      <p:cBhvr>
                                        <p:cTn id="19"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25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250"/>
                                        <p:tgtEl>
                                          <p:spTgt spid="3">
                                            <p:txEl>
                                              <p:pRg st="2" end="2"/>
                                            </p:txEl>
                                          </p:spTgt>
                                        </p:tgtEl>
                                      </p:cBhvr>
                                    </p:animEffect>
                                    <p:anim calcmode="lin" valueType="num">
                                      <p:cBhvr>
                                        <p:cTn id="24"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250"/>
                                        <p:tgtEl>
                                          <p:spTgt spid="3">
                                            <p:txEl>
                                              <p:pRg st="3" end="3"/>
                                            </p:txEl>
                                          </p:spTgt>
                                        </p:tgtEl>
                                      </p:cBhvr>
                                    </p:animEffect>
                                    <p:anim calcmode="lin" valueType="num">
                                      <p:cBhvr>
                                        <p:cTn id="31"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250" fill="hold"/>
                                        <p:tgtEl>
                                          <p:spTgt spid="3">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250"/>
                                        <p:tgtEl>
                                          <p:spTgt spid="3">
                                            <p:txEl>
                                              <p:pRg st="4" end="4"/>
                                            </p:txEl>
                                          </p:spTgt>
                                        </p:tgtEl>
                                      </p:cBhvr>
                                    </p:animEffect>
                                    <p:anim calcmode="lin" valueType="num">
                                      <p:cBhvr>
                                        <p:cTn id="36"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250"/>
                                        <p:tgtEl>
                                          <p:spTgt spid="3">
                                            <p:txEl>
                                              <p:pRg st="5" end="5"/>
                                            </p:txEl>
                                          </p:spTgt>
                                        </p:tgtEl>
                                      </p:cBhvr>
                                    </p:animEffect>
                                    <p:anim calcmode="lin" valueType="num">
                                      <p:cBhvr>
                                        <p:cTn id="41"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r>
              <a:rPr lang="en-US" baseline="0" dirty="0"/>
              <a:t> </a:t>
            </a:r>
            <a:endParaRPr lang="en-US" dirty="0"/>
          </a:p>
        </p:txBody>
      </p:sp>
      <p:sp>
        <p:nvSpPr>
          <p:cNvPr id="3" name="Content Placeholder 2"/>
          <p:cNvSpPr>
            <a:spLocks noGrp="1"/>
          </p:cNvSpPr>
          <p:nvPr>
            <p:ph idx="1"/>
          </p:nvPr>
        </p:nvSpPr>
        <p:spPr>
          <a:xfrm>
            <a:off x="914401" y="1828800"/>
            <a:ext cx="4724399" cy="3657600"/>
          </a:xfrm>
        </p:spPr>
        <p:txBody>
          <a:bodyPr>
            <a:normAutofit/>
          </a:bodyPr>
          <a:lstStyle/>
          <a:p>
            <a:pPr lvl="0"/>
            <a:r>
              <a:rPr lang="en-US" dirty="0"/>
              <a:t>Install hardware with fasteners is supplied by the manufacturer, unless alternative fasteners are allowed</a:t>
            </a:r>
          </a:p>
          <a:p>
            <a:pPr lvl="0"/>
            <a:r>
              <a:rPr lang="en-US" dirty="0"/>
              <a:t>Thru-bolts may be required unless doors have special internal reinforcement or blocking</a:t>
            </a:r>
          </a:p>
          <a:p>
            <a:pPr lvl="0"/>
            <a:r>
              <a:rPr lang="en-US" dirty="0"/>
              <a:t>There are specific requirements for fasteners for some products detailed in </a:t>
            </a:r>
            <a:r>
              <a:rPr lang="en-US" b="1" dirty="0"/>
              <a:t>NFPA 80</a:t>
            </a: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8658"/>
          <a:stretch/>
        </p:blipFill>
        <p:spPr>
          <a:xfrm>
            <a:off x="8763000" y="3007087"/>
            <a:ext cx="2285999" cy="2479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idighardware.com/wordpress/wp-content/uploads/2013/10/Hinge-Ed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42" t="20534" r="8128" b="11705"/>
          <a:stretch/>
        </p:blipFill>
        <p:spPr bwMode="auto">
          <a:xfrm>
            <a:off x="5867400" y="1828800"/>
            <a:ext cx="2527019" cy="3254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a:extLst>
              <a:ext uri="{FF2B5EF4-FFF2-40B4-BE49-F238E27FC236}">
                <a16:creationId xmlns:a16="http://schemas.microsoft.com/office/drawing/2014/main" id="{CC13F665-8712-4E99-865F-F92EC2664249}"/>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44</a:t>
            </a:fld>
            <a:endParaRPr lang="en-US" altLang="en-US" dirty="0"/>
          </a:p>
        </p:txBody>
      </p:sp>
      <p:sp>
        <p:nvSpPr>
          <p:cNvPr id="7" name="Slide Number Placeholder 3">
            <a:extLst>
              <a:ext uri="{FF2B5EF4-FFF2-40B4-BE49-F238E27FC236}">
                <a16:creationId xmlns:a16="http://schemas.microsoft.com/office/drawing/2014/main" id="{4C2E8080-0C4C-DC97-C8AB-B5871512A4E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44</a:t>
            </a:fld>
            <a:endParaRPr lang="en-US" altLang="en-US" dirty="0"/>
          </a:p>
        </p:txBody>
      </p:sp>
      <p:sp>
        <p:nvSpPr>
          <p:cNvPr id="8" name="TextBox 7">
            <a:extLst>
              <a:ext uri="{FF2B5EF4-FFF2-40B4-BE49-F238E27FC236}">
                <a16:creationId xmlns:a16="http://schemas.microsoft.com/office/drawing/2014/main" id="{79535AC0-5643-B5CC-9F9C-0BEC8E713E58}"/>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Fasteners</a:t>
            </a:r>
            <a:endParaRPr lang="en-US" sz="2400" dirty="0"/>
          </a:p>
        </p:txBody>
      </p:sp>
    </p:spTree>
    <p:extLst>
      <p:ext uri="{BB962C8B-B14F-4D97-AF65-F5344CB8AC3E}">
        <p14:creationId xmlns:p14="http://schemas.microsoft.com/office/powerpoint/2010/main" val="26422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500"/>
                                        <p:tgtEl>
                                          <p:spTgt spid="3">
                                            <p:txEl>
                                              <p:pRg st="0" end="0"/>
                                            </p:txEl>
                                          </p:spTgt>
                                        </p:tgtEl>
                                      </p:cBhvr>
                                    </p:animEffect>
                                    <p:anim calcmode="lin" valueType="num">
                                      <p:cBhvr>
                                        <p:cTn id="1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500"/>
                                        <p:tgtEl>
                                          <p:spTgt spid="3">
                                            <p:txEl>
                                              <p:pRg st="1" end="1"/>
                                            </p:txEl>
                                          </p:spTgt>
                                        </p:tgtEl>
                                      </p:cBhvr>
                                    </p:animEffect>
                                    <p:anim calcmode="lin" valueType="num">
                                      <p:cBhvr>
                                        <p:cTn id="2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500"/>
                                        <p:tgtEl>
                                          <p:spTgt spid="3">
                                            <p:txEl>
                                              <p:pRg st="2" end="2"/>
                                            </p:txEl>
                                          </p:spTgt>
                                        </p:tgtEl>
                                      </p:cBhvr>
                                    </p:animEffect>
                                    <p:anim calcmode="lin" valueType="num">
                                      <p:cBhvr>
                                        <p:cTn id="3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r>
              <a:rPr lang="en-US" baseline="0" dirty="0"/>
              <a:t> </a:t>
            </a:r>
            <a:endParaRPr lang="en-US" b="1" dirty="0"/>
          </a:p>
        </p:txBody>
      </p:sp>
      <p:sp>
        <p:nvSpPr>
          <p:cNvPr id="3" name="Content Placeholder 2"/>
          <p:cNvSpPr>
            <a:spLocks noGrp="1"/>
          </p:cNvSpPr>
          <p:nvPr>
            <p:ph idx="1"/>
          </p:nvPr>
        </p:nvSpPr>
        <p:spPr>
          <a:xfrm>
            <a:off x="838199" y="1905000"/>
            <a:ext cx="5943600" cy="3890962"/>
          </a:xfrm>
        </p:spPr>
        <p:txBody>
          <a:bodyPr>
            <a:normAutofit/>
          </a:bodyPr>
          <a:lstStyle/>
          <a:p>
            <a:r>
              <a:rPr lang="en-US" b="1" dirty="0"/>
              <a:t>NFPA 80 </a:t>
            </a:r>
            <a:r>
              <a:rPr lang="en-US" dirty="0"/>
              <a:t>limits the height of protection plates on fire doors:</a:t>
            </a:r>
          </a:p>
          <a:p>
            <a:pPr lvl="1">
              <a:lnSpc>
                <a:spcPct val="100000"/>
              </a:lnSpc>
              <a:spcBef>
                <a:spcPts val="0"/>
              </a:spcBef>
              <a:spcAft>
                <a:spcPts val="600"/>
              </a:spcAft>
              <a:buFont typeface="Wingdings" panose="05000000000000000000" pitchFamily="2" charset="2"/>
              <a:buChar char="ü"/>
            </a:pPr>
            <a:r>
              <a:rPr lang="en-US" sz="1800" dirty="0"/>
              <a:t>Bottom 16 inches of the door may be field-installed, no label required on plate </a:t>
            </a:r>
          </a:p>
          <a:p>
            <a:pPr lvl="1">
              <a:lnSpc>
                <a:spcPct val="100000"/>
              </a:lnSpc>
              <a:spcBef>
                <a:spcPts val="0"/>
              </a:spcBef>
              <a:spcAft>
                <a:spcPts val="600"/>
              </a:spcAft>
              <a:buFont typeface="Wingdings" panose="05000000000000000000" pitchFamily="2" charset="2"/>
              <a:buChar char="ü"/>
            </a:pPr>
            <a:r>
              <a:rPr lang="en-US" sz="1800" dirty="0"/>
              <a:t>Installed under label service (at the factory or in an approved shop) as allowed by the manufacturer’s listings</a:t>
            </a:r>
          </a:p>
          <a:p>
            <a:pPr lvl="1">
              <a:lnSpc>
                <a:spcPct val="100000"/>
              </a:lnSpc>
              <a:spcBef>
                <a:spcPts val="0"/>
              </a:spcBef>
              <a:spcAft>
                <a:spcPts val="600"/>
              </a:spcAft>
              <a:buFont typeface="Wingdings" panose="05000000000000000000" pitchFamily="2" charset="2"/>
              <a:buChar char="ü"/>
            </a:pPr>
            <a:r>
              <a:rPr lang="en-US" sz="1800" dirty="0"/>
              <a:t>Field-installed plates mounted above the  bottom 16 inches of the door and must be labeled</a:t>
            </a:r>
          </a:p>
          <a:p>
            <a:pPr lvl="1"/>
            <a:endParaRPr lang="en-US" dirty="0"/>
          </a:p>
          <a:p>
            <a:pPr lvl="1"/>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734607"/>
            <a:ext cx="2899939"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a:extLst>
              <a:ext uri="{FF2B5EF4-FFF2-40B4-BE49-F238E27FC236}">
                <a16:creationId xmlns:a16="http://schemas.microsoft.com/office/drawing/2014/main" id="{DE0C0BB2-4D8A-4F19-9DA0-02D1253D38C4}"/>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45</a:t>
            </a:fld>
            <a:endParaRPr lang="en-US" altLang="en-US" dirty="0"/>
          </a:p>
        </p:txBody>
      </p:sp>
      <p:sp>
        <p:nvSpPr>
          <p:cNvPr id="4" name="Slide Number Placeholder 3">
            <a:extLst>
              <a:ext uri="{FF2B5EF4-FFF2-40B4-BE49-F238E27FC236}">
                <a16:creationId xmlns:a16="http://schemas.microsoft.com/office/drawing/2014/main" id="{A5CF7D6C-4154-1A9A-D59C-A3208D20408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45</a:t>
            </a:fld>
            <a:endParaRPr lang="en-US" altLang="en-US" dirty="0"/>
          </a:p>
        </p:txBody>
      </p:sp>
      <p:sp>
        <p:nvSpPr>
          <p:cNvPr id="7" name="TextBox 6">
            <a:extLst>
              <a:ext uri="{FF2B5EF4-FFF2-40B4-BE49-F238E27FC236}">
                <a16:creationId xmlns:a16="http://schemas.microsoft.com/office/drawing/2014/main" id="{89638D6A-8222-C023-A717-B1CC2C39DD11}"/>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Protection Plates</a:t>
            </a:r>
            <a:endParaRPr lang="en-US" sz="2400" dirty="0"/>
          </a:p>
        </p:txBody>
      </p:sp>
    </p:spTree>
    <p:extLst>
      <p:ext uri="{BB962C8B-B14F-4D97-AF65-F5344CB8AC3E}">
        <p14:creationId xmlns:p14="http://schemas.microsoft.com/office/powerpoint/2010/main" val="11102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500"/>
                                        <p:tgtEl>
                                          <p:spTgt spid="3">
                                            <p:txEl>
                                              <p:pRg st="0" end="0"/>
                                            </p:txEl>
                                          </p:spTgt>
                                        </p:tgtEl>
                                      </p:cBhvr>
                                    </p:animEffect>
                                    <p:anim calcmode="lin" valueType="num">
                                      <p:cBhvr>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anim calcmode="lin" valueType="num">
                                      <p:cBhvr>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500"/>
                                        <p:tgtEl>
                                          <p:spTgt spid="3">
                                            <p:txEl>
                                              <p:pRg st="2" end="2"/>
                                            </p:txEl>
                                          </p:spTgt>
                                        </p:tgtEl>
                                      </p:cBhvr>
                                    </p:animEffect>
                                    <p:anim calcmode="lin" valueType="num">
                                      <p:cBhvr>
                                        <p:cTn id="23"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3750"/>
                            </p:stCondLst>
                            <p:childTnLst>
                              <p:par>
                                <p:cTn id="26" presetID="42"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500"/>
                                        <p:tgtEl>
                                          <p:spTgt spid="3">
                                            <p:txEl>
                                              <p:pRg st="3" end="3"/>
                                            </p:txEl>
                                          </p:spTgt>
                                        </p:tgtEl>
                                      </p:cBhvr>
                                    </p:animEffect>
                                    <p:anim calcmode="lin" valueType="num">
                                      <p:cBhvr>
                                        <p:cTn id="29"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Hardware</a:t>
            </a:r>
            <a:endParaRPr lang="en-US" b="1" dirty="0"/>
          </a:p>
        </p:txBody>
      </p:sp>
      <p:sp>
        <p:nvSpPr>
          <p:cNvPr id="3" name="Content Placeholder 2"/>
          <p:cNvSpPr>
            <a:spLocks noGrp="1"/>
          </p:cNvSpPr>
          <p:nvPr>
            <p:ph idx="1"/>
          </p:nvPr>
        </p:nvSpPr>
        <p:spPr>
          <a:xfrm>
            <a:off x="838198" y="1882512"/>
            <a:ext cx="6477002" cy="1815236"/>
          </a:xfrm>
        </p:spPr>
        <p:txBody>
          <a:bodyPr/>
          <a:lstStyle/>
          <a:p>
            <a:r>
              <a:rPr lang="en-US" dirty="0"/>
              <a:t>A plant-on is a decorative trim applied to the face of a door </a:t>
            </a:r>
          </a:p>
          <a:p>
            <a:r>
              <a:rPr lang="en-US" dirty="0"/>
              <a:t>Consult the door manufacturer to verify listing requirements before installing plant-ons on fire-rated doors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906831"/>
            <a:ext cx="3048000" cy="4062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3192" y="3354541"/>
            <a:ext cx="34544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1EBEFD13-3F72-44DF-B8F9-424BD63B61C4}"/>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46</a:t>
            </a:fld>
            <a:endParaRPr lang="en-US" altLang="en-US" dirty="0"/>
          </a:p>
        </p:txBody>
      </p:sp>
      <p:sp>
        <p:nvSpPr>
          <p:cNvPr id="4" name="Slide Number Placeholder 3">
            <a:extLst>
              <a:ext uri="{FF2B5EF4-FFF2-40B4-BE49-F238E27FC236}">
                <a16:creationId xmlns:a16="http://schemas.microsoft.com/office/drawing/2014/main" id="{6876CF4C-45E9-C59C-FA81-807C3B748106}"/>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46</a:t>
            </a:fld>
            <a:endParaRPr lang="en-US" altLang="en-US" dirty="0"/>
          </a:p>
        </p:txBody>
      </p:sp>
      <p:sp>
        <p:nvSpPr>
          <p:cNvPr id="8" name="TextBox 7">
            <a:extLst>
              <a:ext uri="{FF2B5EF4-FFF2-40B4-BE49-F238E27FC236}">
                <a16:creationId xmlns:a16="http://schemas.microsoft.com/office/drawing/2014/main" id="{88B9DB77-684A-F168-71C9-8770DA7C6797}"/>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Plant-Ons</a:t>
            </a:r>
            <a:endParaRPr lang="en-US" sz="2400" dirty="0"/>
          </a:p>
        </p:txBody>
      </p:sp>
    </p:spTree>
    <p:extLst>
      <p:ext uri="{BB962C8B-B14F-4D97-AF65-F5344CB8AC3E}">
        <p14:creationId xmlns:p14="http://schemas.microsoft.com/office/powerpoint/2010/main" val="29789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828800"/>
            <a:ext cx="9372600" cy="4419599"/>
          </a:xfrm>
        </p:spPr>
        <p:txBody>
          <a:bodyPr>
            <a:noAutofit/>
          </a:bodyPr>
          <a:lstStyle/>
          <a:p>
            <a:r>
              <a:rPr lang="en-US" dirty="0"/>
              <a:t>Fire-rated door labels are required by </a:t>
            </a:r>
            <a:r>
              <a:rPr lang="en-US" b="1" dirty="0"/>
              <a:t>NFPA 80 </a:t>
            </a:r>
            <a:r>
              <a:rPr lang="en-US" dirty="0"/>
              <a:t>to indicate that a fire door and frame have been tested and passed to required standards</a:t>
            </a:r>
          </a:p>
          <a:p>
            <a:r>
              <a:rPr lang="en-US" dirty="0"/>
              <a:t>They are usually attached to the hinge side of both the door panel and frame and should remain legible throughout the door's life</a:t>
            </a:r>
          </a:p>
          <a:p>
            <a:endParaRPr lang="en-US" dirty="0"/>
          </a:p>
          <a:p>
            <a:endParaRPr lang="en-US" dirty="0"/>
          </a:p>
          <a:p>
            <a:endParaRPr lang="en-US" dirty="0"/>
          </a:p>
          <a:p>
            <a:r>
              <a:rPr lang="en-US" dirty="0"/>
              <a:t>They must include detailed information such as the rating, test methods, required latch throw, smoke resistance, and an issue number which can be used for further information</a:t>
            </a:r>
          </a:p>
        </p:txBody>
      </p:sp>
      <p:pic>
        <p:nvPicPr>
          <p:cNvPr id="5" name="Picture 4"/>
          <p:cNvPicPr>
            <a:picLocks noChangeAspect="1"/>
          </p:cNvPicPr>
          <p:nvPr/>
        </p:nvPicPr>
        <p:blipFill>
          <a:blip r:embed="rId3"/>
          <a:stretch>
            <a:fillRect/>
          </a:stretch>
        </p:blipFill>
        <p:spPr>
          <a:xfrm>
            <a:off x="2133600" y="3352800"/>
            <a:ext cx="6324600" cy="1793375"/>
          </a:xfrm>
          <a:prstGeom prst="rect">
            <a:avLst/>
          </a:prstGeom>
        </p:spPr>
      </p:pic>
      <p:sp>
        <p:nvSpPr>
          <p:cNvPr id="6" name="Rectangle 6">
            <a:extLst>
              <a:ext uri="{FF2B5EF4-FFF2-40B4-BE49-F238E27FC236}">
                <a16:creationId xmlns:a16="http://schemas.microsoft.com/office/drawing/2014/main" id="{2E413782-46D0-4CEA-81F9-95EB89C9C1F3}"/>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47</a:t>
            </a:fld>
            <a:endParaRPr lang="en-US" altLang="en-US" dirty="0"/>
          </a:p>
        </p:txBody>
      </p:sp>
      <p:sp>
        <p:nvSpPr>
          <p:cNvPr id="4" name="Slide Number Placeholder 3">
            <a:extLst>
              <a:ext uri="{FF2B5EF4-FFF2-40B4-BE49-F238E27FC236}">
                <a16:creationId xmlns:a16="http://schemas.microsoft.com/office/drawing/2014/main" id="{F92299E0-3AF9-4CB8-F264-5682168C30FC}"/>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47</a:t>
            </a:fld>
            <a:endParaRPr lang="en-US" altLang="en-US" dirty="0"/>
          </a:p>
        </p:txBody>
      </p:sp>
      <p:sp>
        <p:nvSpPr>
          <p:cNvPr id="8" name="Title 7">
            <a:extLst>
              <a:ext uri="{FF2B5EF4-FFF2-40B4-BE49-F238E27FC236}">
                <a16:creationId xmlns:a16="http://schemas.microsoft.com/office/drawing/2014/main" id="{6B7246CC-31B1-B64F-6252-997A579AD8ED}"/>
              </a:ext>
            </a:extLst>
          </p:cNvPr>
          <p:cNvSpPr>
            <a:spLocks noGrp="1"/>
          </p:cNvSpPr>
          <p:nvPr>
            <p:ph type="title"/>
          </p:nvPr>
        </p:nvSpPr>
        <p:spPr/>
        <p:txBody>
          <a:bodyPr/>
          <a:lstStyle/>
          <a:p>
            <a:r>
              <a:rPr lang="en-US" dirty="0"/>
              <a:t>Fire Door Requirements</a:t>
            </a:r>
          </a:p>
        </p:txBody>
      </p:sp>
      <p:sp>
        <p:nvSpPr>
          <p:cNvPr id="9" name="TextBox 8">
            <a:extLst>
              <a:ext uri="{FF2B5EF4-FFF2-40B4-BE49-F238E27FC236}">
                <a16:creationId xmlns:a16="http://schemas.microsoft.com/office/drawing/2014/main" id="{C605E811-F044-A69A-F079-8E54E3722907}"/>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Labels</a:t>
            </a:r>
            <a:endParaRPr lang="en-US" sz="2400" dirty="0"/>
          </a:p>
        </p:txBody>
      </p:sp>
    </p:spTree>
    <p:extLst>
      <p:ext uri="{BB962C8B-B14F-4D97-AF65-F5344CB8AC3E}">
        <p14:creationId xmlns:p14="http://schemas.microsoft.com/office/powerpoint/2010/main" val="6279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500"/>
                                        <p:tgtEl>
                                          <p:spTgt spid="3">
                                            <p:txEl>
                                              <p:pRg st="5" end="5"/>
                                            </p:txEl>
                                          </p:spTgt>
                                        </p:tgtEl>
                                      </p:cBhvr>
                                    </p:animEffect>
                                    <p:anim calcmode="lin" valueType="num">
                                      <p:cBhvr>
                                        <p:cTn id="24"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Fire Door Assembly Requirements</a:t>
            </a:r>
            <a:endParaRPr lang="en-US" b="1" dirty="0"/>
          </a:p>
        </p:txBody>
      </p:sp>
      <p:sp>
        <p:nvSpPr>
          <p:cNvPr id="3" name="Content Placeholder 2"/>
          <p:cNvSpPr>
            <a:spLocks noGrp="1"/>
          </p:cNvSpPr>
          <p:nvPr>
            <p:ph idx="1"/>
          </p:nvPr>
        </p:nvSpPr>
        <p:spPr>
          <a:xfrm>
            <a:off x="914400" y="1895475"/>
            <a:ext cx="5638800" cy="2981325"/>
          </a:xfrm>
        </p:spPr>
        <p:txBody>
          <a:bodyPr>
            <a:noAutofit/>
          </a:bodyPr>
          <a:lstStyle/>
          <a:p>
            <a:pPr marL="0" indent="0">
              <a:buNone/>
            </a:pPr>
            <a:r>
              <a:rPr lang="en-US" b="1" dirty="0"/>
              <a:t>SDI 118-21</a:t>
            </a:r>
            <a:r>
              <a:rPr lang="en-US" dirty="0"/>
              <a:t>, a publication of the Steel Door Institute, covers basic fire door assembly requirements for:</a:t>
            </a:r>
          </a:p>
          <a:p>
            <a:pPr lvl="1">
              <a:lnSpc>
                <a:spcPct val="100000"/>
              </a:lnSpc>
              <a:spcBef>
                <a:spcPts val="0"/>
              </a:spcBef>
              <a:spcAft>
                <a:spcPts val="600"/>
              </a:spcAft>
              <a:buFont typeface="Wingdings" panose="05000000000000000000" pitchFamily="2" charset="2"/>
              <a:buChar char="ü"/>
            </a:pPr>
            <a:r>
              <a:rPr lang="en-US" sz="1800" dirty="0"/>
              <a:t>Fire doors</a:t>
            </a:r>
          </a:p>
          <a:p>
            <a:pPr lvl="1">
              <a:lnSpc>
                <a:spcPct val="100000"/>
              </a:lnSpc>
              <a:spcBef>
                <a:spcPts val="0"/>
              </a:spcBef>
              <a:spcAft>
                <a:spcPts val="600"/>
              </a:spcAft>
              <a:buFont typeface="Wingdings" panose="05000000000000000000" pitchFamily="2" charset="2"/>
              <a:buChar char="ü"/>
            </a:pPr>
            <a:r>
              <a:rPr lang="en-US" sz="1800" dirty="0"/>
              <a:t>Fire door frames</a:t>
            </a:r>
          </a:p>
          <a:p>
            <a:pPr lvl="1">
              <a:lnSpc>
                <a:spcPct val="100000"/>
              </a:lnSpc>
              <a:spcBef>
                <a:spcPts val="0"/>
              </a:spcBef>
              <a:spcAft>
                <a:spcPts val="600"/>
              </a:spcAft>
              <a:buFont typeface="Wingdings" panose="05000000000000000000" pitchFamily="2" charset="2"/>
              <a:buChar char="ü"/>
            </a:pPr>
            <a:r>
              <a:rPr lang="en-US" sz="1800" dirty="0"/>
              <a:t>Transom/sidelight frames</a:t>
            </a:r>
          </a:p>
          <a:p>
            <a:pPr lvl="1">
              <a:lnSpc>
                <a:spcPct val="100000"/>
              </a:lnSpc>
              <a:spcBef>
                <a:spcPts val="0"/>
              </a:spcBef>
              <a:spcAft>
                <a:spcPts val="600"/>
              </a:spcAft>
              <a:buFont typeface="Wingdings" panose="05000000000000000000" pitchFamily="2" charset="2"/>
              <a:buChar char="ü"/>
            </a:pPr>
            <a:r>
              <a:rPr lang="en-US" sz="1800" dirty="0"/>
              <a:t>Window frames</a:t>
            </a:r>
          </a:p>
        </p:txBody>
      </p:sp>
      <p:pic>
        <p:nvPicPr>
          <p:cNvPr id="5" name="Picture 4">
            <a:extLst>
              <a:ext uri="{FF2B5EF4-FFF2-40B4-BE49-F238E27FC236}">
                <a16:creationId xmlns:a16="http://schemas.microsoft.com/office/drawing/2014/main" id="{AA7E7587-013B-438F-90BF-3BBA6F73768D}"/>
              </a:ext>
            </a:extLst>
          </p:cNvPr>
          <p:cNvPicPr>
            <a:picLocks noChangeAspect="1"/>
          </p:cNvPicPr>
          <p:nvPr/>
        </p:nvPicPr>
        <p:blipFill>
          <a:blip r:embed="rId3" cstate="print">
            <a:extLst>
              <a:ext uri="{28A0092B-C50C-407E-A947-70E740481C1C}">
                <a14:useLocalDpi xmlns:a14="http://schemas.microsoft.com/office/drawing/2010/main" val="0"/>
              </a:ext>
            </a:extLst>
          </a:blip>
          <a:srcRect l="957" r="957"/>
          <a:stretch/>
        </p:blipFill>
        <p:spPr>
          <a:xfrm>
            <a:off x="7239000" y="1524000"/>
            <a:ext cx="3276600" cy="4345057"/>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6" name="Rectangle 6">
            <a:extLst>
              <a:ext uri="{FF2B5EF4-FFF2-40B4-BE49-F238E27FC236}">
                <a16:creationId xmlns:a16="http://schemas.microsoft.com/office/drawing/2014/main" id="{E12E6708-EC0A-47AE-9492-59167B70AA7E}"/>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48</a:t>
            </a:fld>
            <a:endParaRPr lang="en-US" altLang="en-US" dirty="0"/>
          </a:p>
        </p:txBody>
      </p:sp>
      <p:sp>
        <p:nvSpPr>
          <p:cNvPr id="2" name="Slide Number Placeholder 3">
            <a:extLst>
              <a:ext uri="{FF2B5EF4-FFF2-40B4-BE49-F238E27FC236}">
                <a16:creationId xmlns:a16="http://schemas.microsoft.com/office/drawing/2014/main" id="{2A4E022E-D0BA-4181-C5EC-9E329F5E3072}"/>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48</a:t>
            </a:fld>
            <a:endParaRPr lang="en-US" altLang="en-US" dirty="0"/>
          </a:p>
        </p:txBody>
      </p:sp>
      <p:sp>
        <p:nvSpPr>
          <p:cNvPr id="4" name="TextBox 3">
            <a:extLst>
              <a:ext uri="{FF2B5EF4-FFF2-40B4-BE49-F238E27FC236}">
                <a16:creationId xmlns:a16="http://schemas.microsoft.com/office/drawing/2014/main" id="{04E09FDF-C8FC-44AF-04EC-F79AD3F02DE4}"/>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SDI 118 – 21</a:t>
            </a:r>
            <a:endParaRPr lang="en-US" sz="2400" dirty="0"/>
          </a:p>
        </p:txBody>
      </p:sp>
    </p:spTree>
    <p:extLst>
      <p:ext uri="{BB962C8B-B14F-4D97-AF65-F5344CB8AC3E}">
        <p14:creationId xmlns:p14="http://schemas.microsoft.com/office/powerpoint/2010/main" val="1187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600200"/>
            <a:ext cx="6172200" cy="4140122"/>
          </a:xfrm>
        </p:spPr>
      </p:pic>
      <p:sp>
        <p:nvSpPr>
          <p:cNvPr id="3" name="Rectangle 6">
            <a:extLst>
              <a:ext uri="{FF2B5EF4-FFF2-40B4-BE49-F238E27FC236}">
                <a16:creationId xmlns:a16="http://schemas.microsoft.com/office/drawing/2014/main" id="{AE0FEB07-1F7E-4684-8ADD-D28EEDDF757B}"/>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49</a:t>
            </a:fld>
            <a:endParaRPr lang="en-US" altLang="en-US" dirty="0"/>
          </a:p>
        </p:txBody>
      </p:sp>
      <p:sp>
        <p:nvSpPr>
          <p:cNvPr id="2" name="Slide Number Placeholder 3">
            <a:extLst>
              <a:ext uri="{FF2B5EF4-FFF2-40B4-BE49-F238E27FC236}">
                <a16:creationId xmlns:a16="http://schemas.microsoft.com/office/drawing/2014/main" id="{C493C6DA-508C-DC77-B7EF-A5D83DB73FAF}"/>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49</a:t>
            </a:fld>
            <a:endParaRPr lang="en-US" altLang="en-US" dirty="0"/>
          </a:p>
        </p:txBody>
      </p:sp>
      <p:sp>
        <p:nvSpPr>
          <p:cNvPr id="4" name="Title 8">
            <a:extLst>
              <a:ext uri="{FF2B5EF4-FFF2-40B4-BE49-F238E27FC236}">
                <a16:creationId xmlns:a16="http://schemas.microsoft.com/office/drawing/2014/main" id="{7691CF7E-52D4-92D4-7F4D-A015A0D09766}"/>
              </a:ext>
            </a:extLst>
          </p:cNvPr>
          <p:cNvSpPr>
            <a:spLocks noGrp="1"/>
          </p:cNvSpPr>
          <p:nvPr>
            <p:ph type="title"/>
          </p:nvPr>
        </p:nvSpPr>
        <p:spPr>
          <a:xfrm>
            <a:off x="838199" y="365125"/>
            <a:ext cx="10241404" cy="701675"/>
          </a:xfrm>
        </p:spPr>
        <p:txBody>
          <a:bodyPr>
            <a:normAutofit/>
          </a:bodyPr>
          <a:lstStyle/>
          <a:p>
            <a:r>
              <a:rPr lang="en-US" dirty="0"/>
              <a:t>Fire Door Assembly Requirements</a:t>
            </a:r>
            <a:endParaRPr lang="en-US" b="1" dirty="0"/>
          </a:p>
        </p:txBody>
      </p:sp>
      <p:sp>
        <p:nvSpPr>
          <p:cNvPr id="8" name="TextBox 7">
            <a:extLst>
              <a:ext uri="{FF2B5EF4-FFF2-40B4-BE49-F238E27FC236}">
                <a16:creationId xmlns:a16="http://schemas.microsoft.com/office/drawing/2014/main" id="{B335D3E3-03F3-418C-D596-5B8895468CE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SDI 118 – 21</a:t>
            </a:r>
            <a:endParaRPr lang="en-US" sz="2400" dirty="0"/>
          </a:p>
        </p:txBody>
      </p:sp>
      <p:sp>
        <p:nvSpPr>
          <p:cNvPr id="10" name="TextBox 9">
            <a:extLst>
              <a:ext uri="{FF2B5EF4-FFF2-40B4-BE49-F238E27FC236}">
                <a16:creationId xmlns:a16="http://schemas.microsoft.com/office/drawing/2014/main" id="{888D399C-7BD7-53AE-FDB3-8C271B928B52}"/>
              </a:ext>
            </a:extLst>
          </p:cNvPr>
          <p:cNvSpPr txBox="1"/>
          <p:nvPr/>
        </p:nvSpPr>
        <p:spPr>
          <a:xfrm>
            <a:off x="838197" y="1847126"/>
            <a:ext cx="3886203" cy="2616101"/>
          </a:xfrm>
          <a:prstGeom prst="rect">
            <a:avLst/>
          </a:prstGeom>
          <a:noFill/>
        </p:spPr>
        <p:txBody>
          <a:bodyPr wrap="square">
            <a:spAutoFit/>
          </a:bodyPr>
          <a:lstStyle/>
          <a:p>
            <a:pPr marL="228600" indent="-228600">
              <a:spcBef>
                <a:spcPts val="1200"/>
              </a:spcBef>
              <a:spcAft>
                <a:spcPts val="1200"/>
              </a:spcAft>
              <a:buFont typeface="Arial" panose="020B0604020202020204" pitchFamily="34" charset="0"/>
              <a:buChar char="•"/>
            </a:pPr>
            <a:r>
              <a:rPr lang="en-US" b="0" i="0" dirty="0">
                <a:solidFill>
                  <a:srgbClr val="000000"/>
                </a:solidFill>
                <a:effectLst/>
                <a:highlight>
                  <a:srgbClr val="FFFFFF"/>
                </a:highlight>
                <a:latin typeface="+mn-lt"/>
              </a:rPr>
              <a:t>The fire-protection classification of the wall into which the door is installed dictates the required fire-protection rating of the door</a:t>
            </a:r>
            <a:endParaRPr lang="en-US" dirty="0">
              <a:highlight>
                <a:srgbClr val="FFFF00"/>
              </a:highlight>
              <a:latin typeface="+mn-lt"/>
            </a:endParaRPr>
          </a:p>
          <a:p>
            <a:pPr marL="228600" indent="-228600">
              <a:spcBef>
                <a:spcPts val="1200"/>
              </a:spcBef>
              <a:spcAft>
                <a:spcPts val="1200"/>
              </a:spcAft>
              <a:buFont typeface="Arial" panose="020B0604020202020204" pitchFamily="34" charset="0"/>
              <a:buChar char="•"/>
            </a:pPr>
            <a:r>
              <a:rPr lang="en-US" dirty="0">
                <a:latin typeface="+mn-lt"/>
              </a:rPr>
              <a:t>A graphical representation of the </a:t>
            </a:r>
            <a:r>
              <a:rPr lang="en-US" b="1" dirty="0">
                <a:latin typeface="+mn-lt"/>
              </a:rPr>
              <a:t>NFPA 80 </a:t>
            </a:r>
            <a:r>
              <a:rPr lang="en-US" dirty="0">
                <a:latin typeface="+mn-lt"/>
              </a:rPr>
              <a:t>opening protective requirements is also included in Table 1</a:t>
            </a:r>
          </a:p>
        </p:txBody>
      </p:sp>
    </p:spTree>
    <p:extLst>
      <p:ext uri="{BB962C8B-B14F-4D97-AF65-F5344CB8AC3E}">
        <p14:creationId xmlns:p14="http://schemas.microsoft.com/office/powerpoint/2010/main" val="16844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Assemblies</a:t>
            </a:r>
          </a:p>
        </p:txBody>
      </p:sp>
      <p:sp>
        <p:nvSpPr>
          <p:cNvPr id="3" name="Content Placeholder 2"/>
          <p:cNvSpPr>
            <a:spLocks noGrp="1"/>
          </p:cNvSpPr>
          <p:nvPr>
            <p:ph idx="1"/>
          </p:nvPr>
        </p:nvSpPr>
        <p:spPr>
          <a:xfrm>
            <a:off x="838199" y="1828800"/>
            <a:ext cx="4343402" cy="3899431"/>
          </a:xfrm>
        </p:spPr>
        <p:txBody>
          <a:bodyPr>
            <a:noAutofit/>
          </a:bodyPr>
          <a:lstStyle/>
          <a:p>
            <a:pPr lvl="0"/>
            <a:r>
              <a:rPr lang="en-US" dirty="0"/>
              <a:t>Fire door assemblies consist of a combination of the fire door, frame, hardware, and other accessories such as seals and gaskets</a:t>
            </a:r>
          </a:p>
          <a:p>
            <a:pPr lvl="0"/>
            <a:r>
              <a:rPr lang="en-US" dirty="0"/>
              <a:t>They are designed to work together to provide a barrier to prevent the spread of fire and smoke within a building</a:t>
            </a:r>
          </a:p>
          <a:p>
            <a:pPr lvl="0"/>
            <a:r>
              <a:rPr lang="en-US" dirty="0"/>
              <a:t>Fire-resistance-rated walls also help compartmentalize a building to deter </a:t>
            </a:r>
            <a:r>
              <a:rPr lang="en-US" baseline="0" dirty="0"/>
              <a:t>the spread of smoke and flames</a:t>
            </a:r>
          </a:p>
        </p:txBody>
      </p:sp>
      <p:sp>
        <p:nvSpPr>
          <p:cNvPr id="5" name="Rectangle 6">
            <a:extLst>
              <a:ext uri="{FF2B5EF4-FFF2-40B4-BE49-F238E27FC236}">
                <a16:creationId xmlns:a16="http://schemas.microsoft.com/office/drawing/2014/main" id="{9E31FB87-1F6F-41F4-A552-9312BFB172BD}"/>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a:t>
            </a:fld>
            <a:endParaRPr lang="en-US" altLang="en-US" dirty="0"/>
          </a:p>
        </p:txBody>
      </p:sp>
      <p:sp>
        <p:nvSpPr>
          <p:cNvPr id="4" name="Slide Number Placeholder 3">
            <a:extLst>
              <a:ext uri="{FF2B5EF4-FFF2-40B4-BE49-F238E27FC236}">
                <a16:creationId xmlns:a16="http://schemas.microsoft.com/office/drawing/2014/main" id="{3F6CFAC3-0180-2710-A1C9-F851AABEA9B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a:t>
            </a:fld>
            <a:endParaRPr lang="en-US" altLang="en-US" dirty="0"/>
          </a:p>
        </p:txBody>
      </p:sp>
      <p:sp>
        <p:nvSpPr>
          <p:cNvPr id="7" name="TextBox 6">
            <a:extLst>
              <a:ext uri="{FF2B5EF4-FFF2-40B4-BE49-F238E27FC236}">
                <a16:creationId xmlns:a16="http://schemas.microsoft.com/office/drawing/2014/main" id="{703A0076-D74F-4E34-2C8D-ADD7A205C1D3}"/>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What are they?</a:t>
            </a:r>
            <a:endParaRPr lang="en-US" sz="2400" dirty="0"/>
          </a:p>
        </p:txBody>
      </p:sp>
      <p:pic>
        <p:nvPicPr>
          <p:cNvPr id="9" name="Picture 8" descr="A close-up of a door&#10;&#10;Description automatically generated">
            <a:extLst>
              <a:ext uri="{FF2B5EF4-FFF2-40B4-BE49-F238E27FC236}">
                <a16:creationId xmlns:a16="http://schemas.microsoft.com/office/drawing/2014/main" id="{19104F78-6B3F-B0E7-844A-797407C26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67" b="10000"/>
          <a:stretch/>
        </p:blipFill>
        <p:spPr>
          <a:xfrm>
            <a:off x="6248400" y="1734607"/>
            <a:ext cx="4178936" cy="3984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1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a:t>Fire Door Installation</a:t>
            </a:r>
            <a:endParaRPr lang="en-US" b="1" dirty="0"/>
          </a:p>
        </p:txBody>
      </p:sp>
      <p:sp>
        <p:nvSpPr>
          <p:cNvPr id="101379" name="Rectangle 3"/>
          <p:cNvSpPr>
            <a:spLocks noGrp="1" noChangeArrowheads="1"/>
          </p:cNvSpPr>
          <p:nvPr>
            <p:ph idx="1"/>
          </p:nvPr>
        </p:nvSpPr>
        <p:spPr>
          <a:xfrm>
            <a:off x="838199" y="1863991"/>
            <a:ext cx="5449478" cy="3721067"/>
          </a:xfrm>
        </p:spPr>
        <p:txBody>
          <a:bodyPr>
            <a:noAutofit/>
          </a:bodyPr>
          <a:lstStyle/>
          <a:p>
            <a:pPr marL="0" indent="0">
              <a:buNone/>
            </a:pPr>
            <a:r>
              <a:rPr lang="en-US" dirty="0"/>
              <a:t>Clearance limited by </a:t>
            </a:r>
            <a:r>
              <a:rPr lang="en-US" b="1" dirty="0"/>
              <a:t>NFPA 80</a:t>
            </a:r>
            <a:r>
              <a:rPr lang="en-US" dirty="0"/>
              <a:t>:</a:t>
            </a:r>
          </a:p>
          <a:p>
            <a:pPr lvl="1">
              <a:lnSpc>
                <a:spcPct val="100000"/>
              </a:lnSpc>
              <a:spcBef>
                <a:spcPts val="0"/>
              </a:spcBef>
              <a:spcAft>
                <a:spcPts val="600"/>
              </a:spcAft>
              <a:buFont typeface="Wingdings" panose="05000000000000000000" pitchFamily="2" charset="2"/>
              <a:buChar char="ü"/>
            </a:pPr>
            <a:r>
              <a:rPr lang="en-US" sz="1800" b="1" dirty="0"/>
              <a:t>Bottom of Door:</a:t>
            </a:r>
            <a:r>
              <a:rPr lang="en-US" sz="1800" dirty="0"/>
              <a:t> 3/4” maximum, 3/8” maximum if bottom of door is more than 38” above the floor (ie. counter shutter, chute door)</a:t>
            </a:r>
          </a:p>
          <a:p>
            <a:pPr lvl="1" indent="-342900">
              <a:lnSpc>
                <a:spcPct val="100000"/>
              </a:lnSpc>
              <a:spcBef>
                <a:spcPts val="0"/>
              </a:spcBef>
              <a:spcAft>
                <a:spcPts val="600"/>
              </a:spcAft>
              <a:buFont typeface="Wingdings" panose="05000000000000000000" pitchFamily="2" charset="2"/>
              <a:buChar char="ü"/>
            </a:pPr>
            <a:r>
              <a:rPr lang="en-US" sz="1800" b="1" dirty="0"/>
              <a:t>Hollow Metal Door:</a:t>
            </a:r>
            <a:r>
              <a:rPr lang="en-US" sz="1800" dirty="0"/>
              <a:t> head, jambs, and meeting stiles - 1/8” +/- 1/16”</a:t>
            </a:r>
          </a:p>
          <a:p>
            <a:pPr lvl="1" indent="-342900">
              <a:lnSpc>
                <a:spcPct val="100000"/>
              </a:lnSpc>
              <a:spcBef>
                <a:spcPts val="0"/>
              </a:spcBef>
              <a:spcAft>
                <a:spcPts val="600"/>
              </a:spcAft>
              <a:buFont typeface="Wingdings" panose="05000000000000000000" pitchFamily="2" charset="2"/>
              <a:buChar char="ü"/>
            </a:pPr>
            <a:r>
              <a:rPr lang="en-US" sz="1800" b="1" dirty="0"/>
              <a:t>Wood Door: </a:t>
            </a:r>
            <a:r>
              <a:rPr lang="en-US" sz="1800" dirty="0"/>
              <a:t>head, jambs, and meeting stiles -wood doors 1/8” max</a:t>
            </a:r>
          </a:p>
        </p:txBody>
      </p:sp>
      <p:sp>
        <p:nvSpPr>
          <p:cNvPr id="5" name="Rectangle 6">
            <a:extLst>
              <a:ext uri="{FF2B5EF4-FFF2-40B4-BE49-F238E27FC236}">
                <a16:creationId xmlns:a16="http://schemas.microsoft.com/office/drawing/2014/main" id="{3E93DB6F-6429-4C5E-9D9D-55D2F2B66F2E}"/>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50</a:t>
            </a:fld>
            <a:endParaRPr lang="en-US" altLang="en-US" dirty="0"/>
          </a:p>
        </p:txBody>
      </p:sp>
      <p:pic>
        <p:nvPicPr>
          <p:cNvPr id="6" name="Picture 2">
            <a:extLst>
              <a:ext uri="{FF2B5EF4-FFF2-40B4-BE49-F238E27FC236}">
                <a16:creationId xmlns:a16="http://schemas.microsoft.com/office/drawing/2014/main" id="{85CC16CB-1A50-4814-A66C-24F825EA05DB}"/>
              </a:ext>
            </a:extLst>
          </p:cNvPr>
          <p:cNvPicPr>
            <a:picLocks noChangeAspect="1" noChangeArrowheads="1"/>
          </p:cNvPicPr>
          <p:nvPr/>
        </p:nvPicPr>
        <p:blipFill rotWithShape="1">
          <a:blip r:embed="rId3" cstate="print"/>
          <a:srcRect l="114"/>
          <a:stretch/>
        </p:blipFill>
        <p:spPr bwMode="auto">
          <a:xfrm>
            <a:off x="6562769" y="1940749"/>
            <a:ext cx="4516834" cy="33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76E1899E-FEA7-3CAF-1ED1-EEA814C7E7DC}"/>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50</a:t>
            </a:fld>
            <a:endParaRPr lang="en-US" altLang="en-US" dirty="0"/>
          </a:p>
        </p:txBody>
      </p:sp>
      <p:sp>
        <p:nvSpPr>
          <p:cNvPr id="3" name="TextBox 2">
            <a:extLst>
              <a:ext uri="{FF2B5EF4-FFF2-40B4-BE49-F238E27FC236}">
                <a16:creationId xmlns:a16="http://schemas.microsoft.com/office/drawing/2014/main" id="{BD537B3D-636E-37CB-F593-7AEF1F5F80F2}"/>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Clearances &amp; Undercuts</a:t>
            </a:r>
            <a:endParaRPr lang="en-US" sz="2400" dirty="0"/>
          </a:p>
        </p:txBody>
      </p:sp>
    </p:spTree>
    <p:extLst>
      <p:ext uri="{BB962C8B-B14F-4D97-AF65-F5344CB8AC3E}">
        <p14:creationId xmlns:p14="http://schemas.microsoft.com/office/powerpoint/2010/main" val="8652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Effect transition="in" filter="fade">
                                      <p:cBhvr>
                                        <p:cTn id="12" dur="1500"/>
                                        <p:tgtEl>
                                          <p:spTgt spid="101379">
                                            <p:txEl>
                                              <p:pRg st="0" end="0"/>
                                            </p:txEl>
                                          </p:spTgt>
                                        </p:tgtEl>
                                      </p:cBhvr>
                                    </p:animEffect>
                                    <p:anim calcmode="lin" valueType="num">
                                      <p:cBhvr>
                                        <p:cTn id="13" dur="1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10137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101379">
                                            <p:txEl>
                                              <p:pRg st="1" end="1"/>
                                            </p:txEl>
                                          </p:spTgt>
                                        </p:tgtEl>
                                        <p:attrNameLst>
                                          <p:attrName>style.visibility</p:attrName>
                                        </p:attrNameLst>
                                      </p:cBhvr>
                                      <p:to>
                                        <p:strVal val="visible"/>
                                      </p:to>
                                    </p:set>
                                    <p:animEffect transition="in" filter="fade">
                                      <p:cBhvr>
                                        <p:cTn id="18" dur="1500"/>
                                        <p:tgtEl>
                                          <p:spTgt spid="101379">
                                            <p:txEl>
                                              <p:pRg st="1" end="1"/>
                                            </p:txEl>
                                          </p:spTgt>
                                        </p:tgtEl>
                                      </p:cBhvr>
                                    </p:animEffect>
                                    <p:anim calcmode="lin" valueType="num">
                                      <p:cBhvr>
                                        <p:cTn id="19" dur="1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p:cTn id="20" dur="1500" fill="hold"/>
                                        <p:tgtEl>
                                          <p:spTgt spid="101379">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1379">
                                            <p:txEl>
                                              <p:pRg st="2" end="2"/>
                                            </p:txEl>
                                          </p:spTgt>
                                        </p:tgtEl>
                                        <p:attrNameLst>
                                          <p:attrName>style.visibility</p:attrName>
                                        </p:attrNameLst>
                                      </p:cBhvr>
                                      <p:to>
                                        <p:strVal val="visible"/>
                                      </p:to>
                                    </p:set>
                                    <p:animEffect transition="in" filter="fade">
                                      <p:cBhvr>
                                        <p:cTn id="23" dur="1500"/>
                                        <p:tgtEl>
                                          <p:spTgt spid="101379">
                                            <p:txEl>
                                              <p:pRg st="2" end="2"/>
                                            </p:txEl>
                                          </p:spTgt>
                                        </p:tgtEl>
                                      </p:cBhvr>
                                    </p:animEffect>
                                    <p:anim calcmode="lin" valueType="num">
                                      <p:cBhvr>
                                        <p:cTn id="24" dur="1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101379">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1379">
                                            <p:txEl>
                                              <p:pRg st="3" end="3"/>
                                            </p:txEl>
                                          </p:spTgt>
                                        </p:tgtEl>
                                        <p:attrNameLst>
                                          <p:attrName>style.visibility</p:attrName>
                                        </p:attrNameLst>
                                      </p:cBhvr>
                                      <p:to>
                                        <p:strVal val="visible"/>
                                      </p:to>
                                    </p:set>
                                    <p:animEffect transition="in" filter="fade">
                                      <p:cBhvr>
                                        <p:cTn id="28" dur="1500"/>
                                        <p:tgtEl>
                                          <p:spTgt spid="101379">
                                            <p:txEl>
                                              <p:pRg st="3" end="3"/>
                                            </p:txEl>
                                          </p:spTgt>
                                        </p:tgtEl>
                                      </p:cBhvr>
                                    </p:animEffect>
                                    <p:anim calcmode="lin" valueType="num">
                                      <p:cBhvr>
                                        <p:cTn id="29" dur="1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1013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Installation</a:t>
            </a:r>
          </a:p>
        </p:txBody>
      </p:sp>
      <p:sp>
        <p:nvSpPr>
          <p:cNvPr id="3" name="Content Placeholder 2"/>
          <p:cNvSpPr>
            <a:spLocks noGrp="1"/>
          </p:cNvSpPr>
          <p:nvPr>
            <p:ph idx="1"/>
          </p:nvPr>
        </p:nvSpPr>
        <p:spPr>
          <a:xfrm>
            <a:off x="838199" y="1940749"/>
            <a:ext cx="4800601" cy="1842576"/>
          </a:xfrm>
        </p:spPr>
        <p:txBody>
          <a:bodyPr>
            <a:normAutofit lnSpcReduction="10000"/>
          </a:bodyPr>
          <a:lstStyle/>
          <a:p>
            <a:pPr lvl="0"/>
            <a:r>
              <a:rPr lang="en-US" dirty="0"/>
              <a:t>Doors with non-compliant clearances can not be repaired by adding standard gasketing products </a:t>
            </a:r>
          </a:p>
          <a:p>
            <a:r>
              <a:rPr lang="en-US" dirty="0"/>
              <a:t>Product must be specifically listed for use on a door with oversized clearances</a:t>
            </a:r>
          </a:p>
          <a:p>
            <a:pPr marL="0" lv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940749"/>
            <a:ext cx="4221638" cy="3477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a:extLst>
              <a:ext uri="{FF2B5EF4-FFF2-40B4-BE49-F238E27FC236}">
                <a16:creationId xmlns:a16="http://schemas.microsoft.com/office/drawing/2014/main" id="{BC305688-C786-498E-932D-799020ED937C}"/>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51</a:t>
            </a:fld>
            <a:endParaRPr lang="en-US" altLang="en-US" dirty="0"/>
          </a:p>
        </p:txBody>
      </p:sp>
      <p:sp>
        <p:nvSpPr>
          <p:cNvPr id="7" name="Arrow: Pentagon 6">
            <a:extLst>
              <a:ext uri="{FF2B5EF4-FFF2-40B4-BE49-F238E27FC236}">
                <a16:creationId xmlns:a16="http://schemas.microsoft.com/office/drawing/2014/main" id="{DCB59D47-5988-4F26-B236-10BACC4E25BA}"/>
              </a:ext>
            </a:extLst>
          </p:cNvPr>
          <p:cNvSpPr/>
          <p:nvPr/>
        </p:nvSpPr>
        <p:spPr>
          <a:xfrm>
            <a:off x="1219200" y="3811564"/>
            <a:ext cx="3886200" cy="1384864"/>
          </a:xfrm>
          <a:prstGeom prst="homePlate">
            <a:avLst/>
          </a:prstGeom>
          <a:solidFill>
            <a:srgbClr val="FF0000">
              <a:alpha val="7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Note limitations on fire rating, door material, and clearance dimension</a:t>
            </a:r>
          </a:p>
        </p:txBody>
      </p:sp>
      <p:sp>
        <p:nvSpPr>
          <p:cNvPr id="5" name="Slide Number Placeholder 3">
            <a:extLst>
              <a:ext uri="{FF2B5EF4-FFF2-40B4-BE49-F238E27FC236}">
                <a16:creationId xmlns:a16="http://schemas.microsoft.com/office/drawing/2014/main" id="{DB3C70AA-75C2-4B5C-06B6-0E7A557CF6BE}"/>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51</a:t>
            </a:fld>
            <a:endParaRPr lang="en-US" altLang="en-US" dirty="0"/>
          </a:p>
        </p:txBody>
      </p:sp>
      <p:sp>
        <p:nvSpPr>
          <p:cNvPr id="9" name="TextBox 8">
            <a:extLst>
              <a:ext uri="{FF2B5EF4-FFF2-40B4-BE49-F238E27FC236}">
                <a16:creationId xmlns:a16="http://schemas.microsoft.com/office/drawing/2014/main" id="{B3698C2B-D771-2BD2-6F55-A834D7E19CF6}"/>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Clearances &amp; Undercuts</a:t>
            </a:r>
            <a:endParaRPr lang="en-US" sz="2400" dirty="0"/>
          </a:p>
        </p:txBody>
      </p:sp>
    </p:spTree>
    <p:extLst>
      <p:ext uri="{BB962C8B-B14F-4D97-AF65-F5344CB8AC3E}">
        <p14:creationId xmlns:p14="http://schemas.microsoft.com/office/powerpoint/2010/main" val="35472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250"/>
                                        <p:tgtEl>
                                          <p:spTgt spid="3">
                                            <p:txEl>
                                              <p:pRg st="1" end="1"/>
                                            </p:txEl>
                                          </p:spTgt>
                                        </p:tgtEl>
                                      </p:cBhvr>
                                    </p:animEffect>
                                    <p:anim calcmode="lin" valueType="num">
                                      <p:cBhvr>
                                        <p:cTn id="15"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750"/>
                            </p:stCondLst>
                            <p:childTnLst>
                              <p:par>
                                <p:cTn id="22" presetID="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0-#ppt_w/2"/>
                                          </p:val>
                                        </p:tav>
                                        <p:tav tm="100000">
                                          <p:val>
                                            <p:strVal val="#ppt_x"/>
                                          </p:val>
                                        </p:tav>
                                      </p:tavLst>
                                    </p:anim>
                                    <p:anim calcmode="lin" valueType="num">
                                      <p:cBhvr additive="base">
                                        <p:cTn id="25"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dirty="0"/>
              <a:t>Fire Door Installation</a:t>
            </a:r>
            <a:endParaRPr lang="en-US" b="1" dirty="0"/>
          </a:p>
        </p:txBody>
      </p:sp>
      <p:sp>
        <p:nvSpPr>
          <p:cNvPr id="96259" name="Rectangle 3"/>
          <p:cNvSpPr>
            <a:spLocks noGrp="1" noChangeArrowheads="1"/>
          </p:cNvSpPr>
          <p:nvPr>
            <p:ph idx="1"/>
          </p:nvPr>
        </p:nvSpPr>
        <p:spPr>
          <a:xfrm>
            <a:off x="854412" y="1903719"/>
            <a:ext cx="5546388" cy="3277881"/>
          </a:xfrm>
        </p:spPr>
        <p:txBody>
          <a:bodyPr>
            <a:noAutofit/>
          </a:bodyPr>
          <a:lstStyle/>
          <a:p>
            <a:r>
              <a:rPr lang="en-US" dirty="0"/>
              <a:t>Job-site preparations:</a:t>
            </a:r>
          </a:p>
          <a:p>
            <a:pPr lvl="1">
              <a:lnSpc>
                <a:spcPct val="100000"/>
              </a:lnSpc>
              <a:spcBef>
                <a:spcPts val="0"/>
              </a:spcBef>
              <a:spcAft>
                <a:spcPts val="600"/>
              </a:spcAft>
              <a:buFont typeface="Wingdings" panose="05000000000000000000" pitchFamily="2" charset="2"/>
              <a:buChar char="ü"/>
            </a:pPr>
            <a:r>
              <a:rPr lang="en-US" sz="1800" dirty="0"/>
              <a:t>Holes for hardware up to 1” in diameter </a:t>
            </a:r>
          </a:p>
          <a:p>
            <a:pPr lvl="1">
              <a:lnSpc>
                <a:spcPct val="100000"/>
              </a:lnSpc>
              <a:spcBef>
                <a:spcPts val="0"/>
              </a:spcBef>
              <a:spcAft>
                <a:spcPts val="600"/>
              </a:spcAft>
              <a:buFont typeface="Wingdings" panose="05000000000000000000" pitchFamily="2" charset="2"/>
              <a:buChar char="ü"/>
            </a:pPr>
            <a:r>
              <a:rPr lang="en-US" sz="1800" dirty="0"/>
              <a:t>Cylinder holes may be of any size and are permitted for surface-applied hardware installed in accordance with the manufacturer’s listing</a:t>
            </a:r>
          </a:p>
          <a:p>
            <a:pPr lvl="1">
              <a:lnSpc>
                <a:spcPct val="100000"/>
              </a:lnSpc>
              <a:spcBef>
                <a:spcPts val="0"/>
              </a:spcBef>
              <a:spcAft>
                <a:spcPts val="600"/>
              </a:spcAft>
              <a:buFont typeface="Wingdings" panose="05000000000000000000" pitchFamily="2" charset="2"/>
              <a:buChar char="ü"/>
            </a:pPr>
            <a:r>
              <a:rPr lang="en-US" sz="1800" dirty="0"/>
              <a:t>Maximum ¾” undercutting if acceptable to the door manufacturer</a:t>
            </a:r>
          </a:p>
          <a:p>
            <a:pPr marL="0" indent="0">
              <a:buNone/>
            </a:pPr>
            <a:endParaRPr lang="en-US" dirty="0"/>
          </a:p>
          <a:p>
            <a:pPr lvl="1"/>
            <a:endParaRPr lang="en-US" dirty="0"/>
          </a:p>
          <a:p>
            <a:pPr marL="342900" lvl="1" indent="0">
              <a:buNone/>
            </a:pPr>
            <a:endParaRPr lang="en-US" dirty="0"/>
          </a:p>
        </p:txBody>
      </p:sp>
      <p:sp>
        <p:nvSpPr>
          <p:cNvPr id="7" name="Rectangle 3"/>
          <p:cNvSpPr txBox="1">
            <a:spLocks noChangeArrowheads="1"/>
          </p:cNvSpPr>
          <p:nvPr/>
        </p:nvSpPr>
        <p:spPr>
          <a:xfrm>
            <a:off x="1295400" y="4839373"/>
            <a:ext cx="8605338" cy="177271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dirty="0"/>
          </a:p>
        </p:txBody>
      </p:sp>
      <p:pic>
        <p:nvPicPr>
          <p:cNvPr id="2" name="Picture 1"/>
          <p:cNvPicPr>
            <a:picLocks noChangeAspect="1"/>
          </p:cNvPicPr>
          <p:nvPr/>
        </p:nvPicPr>
        <p:blipFill>
          <a:blip r:embed="rId3"/>
          <a:stretch>
            <a:fillRect/>
          </a:stretch>
        </p:blipFill>
        <p:spPr>
          <a:xfrm>
            <a:off x="6858000" y="1976417"/>
            <a:ext cx="3783711" cy="366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a:extLst>
              <a:ext uri="{FF2B5EF4-FFF2-40B4-BE49-F238E27FC236}">
                <a16:creationId xmlns:a16="http://schemas.microsoft.com/office/drawing/2014/main" id="{E2434267-B6E8-46D0-81F0-00F59C435736}"/>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52</a:t>
            </a:fld>
            <a:endParaRPr lang="en-US" altLang="en-US" dirty="0"/>
          </a:p>
        </p:txBody>
      </p:sp>
      <p:sp>
        <p:nvSpPr>
          <p:cNvPr id="3" name="Slide Number Placeholder 3">
            <a:extLst>
              <a:ext uri="{FF2B5EF4-FFF2-40B4-BE49-F238E27FC236}">
                <a16:creationId xmlns:a16="http://schemas.microsoft.com/office/drawing/2014/main" id="{BD8A478A-2267-5F43-4F3D-CA1903E69B5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52</a:t>
            </a:fld>
            <a:endParaRPr lang="en-US" altLang="en-US" dirty="0"/>
          </a:p>
        </p:txBody>
      </p:sp>
      <p:sp>
        <p:nvSpPr>
          <p:cNvPr id="8" name="TextBox 7">
            <a:extLst>
              <a:ext uri="{FF2B5EF4-FFF2-40B4-BE49-F238E27FC236}">
                <a16:creationId xmlns:a16="http://schemas.microsoft.com/office/drawing/2014/main" id="{C462B3CF-CA1C-6C2A-014B-3045DB77619D}"/>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Job-Site Preparations / Field Modifications</a:t>
            </a:r>
            <a:endParaRPr lang="en-US" sz="2400" dirty="0"/>
          </a:p>
        </p:txBody>
      </p:sp>
    </p:spTree>
    <p:extLst>
      <p:ext uri="{BB962C8B-B14F-4D97-AF65-F5344CB8AC3E}">
        <p14:creationId xmlns:p14="http://schemas.microsoft.com/office/powerpoint/2010/main" val="154580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6259">
                                            <p:txEl>
                                              <p:pRg st="0" end="0"/>
                                            </p:txEl>
                                          </p:spTgt>
                                        </p:tgtEl>
                                        <p:attrNameLst>
                                          <p:attrName>style.visibility</p:attrName>
                                        </p:attrNameLst>
                                      </p:cBhvr>
                                      <p:to>
                                        <p:strVal val="visible"/>
                                      </p:to>
                                    </p:set>
                                    <p:animEffect transition="in" filter="fade">
                                      <p:cBhvr>
                                        <p:cTn id="11" dur="1500"/>
                                        <p:tgtEl>
                                          <p:spTgt spid="96259">
                                            <p:txEl>
                                              <p:pRg st="0" end="0"/>
                                            </p:txEl>
                                          </p:spTgt>
                                        </p:tgtEl>
                                      </p:cBhvr>
                                    </p:animEffect>
                                    <p:anim calcmode="lin" valueType="num">
                                      <p:cBhvr>
                                        <p:cTn id="12" dur="1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9625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96259">
                                            <p:txEl>
                                              <p:pRg st="1" end="1"/>
                                            </p:txEl>
                                          </p:spTgt>
                                        </p:tgtEl>
                                        <p:attrNameLst>
                                          <p:attrName>style.visibility</p:attrName>
                                        </p:attrNameLst>
                                      </p:cBhvr>
                                      <p:to>
                                        <p:strVal val="visible"/>
                                      </p:to>
                                    </p:set>
                                    <p:animEffect transition="in" filter="fade">
                                      <p:cBhvr>
                                        <p:cTn id="17" dur="1500"/>
                                        <p:tgtEl>
                                          <p:spTgt spid="96259">
                                            <p:txEl>
                                              <p:pRg st="1" end="1"/>
                                            </p:txEl>
                                          </p:spTgt>
                                        </p:tgtEl>
                                      </p:cBhvr>
                                    </p:animEffect>
                                    <p:anim calcmode="lin" valueType="num">
                                      <p:cBhvr>
                                        <p:cTn id="18" dur="1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9625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96259">
                                            <p:txEl>
                                              <p:pRg st="2" end="2"/>
                                            </p:txEl>
                                          </p:spTgt>
                                        </p:tgtEl>
                                        <p:attrNameLst>
                                          <p:attrName>style.visibility</p:attrName>
                                        </p:attrNameLst>
                                      </p:cBhvr>
                                      <p:to>
                                        <p:strVal val="visible"/>
                                      </p:to>
                                    </p:set>
                                    <p:animEffect transition="in" filter="fade">
                                      <p:cBhvr>
                                        <p:cTn id="23" dur="1500"/>
                                        <p:tgtEl>
                                          <p:spTgt spid="96259">
                                            <p:txEl>
                                              <p:pRg st="2" end="2"/>
                                            </p:txEl>
                                          </p:spTgt>
                                        </p:tgtEl>
                                      </p:cBhvr>
                                    </p:animEffect>
                                    <p:anim calcmode="lin" valueType="num">
                                      <p:cBhvr>
                                        <p:cTn id="24" dur="1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96259">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96259">
                                            <p:txEl>
                                              <p:pRg st="3" end="3"/>
                                            </p:txEl>
                                          </p:spTgt>
                                        </p:tgtEl>
                                        <p:attrNameLst>
                                          <p:attrName>style.visibility</p:attrName>
                                        </p:attrNameLst>
                                      </p:cBhvr>
                                      <p:to>
                                        <p:strVal val="visible"/>
                                      </p:to>
                                    </p:set>
                                    <p:animEffect transition="in" filter="fade">
                                      <p:cBhvr>
                                        <p:cTn id="29" dur="1500"/>
                                        <p:tgtEl>
                                          <p:spTgt spid="96259">
                                            <p:txEl>
                                              <p:pRg st="3" end="3"/>
                                            </p:txEl>
                                          </p:spTgt>
                                        </p:tgtEl>
                                      </p:cBhvr>
                                    </p:animEffect>
                                    <p:anim calcmode="lin" valueType="num">
                                      <p:cBhvr>
                                        <p:cTn id="30" dur="1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p:cTn id="31" dur="1500" fill="hold"/>
                                        <p:tgtEl>
                                          <p:spTgt spid="962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dirty="0"/>
              <a:t>Fire Door Installation</a:t>
            </a:r>
            <a:endParaRPr lang="en-US" b="1" dirty="0"/>
          </a:p>
        </p:txBody>
      </p:sp>
      <p:sp>
        <p:nvSpPr>
          <p:cNvPr id="96259" name="Rectangle 3"/>
          <p:cNvSpPr>
            <a:spLocks noGrp="1" noChangeArrowheads="1"/>
          </p:cNvSpPr>
          <p:nvPr>
            <p:ph idx="1"/>
          </p:nvPr>
        </p:nvSpPr>
        <p:spPr>
          <a:xfrm>
            <a:off x="838199" y="1903719"/>
            <a:ext cx="4098588" cy="2935654"/>
          </a:xfrm>
        </p:spPr>
        <p:txBody>
          <a:bodyPr>
            <a:noAutofit/>
          </a:bodyPr>
          <a:lstStyle/>
          <a:p>
            <a:r>
              <a:rPr lang="en-US" dirty="0"/>
              <a:t>Field modifications beyond the allowable job-site modifications require advance approval from the listing agency</a:t>
            </a:r>
          </a:p>
          <a:p>
            <a:r>
              <a:rPr lang="en-US" dirty="0"/>
              <a:t>The fire door assembly may need to be relabeled in the field if other alterations are made</a:t>
            </a:r>
          </a:p>
          <a:p>
            <a:endParaRPr lang="en-US" dirty="0"/>
          </a:p>
          <a:p>
            <a:pPr lvl="1"/>
            <a:endParaRPr lang="en-US" dirty="0"/>
          </a:p>
          <a:p>
            <a:pPr marL="342900" lvl="1" indent="0">
              <a:buNone/>
            </a:pPr>
            <a:endParaRPr lang="en-US" dirty="0"/>
          </a:p>
        </p:txBody>
      </p:sp>
      <p:sp>
        <p:nvSpPr>
          <p:cNvPr id="7" name="Rectangle 3"/>
          <p:cNvSpPr txBox="1">
            <a:spLocks noChangeArrowheads="1"/>
          </p:cNvSpPr>
          <p:nvPr/>
        </p:nvSpPr>
        <p:spPr>
          <a:xfrm>
            <a:off x="1295400" y="4839373"/>
            <a:ext cx="8605338" cy="177271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en-US" dirty="0"/>
          </a:p>
        </p:txBody>
      </p:sp>
      <p:sp>
        <p:nvSpPr>
          <p:cNvPr id="6" name="Rectangle 6">
            <a:extLst>
              <a:ext uri="{FF2B5EF4-FFF2-40B4-BE49-F238E27FC236}">
                <a16:creationId xmlns:a16="http://schemas.microsoft.com/office/drawing/2014/main" id="{E2434267-B6E8-46D0-81F0-00F59C435736}"/>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53</a:t>
            </a:fld>
            <a:endParaRPr lang="en-US" altLang="en-US" dirty="0"/>
          </a:p>
        </p:txBody>
      </p:sp>
      <p:sp>
        <p:nvSpPr>
          <p:cNvPr id="3" name="Slide Number Placeholder 3">
            <a:extLst>
              <a:ext uri="{FF2B5EF4-FFF2-40B4-BE49-F238E27FC236}">
                <a16:creationId xmlns:a16="http://schemas.microsoft.com/office/drawing/2014/main" id="{BD8A478A-2267-5F43-4F3D-CA1903E69B5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53</a:t>
            </a:fld>
            <a:endParaRPr lang="en-US" altLang="en-US" dirty="0"/>
          </a:p>
        </p:txBody>
      </p:sp>
      <p:sp>
        <p:nvSpPr>
          <p:cNvPr id="8" name="TextBox 7">
            <a:extLst>
              <a:ext uri="{FF2B5EF4-FFF2-40B4-BE49-F238E27FC236}">
                <a16:creationId xmlns:a16="http://schemas.microsoft.com/office/drawing/2014/main" id="{C462B3CF-CA1C-6C2A-014B-3045DB77619D}"/>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Job-Site Preparations / Field Modifications</a:t>
            </a:r>
            <a:endParaRPr lang="en-US" sz="2400" dirty="0"/>
          </a:p>
        </p:txBody>
      </p:sp>
      <p:pic>
        <p:nvPicPr>
          <p:cNvPr id="5" name="Picture 4" descr="A person in a hard hat looking at papers&#10;&#10;Description automatically generated">
            <a:extLst>
              <a:ext uri="{FF2B5EF4-FFF2-40B4-BE49-F238E27FC236}">
                <a16:creationId xmlns:a16="http://schemas.microsoft.com/office/drawing/2014/main" id="{94FF545F-DB15-3F52-ACFE-F31F91E65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903719"/>
            <a:ext cx="5002308" cy="3681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21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fade">
                                      <p:cBhvr>
                                        <p:cTn id="7" dur="1500"/>
                                        <p:tgtEl>
                                          <p:spTgt spid="96259">
                                            <p:txEl>
                                              <p:pRg st="0" end="0"/>
                                            </p:txEl>
                                          </p:spTgt>
                                        </p:tgtEl>
                                      </p:cBhvr>
                                    </p:animEffect>
                                    <p:anim calcmode="lin" valueType="num">
                                      <p:cBhvr>
                                        <p:cTn id="8" dur="1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9625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Effect transition="in" filter="fade">
                                      <p:cBhvr>
                                        <p:cTn id="13" dur="1500"/>
                                        <p:tgtEl>
                                          <p:spTgt spid="96259">
                                            <p:txEl>
                                              <p:pRg st="1" end="1"/>
                                            </p:txEl>
                                          </p:spTgt>
                                        </p:tgtEl>
                                      </p:cBhvr>
                                    </p:animEffect>
                                    <p:anim calcmode="lin" valueType="num">
                                      <p:cBhvr>
                                        <p:cTn id="14" dur="1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962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b="1" dirty="0"/>
              <a:t>Fire Door Installation</a:t>
            </a:r>
          </a:p>
        </p:txBody>
      </p:sp>
      <p:sp>
        <p:nvSpPr>
          <p:cNvPr id="3" name="Content Placeholder 2"/>
          <p:cNvSpPr>
            <a:spLocks noGrp="1"/>
          </p:cNvSpPr>
          <p:nvPr>
            <p:ph idx="1"/>
          </p:nvPr>
        </p:nvSpPr>
        <p:spPr>
          <a:xfrm>
            <a:off x="838199" y="1819275"/>
            <a:ext cx="6019800" cy="4124325"/>
          </a:xfrm>
        </p:spPr>
        <p:txBody>
          <a:bodyPr>
            <a:normAutofit/>
          </a:bodyPr>
          <a:lstStyle/>
          <a:p>
            <a:r>
              <a:rPr lang="en-US" dirty="0"/>
              <a:t>When material is removed from a fire door or frame, the holes must be:</a:t>
            </a:r>
          </a:p>
          <a:p>
            <a:pPr lvl="1">
              <a:lnSpc>
                <a:spcPct val="100000"/>
              </a:lnSpc>
              <a:spcBef>
                <a:spcPts val="0"/>
              </a:spcBef>
              <a:spcAft>
                <a:spcPts val="600"/>
              </a:spcAft>
              <a:buFont typeface="Wingdings" panose="05000000000000000000" pitchFamily="2" charset="2"/>
              <a:buChar char="ü"/>
            </a:pPr>
            <a:r>
              <a:rPr lang="en-US" sz="1800" dirty="0"/>
              <a:t>filled with steel fasteners</a:t>
            </a:r>
          </a:p>
          <a:p>
            <a:pPr lvl="1">
              <a:lnSpc>
                <a:spcPct val="100000"/>
              </a:lnSpc>
              <a:spcBef>
                <a:spcPts val="0"/>
              </a:spcBef>
              <a:spcAft>
                <a:spcPts val="600"/>
              </a:spcAft>
              <a:buFont typeface="Wingdings" panose="05000000000000000000" pitchFamily="2" charset="2"/>
              <a:buChar char="ü"/>
            </a:pPr>
            <a:r>
              <a:rPr lang="en-US" sz="1800" dirty="0"/>
              <a:t>filled with the same material as the door or frame</a:t>
            </a:r>
          </a:p>
          <a:p>
            <a:pPr marL="457200" lvl="1" indent="0">
              <a:lnSpc>
                <a:spcPct val="100000"/>
              </a:lnSpc>
              <a:spcBef>
                <a:spcPts val="0"/>
              </a:spcBef>
              <a:spcAft>
                <a:spcPts val="600"/>
              </a:spcAft>
              <a:buNone/>
            </a:pPr>
            <a:r>
              <a:rPr lang="en-US" sz="1800" dirty="0"/>
              <a:t> or </a:t>
            </a:r>
          </a:p>
          <a:p>
            <a:pPr lvl="1">
              <a:lnSpc>
                <a:spcPct val="100000"/>
              </a:lnSpc>
              <a:spcBef>
                <a:spcPts val="0"/>
              </a:spcBef>
              <a:spcAft>
                <a:spcPts val="600"/>
              </a:spcAft>
              <a:buFont typeface="Wingdings" panose="05000000000000000000" pitchFamily="2" charset="2"/>
              <a:buChar char="ü"/>
            </a:pPr>
            <a:r>
              <a:rPr lang="en-US" sz="1800" dirty="0"/>
              <a:t>filled with a material approved for that use</a:t>
            </a:r>
          </a:p>
          <a:p>
            <a:r>
              <a:rPr lang="en-US" dirty="0"/>
              <a:t>This is intended to apply to fastener holes</a:t>
            </a:r>
          </a:p>
          <a:p>
            <a:r>
              <a:rPr lang="en-US" dirty="0"/>
              <a:t>Consult the door or frame manufacturer for holes that are not fastener holes</a:t>
            </a:r>
          </a:p>
        </p:txBody>
      </p:sp>
      <p:pic>
        <p:nvPicPr>
          <p:cNvPr id="2" name="Picture 1"/>
          <p:cNvPicPr>
            <a:picLocks noChangeAspect="1"/>
          </p:cNvPicPr>
          <p:nvPr/>
        </p:nvPicPr>
        <p:blipFill>
          <a:blip r:embed="rId3"/>
          <a:stretch>
            <a:fillRect/>
          </a:stretch>
        </p:blipFill>
        <p:spPr>
          <a:xfrm>
            <a:off x="7752746" y="1819275"/>
            <a:ext cx="2458054" cy="4038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97179072-FC32-497C-BD23-F0DAA6437321}"/>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54</a:t>
            </a:fld>
            <a:endParaRPr lang="en-US" altLang="en-US" dirty="0"/>
          </a:p>
        </p:txBody>
      </p:sp>
      <p:sp>
        <p:nvSpPr>
          <p:cNvPr id="6" name="Slide Number Placeholder 3">
            <a:extLst>
              <a:ext uri="{FF2B5EF4-FFF2-40B4-BE49-F238E27FC236}">
                <a16:creationId xmlns:a16="http://schemas.microsoft.com/office/drawing/2014/main" id="{8E445B00-74F6-559C-9DF8-AA9BD6F3E4EE}"/>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54</a:t>
            </a:fld>
            <a:endParaRPr lang="en-US" altLang="en-US" dirty="0"/>
          </a:p>
        </p:txBody>
      </p:sp>
      <p:sp>
        <p:nvSpPr>
          <p:cNvPr id="7" name="TextBox 6">
            <a:extLst>
              <a:ext uri="{FF2B5EF4-FFF2-40B4-BE49-F238E27FC236}">
                <a16:creationId xmlns:a16="http://schemas.microsoft.com/office/drawing/2014/main" id="{39509249-FEB7-D961-D624-C9A1E5CC1753}"/>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Job-Site Preparations / Field Modifications</a:t>
            </a:r>
            <a:endParaRPr lang="en-US" sz="2400" dirty="0"/>
          </a:p>
        </p:txBody>
      </p:sp>
    </p:spTree>
    <p:extLst>
      <p:ext uri="{BB962C8B-B14F-4D97-AF65-F5344CB8AC3E}">
        <p14:creationId xmlns:p14="http://schemas.microsoft.com/office/powerpoint/2010/main" val="42595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500"/>
                                        <p:tgtEl>
                                          <p:spTgt spid="3">
                                            <p:txEl>
                                              <p:pRg st="4" end="4"/>
                                            </p:txEl>
                                          </p:spTgt>
                                        </p:tgtEl>
                                      </p:cBhvr>
                                    </p:animEffect>
                                    <p:anim calcmode="lin" valueType="num">
                                      <p:cBhvr>
                                        <p:cTn id="32"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500"/>
                                        <p:tgtEl>
                                          <p:spTgt spid="3">
                                            <p:txEl>
                                              <p:pRg st="5" end="5"/>
                                            </p:txEl>
                                          </p:spTgt>
                                        </p:tgtEl>
                                      </p:cBhvr>
                                    </p:animEffect>
                                    <p:anim calcmode="lin" valueType="num">
                                      <p:cBhvr>
                                        <p:cTn id="3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500"/>
                                        <p:tgtEl>
                                          <p:spTgt spid="3">
                                            <p:txEl>
                                              <p:pRg st="6" end="6"/>
                                            </p:txEl>
                                          </p:spTgt>
                                        </p:tgtEl>
                                      </p:cBhvr>
                                    </p:animEffect>
                                    <p:anim calcmode="lin" valueType="num">
                                      <p:cBhvr>
                                        <p:cTn id="44"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851258"/>
            <a:ext cx="5029200" cy="3733800"/>
          </a:xfrm>
        </p:spPr>
        <p:txBody>
          <a:bodyPr>
            <a:noAutofit/>
          </a:bodyPr>
          <a:lstStyle/>
          <a:p>
            <a:r>
              <a:rPr lang="en-US" dirty="0"/>
              <a:t>Fire protection in a door is about containing fire, smoke, and some heat for a set period of time</a:t>
            </a:r>
          </a:p>
          <a:p>
            <a:pPr lvl="1">
              <a:lnSpc>
                <a:spcPct val="100000"/>
              </a:lnSpc>
              <a:spcBef>
                <a:spcPts val="0"/>
              </a:spcBef>
              <a:spcAft>
                <a:spcPts val="600"/>
              </a:spcAft>
              <a:buFont typeface="Wingdings" panose="05000000000000000000" pitchFamily="2" charset="2"/>
              <a:buChar char="ü"/>
            </a:pPr>
            <a:r>
              <a:rPr lang="en-US" sz="1800" dirty="0"/>
              <a:t>For standards on Fire Protection Rated Assemblies refer to </a:t>
            </a:r>
            <a:r>
              <a:rPr lang="en-US" sz="1800" b="1" dirty="0">
                <a:solidFill>
                  <a:srgbClr val="FF0000"/>
                </a:solidFill>
              </a:rPr>
              <a:t>UL 10C </a:t>
            </a:r>
            <a:r>
              <a:rPr lang="en-US" sz="1800" dirty="0">
                <a:solidFill>
                  <a:srgbClr val="FF0000"/>
                </a:solidFill>
              </a:rPr>
              <a:t>or</a:t>
            </a:r>
            <a:r>
              <a:rPr lang="en-US" sz="1800" b="1" dirty="0">
                <a:solidFill>
                  <a:srgbClr val="FF0000"/>
                </a:solidFill>
              </a:rPr>
              <a:t> NFPA 252</a:t>
            </a:r>
            <a:endParaRPr lang="en-US" sz="1800" dirty="0"/>
          </a:p>
          <a:p>
            <a:r>
              <a:rPr lang="en-US" dirty="0"/>
              <a:t>Fire resistance in a door is similar, but it also protects the door's structural integrity and blocks radiant and conductive heat</a:t>
            </a:r>
            <a:endParaRPr lang="en-US" b="1" dirty="0"/>
          </a:p>
          <a:p>
            <a:pPr lvl="1">
              <a:lnSpc>
                <a:spcPct val="100000"/>
              </a:lnSpc>
              <a:spcBef>
                <a:spcPts val="0"/>
              </a:spcBef>
              <a:spcAft>
                <a:spcPts val="600"/>
              </a:spcAft>
              <a:buFont typeface="Wingdings" panose="05000000000000000000" pitchFamily="2" charset="2"/>
              <a:buChar char="ü"/>
            </a:pPr>
            <a:r>
              <a:rPr lang="en-US" sz="1800" dirty="0"/>
              <a:t>For standards on Fire Resistance Rated Assemblies refer to </a:t>
            </a:r>
            <a:r>
              <a:rPr lang="en-US" sz="1800" b="1" dirty="0">
                <a:solidFill>
                  <a:srgbClr val="FF0000"/>
                </a:solidFill>
              </a:rPr>
              <a:t>UL 263 </a:t>
            </a:r>
            <a:r>
              <a:rPr lang="en-US" sz="1800" dirty="0">
                <a:solidFill>
                  <a:srgbClr val="FF0000"/>
                </a:solidFill>
              </a:rPr>
              <a:t>or </a:t>
            </a:r>
            <a:r>
              <a:rPr lang="en-US" sz="1800" b="1" dirty="0">
                <a:solidFill>
                  <a:srgbClr val="FF0000"/>
                </a:solidFill>
              </a:rPr>
              <a:t>ASTM E119</a:t>
            </a:r>
            <a:endParaRPr lang="en-US" sz="1800" b="1" dirty="0"/>
          </a:p>
        </p:txBody>
      </p:sp>
      <p:sp>
        <p:nvSpPr>
          <p:cNvPr id="4" name="Rectangle 6">
            <a:extLst>
              <a:ext uri="{FF2B5EF4-FFF2-40B4-BE49-F238E27FC236}">
                <a16:creationId xmlns:a16="http://schemas.microsoft.com/office/drawing/2014/main" id="{0ED99D72-C5FF-49B6-8535-DED91B1ED047}"/>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55</a:t>
            </a:fld>
            <a:endParaRPr lang="en-US" altLang="en-US" dirty="0"/>
          </a:p>
        </p:txBody>
      </p:sp>
      <p:pic>
        <p:nvPicPr>
          <p:cNvPr id="5" name="Picture 4" descr="Graphical user interface, text, application&#10;&#10;Description automatically generated">
            <a:extLst>
              <a:ext uri="{FF2B5EF4-FFF2-40B4-BE49-F238E27FC236}">
                <a16:creationId xmlns:a16="http://schemas.microsoft.com/office/drawing/2014/main" id="{2C9BAE77-1904-4126-B1D1-97BF905E5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545" y="1731364"/>
            <a:ext cx="2471351"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3">
            <a:extLst>
              <a:ext uri="{FF2B5EF4-FFF2-40B4-BE49-F238E27FC236}">
                <a16:creationId xmlns:a16="http://schemas.microsoft.com/office/drawing/2014/main" id="{B2CA05BE-6B79-10E7-EA09-745A59BD3F2A}"/>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55</a:t>
            </a:fld>
            <a:endParaRPr lang="en-US" altLang="en-US" dirty="0"/>
          </a:p>
        </p:txBody>
      </p:sp>
      <p:sp>
        <p:nvSpPr>
          <p:cNvPr id="7" name="Title 1">
            <a:extLst>
              <a:ext uri="{FF2B5EF4-FFF2-40B4-BE49-F238E27FC236}">
                <a16:creationId xmlns:a16="http://schemas.microsoft.com/office/drawing/2014/main" id="{80315409-8756-4D57-326C-507970606C28}"/>
              </a:ext>
            </a:extLst>
          </p:cNvPr>
          <p:cNvSpPr>
            <a:spLocks noGrp="1"/>
          </p:cNvSpPr>
          <p:nvPr>
            <p:ph type="title"/>
          </p:nvPr>
        </p:nvSpPr>
        <p:spPr>
          <a:xfrm>
            <a:off x="838199" y="365125"/>
            <a:ext cx="10241404" cy="701675"/>
          </a:xfrm>
        </p:spPr>
        <p:txBody>
          <a:bodyPr>
            <a:normAutofit/>
          </a:bodyPr>
          <a:lstStyle/>
          <a:p>
            <a:r>
              <a:rPr lang="en-US" dirty="0"/>
              <a:t>Fire Protection vs. Fire Resistance</a:t>
            </a:r>
            <a:endParaRPr lang="en-US" b="1" dirty="0"/>
          </a:p>
        </p:txBody>
      </p:sp>
      <p:sp>
        <p:nvSpPr>
          <p:cNvPr id="8" name="TextBox 7">
            <a:extLst>
              <a:ext uri="{FF2B5EF4-FFF2-40B4-BE49-F238E27FC236}">
                <a16:creationId xmlns:a16="http://schemas.microsoft.com/office/drawing/2014/main" id="{0EE008B2-A997-0805-5719-307FBDFE946A}"/>
              </a:ext>
            </a:extLst>
          </p:cNvPr>
          <p:cNvSpPr txBox="1"/>
          <p:nvPr/>
        </p:nvSpPr>
        <p:spPr>
          <a:xfrm>
            <a:off x="838199" y="1272942"/>
            <a:ext cx="68805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Applicable Standards</a:t>
            </a:r>
            <a:endParaRPr lang="en-US" sz="2400" dirty="0"/>
          </a:p>
        </p:txBody>
      </p:sp>
      <p:pic>
        <p:nvPicPr>
          <p:cNvPr id="9" name="Picture 8">
            <a:extLst>
              <a:ext uri="{FF2B5EF4-FFF2-40B4-BE49-F238E27FC236}">
                <a16:creationId xmlns:a16="http://schemas.microsoft.com/office/drawing/2014/main" id="{08009F35-2944-4EF7-632E-452D08D6ED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25935" y="2537058"/>
            <a:ext cx="2353667" cy="304800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018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250"/>
                                        <p:tgtEl>
                                          <p:spTgt spid="3">
                                            <p:txEl>
                                              <p:pRg st="1" end="1"/>
                                            </p:txEl>
                                          </p:spTgt>
                                        </p:tgtEl>
                                      </p:cBhvr>
                                    </p:animEffect>
                                    <p:anim calcmode="lin" valueType="num">
                                      <p:cBhvr>
                                        <p:cTn id="13"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250"/>
                                        <p:tgtEl>
                                          <p:spTgt spid="3">
                                            <p:txEl>
                                              <p:pRg st="2" end="2"/>
                                            </p:txEl>
                                          </p:spTgt>
                                        </p:tgtEl>
                                      </p:cBhvr>
                                    </p:animEffect>
                                    <p:anim calcmode="lin" valueType="num">
                                      <p:cBhvr>
                                        <p:cTn id="20"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250"/>
                                        <p:tgtEl>
                                          <p:spTgt spid="3">
                                            <p:txEl>
                                              <p:pRg st="3" end="3"/>
                                            </p:txEl>
                                          </p:spTgt>
                                        </p:tgtEl>
                                      </p:cBhvr>
                                    </p:animEffect>
                                    <p:anim calcmode="lin" valueType="num">
                                      <p:cBhvr>
                                        <p:cTn id="25"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heet with black text&#10;&#10;Description automatically generated">
            <a:extLst>
              <a:ext uri="{FF2B5EF4-FFF2-40B4-BE49-F238E27FC236}">
                <a16:creationId xmlns:a16="http://schemas.microsoft.com/office/drawing/2014/main" id="{6ABEFB52-59DE-214A-C152-053C30E996E2}"/>
              </a:ext>
            </a:extLst>
          </p:cNvPr>
          <p:cNvPicPr>
            <a:picLocks noChangeAspect="1"/>
          </p:cNvPicPr>
          <p:nvPr/>
        </p:nvPicPr>
        <p:blipFill rotWithShape="1">
          <a:blip r:embed="rId3">
            <a:extLst>
              <a:ext uri="{28A0092B-C50C-407E-A947-70E740481C1C}">
                <a14:useLocalDpi xmlns:a14="http://schemas.microsoft.com/office/drawing/2010/main" val="0"/>
              </a:ext>
            </a:extLst>
          </a:blip>
          <a:srcRect b="4176"/>
          <a:stretch/>
        </p:blipFill>
        <p:spPr>
          <a:xfrm>
            <a:off x="848694" y="2804747"/>
            <a:ext cx="10113608" cy="3497460"/>
          </a:xfrm>
          <a:prstGeom prst="rect">
            <a:avLst/>
          </a:prstGeom>
        </p:spPr>
      </p:pic>
      <p:sp>
        <p:nvSpPr>
          <p:cNvPr id="3" name="Content Placeholder 2"/>
          <p:cNvSpPr>
            <a:spLocks noGrp="1"/>
          </p:cNvSpPr>
          <p:nvPr>
            <p:ph idx="1"/>
          </p:nvPr>
        </p:nvSpPr>
        <p:spPr>
          <a:xfrm>
            <a:off x="848694" y="1783990"/>
            <a:ext cx="9906000" cy="1356910"/>
          </a:xfrm>
        </p:spPr>
        <p:txBody>
          <a:bodyPr>
            <a:normAutofit/>
          </a:bodyPr>
          <a:lstStyle/>
          <a:p>
            <a:r>
              <a:rPr lang="en-US" dirty="0"/>
              <a:t>Fire-protection-rated transom and sidelight frames are not permitted in some locations</a:t>
            </a:r>
          </a:p>
          <a:p>
            <a:r>
              <a:rPr lang="en-US" dirty="0"/>
              <a:t>These locations require fire-resistance-rated frames, with a rating equal to the rating of the wall</a:t>
            </a:r>
          </a:p>
        </p:txBody>
      </p:sp>
      <p:cxnSp>
        <p:nvCxnSpPr>
          <p:cNvPr id="16" name="Straight Connector 15"/>
          <p:cNvCxnSpPr/>
          <p:nvPr/>
        </p:nvCxnSpPr>
        <p:spPr>
          <a:xfrm>
            <a:off x="5522563" y="6439555"/>
            <a:ext cx="0"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6">
            <a:extLst>
              <a:ext uri="{FF2B5EF4-FFF2-40B4-BE49-F238E27FC236}">
                <a16:creationId xmlns:a16="http://schemas.microsoft.com/office/drawing/2014/main" id="{1BE41F45-89F4-46D8-A718-A8ABBBE7C98A}"/>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56</a:t>
            </a:fld>
            <a:endParaRPr lang="en-US" altLang="en-US" dirty="0"/>
          </a:p>
        </p:txBody>
      </p:sp>
      <p:sp>
        <p:nvSpPr>
          <p:cNvPr id="2" name="Slide Number Placeholder 3">
            <a:extLst>
              <a:ext uri="{FF2B5EF4-FFF2-40B4-BE49-F238E27FC236}">
                <a16:creationId xmlns:a16="http://schemas.microsoft.com/office/drawing/2014/main" id="{9ADDE85E-60D7-5C66-CC04-DF0B6E817F8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56</a:t>
            </a:fld>
            <a:endParaRPr lang="en-US" altLang="en-US" dirty="0"/>
          </a:p>
        </p:txBody>
      </p:sp>
      <p:sp>
        <p:nvSpPr>
          <p:cNvPr id="8" name="Title 1">
            <a:extLst>
              <a:ext uri="{FF2B5EF4-FFF2-40B4-BE49-F238E27FC236}">
                <a16:creationId xmlns:a16="http://schemas.microsoft.com/office/drawing/2014/main" id="{C69BE14E-CECA-0DAD-985D-99C244AA376C}"/>
              </a:ext>
            </a:extLst>
          </p:cNvPr>
          <p:cNvSpPr>
            <a:spLocks noGrp="1"/>
          </p:cNvSpPr>
          <p:nvPr>
            <p:ph type="title"/>
          </p:nvPr>
        </p:nvSpPr>
        <p:spPr>
          <a:xfrm>
            <a:off x="838200" y="365125"/>
            <a:ext cx="10240963" cy="701675"/>
          </a:xfrm>
        </p:spPr>
        <p:txBody>
          <a:bodyPr>
            <a:normAutofit/>
          </a:bodyPr>
          <a:lstStyle/>
          <a:p>
            <a:r>
              <a:rPr lang="en-US" dirty="0"/>
              <a:t>Fire Protection vs. Fire Resistance</a:t>
            </a:r>
            <a:endParaRPr lang="en-US" b="1" dirty="0"/>
          </a:p>
        </p:txBody>
      </p:sp>
      <p:sp>
        <p:nvSpPr>
          <p:cNvPr id="5" name="Rectangle 4">
            <a:extLst>
              <a:ext uri="{FF2B5EF4-FFF2-40B4-BE49-F238E27FC236}">
                <a16:creationId xmlns:a16="http://schemas.microsoft.com/office/drawing/2014/main" id="{F31F3BD0-9E2C-3C05-9015-12C07CF6CB10}"/>
              </a:ext>
            </a:extLst>
          </p:cNvPr>
          <p:cNvSpPr/>
          <p:nvPr/>
        </p:nvSpPr>
        <p:spPr>
          <a:xfrm>
            <a:off x="7467600" y="3187815"/>
            <a:ext cx="1524000" cy="3124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E0B6796-A9DC-429F-CB62-FE8B220D5D71}"/>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IBC Table 716.1(2)</a:t>
            </a:r>
            <a:endParaRPr lang="en-US" sz="2400" dirty="0"/>
          </a:p>
        </p:txBody>
      </p:sp>
    </p:spTree>
    <p:extLst>
      <p:ext uri="{BB962C8B-B14F-4D97-AF65-F5344CB8AC3E}">
        <p14:creationId xmlns:p14="http://schemas.microsoft.com/office/powerpoint/2010/main" val="24701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1168" y="1740608"/>
            <a:ext cx="8839200" cy="461665"/>
          </a:xfrm>
        </p:spPr>
        <p:txBody>
          <a:bodyPr/>
          <a:lstStyle/>
          <a:p>
            <a:r>
              <a:rPr lang="en-US" dirty="0"/>
              <a:t>Permits fire-protection-rated assemblies in some locations</a:t>
            </a:r>
          </a:p>
        </p:txBody>
      </p:sp>
      <p:sp>
        <p:nvSpPr>
          <p:cNvPr id="15" name="Rectangle 6">
            <a:extLst>
              <a:ext uri="{FF2B5EF4-FFF2-40B4-BE49-F238E27FC236}">
                <a16:creationId xmlns:a16="http://schemas.microsoft.com/office/drawing/2014/main" id="{2216242D-2A78-43F1-8497-F50C11F4340A}"/>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57</a:t>
            </a:fld>
            <a:endParaRPr lang="en-US" altLang="en-US" dirty="0"/>
          </a:p>
        </p:txBody>
      </p:sp>
      <p:sp>
        <p:nvSpPr>
          <p:cNvPr id="3" name="Slide Number Placeholder 3">
            <a:extLst>
              <a:ext uri="{FF2B5EF4-FFF2-40B4-BE49-F238E27FC236}">
                <a16:creationId xmlns:a16="http://schemas.microsoft.com/office/drawing/2014/main" id="{39E7FA16-E0B5-A73B-7623-83FB8EF12858}"/>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57</a:t>
            </a:fld>
            <a:endParaRPr lang="en-US" altLang="en-US" dirty="0"/>
          </a:p>
        </p:txBody>
      </p:sp>
      <p:sp>
        <p:nvSpPr>
          <p:cNvPr id="4" name="Title 1">
            <a:extLst>
              <a:ext uri="{FF2B5EF4-FFF2-40B4-BE49-F238E27FC236}">
                <a16:creationId xmlns:a16="http://schemas.microsoft.com/office/drawing/2014/main" id="{42FAB5C7-88CE-71DC-E26C-AA6FE0715568}"/>
              </a:ext>
            </a:extLst>
          </p:cNvPr>
          <p:cNvSpPr>
            <a:spLocks noGrp="1"/>
          </p:cNvSpPr>
          <p:nvPr>
            <p:ph type="title"/>
          </p:nvPr>
        </p:nvSpPr>
        <p:spPr>
          <a:xfrm>
            <a:off x="838199" y="365125"/>
            <a:ext cx="10241404" cy="701675"/>
          </a:xfrm>
        </p:spPr>
        <p:txBody>
          <a:bodyPr>
            <a:normAutofit/>
          </a:bodyPr>
          <a:lstStyle/>
          <a:p>
            <a:r>
              <a:rPr lang="en-US" dirty="0"/>
              <a:t>Fire Protection vs. Fire Resistance</a:t>
            </a:r>
            <a:endParaRPr lang="en-US" b="1" dirty="0"/>
          </a:p>
        </p:txBody>
      </p:sp>
      <p:pic>
        <p:nvPicPr>
          <p:cNvPr id="12" name="Picture 11" descr="A white sheet with black text and blue text">
            <a:extLst>
              <a:ext uri="{FF2B5EF4-FFF2-40B4-BE49-F238E27FC236}">
                <a16:creationId xmlns:a16="http://schemas.microsoft.com/office/drawing/2014/main" id="{E47CE56E-5025-596D-2BF0-15421FFE3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991" y="2114645"/>
            <a:ext cx="8194975" cy="4260316"/>
          </a:xfrm>
          <a:prstGeom prst="rect">
            <a:avLst/>
          </a:prstGeom>
        </p:spPr>
      </p:pic>
      <p:sp>
        <p:nvSpPr>
          <p:cNvPr id="13" name="Rectangle 12">
            <a:extLst>
              <a:ext uri="{FF2B5EF4-FFF2-40B4-BE49-F238E27FC236}">
                <a16:creationId xmlns:a16="http://schemas.microsoft.com/office/drawing/2014/main" id="{DC727828-5F3A-01F1-B5D1-962E537D032F}"/>
              </a:ext>
            </a:extLst>
          </p:cNvPr>
          <p:cNvSpPr/>
          <p:nvPr/>
        </p:nvSpPr>
        <p:spPr>
          <a:xfrm>
            <a:off x="7315201" y="2108644"/>
            <a:ext cx="2895600" cy="428739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BE3EE43-A1C2-191B-F97C-15BC93715822}"/>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IBC Table 716.1(2)</a:t>
            </a:r>
            <a:endParaRPr lang="en-US" sz="2400" dirty="0"/>
          </a:p>
        </p:txBody>
      </p:sp>
    </p:spTree>
    <p:extLst>
      <p:ext uri="{BB962C8B-B14F-4D97-AF65-F5344CB8AC3E}">
        <p14:creationId xmlns:p14="http://schemas.microsoft.com/office/powerpoint/2010/main" val="21276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text">
            <a:extLst>
              <a:ext uri="{FF2B5EF4-FFF2-40B4-BE49-F238E27FC236}">
                <a16:creationId xmlns:a16="http://schemas.microsoft.com/office/drawing/2014/main" id="{E4BF83EC-F0EA-849D-1E6A-28801A8EF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06" y="2667000"/>
            <a:ext cx="10632031" cy="2743200"/>
          </a:xfrm>
          <a:prstGeom prst="rect">
            <a:avLst/>
          </a:prstGeom>
        </p:spPr>
      </p:pic>
      <p:sp>
        <p:nvSpPr>
          <p:cNvPr id="2" name="Content Placeholder 1"/>
          <p:cNvSpPr>
            <a:spLocks noGrp="1"/>
          </p:cNvSpPr>
          <p:nvPr>
            <p:ph idx="1"/>
          </p:nvPr>
        </p:nvSpPr>
        <p:spPr>
          <a:xfrm>
            <a:off x="914399" y="1858962"/>
            <a:ext cx="10134601" cy="808037"/>
          </a:xfrm>
        </p:spPr>
        <p:txBody>
          <a:bodyPr>
            <a:noAutofit/>
          </a:bodyPr>
          <a:lstStyle/>
          <a:p>
            <a:r>
              <a:rPr lang="en-US" dirty="0"/>
              <a:t>Limits openings in a fire barrier, but this limit does not apply to assemblies tested to </a:t>
            </a:r>
            <a:r>
              <a:rPr lang="en-US" b="1" dirty="0"/>
              <a:t>ASTM E119 </a:t>
            </a:r>
            <a:r>
              <a:rPr lang="en-US" dirty="0"/>
              <a:t>or </a:t>
            </a:r>
            <a:r>
              <a:rPr lang="en-US" b="1" dirty="0"/>
              <a:t>UL 263 </a:t>
            </a:r>
          </a:p>
        </p:txBody>
      </p:sp>
      <p:sp>
        <p:nvSpPr>
          <p:cNvPr id="9" name="Rectangle 6">
            <a:extLst>
              <a:ext uri="{FF2B5EF4-FFF2-40B4-BE49-F238E27FC236}">
                <a16:creationId xmlns:a16="http://schemas.microsoft.com/office/drawing/2014/main" id="{F7D6844C-8C4F-4177-B362-83BEBC7EB356}"/>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58</a:t>
            </a:fld>
            <a:endParaRPr lang="en-US" altLang="en-US" dirty="0"/>
          </a:p>
        </p:txBody>
      </p:sp>
      <p:sp>
        <p:nvSpPr>
          <p:cNvPr id="4" name="Slide Number Placeholder 3">
            <a:extLst>
              <a:ext uri="{FF2B5EF4-FFF2-40B4-BE49-F238E27FC236}">
                <a16:creationId xmlns:a16="http://schemas.microsoft.com/office/drawing/2014/main" id="{6DF023BA-0BC0-78A2-8F67-988BA7C5B7B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58</a:t>
            </a:fld>
            <a:endParaRPr lang="en-US" altLang="en-US" dirty="0"/>
          </a:p>
        </p:txBody>
      </p:sp>
      <p:sp>
        <p:nvSpPr>
          <p:cNvPr id="6" name="Title 1">
            <a:extLst>
              <a:ext uri="{FF2B5EF4-FFF2-40B4-BE49-F238E27FC236}">
                <a16:creationId xmlns:a16="http://schemas.microsoft.com/office/drawing/2014/main" id="{6A8A31A0-A5B2-6CB7-13D6-F31451FDB14C}"/>
              </a:ext>
            </a:extLst>
          </p:cNvPr>
          <p:cNvSpPr>
            <a:spLocks noGrp="1"/>
          </p:cNvSpPr>
          <p:nvPr>
            <p:ph type="title"/>
          </p:nvPr>
        </p:nvSpPr>
        <p:spPr>
          <a:xfrm>
            <a:off x="838199" y="365125"/>
            <a:ext cx="10241404" cy="701675"/>
          </a:xfrm>
        </p:spPr>
        <p:txBody>
          <a:bodyPr>
            <a:normAutofit/>
          </a:bodyPr>
          <a:lstStyle/>
          <a:p>
            <a:r>
              <a:rPr lang="en-US" dirty="0"/>
              <a:t>Fire Protection vs. Fire Resistance</a:t>
            </a:r>
            <a:endParaRPr lang="en-US" b="1" dirty="0"/>
          </a:p>
        </p:txBody>
      </p:sp>
      <p:sp>
        <p:nvSpPr>
          <p:cNvPr id="13" name="Rectangle 12">
            <a:extLst>
              <a:ext uri="{FF2B5EF4-FFF2-40B4-BE49-F238E27FC236}">
                <a16:creationId xmlns:a16="http://schemas.microsoft.com/office/drawing/2014/main" id="{5E1B7020-7A40-CFC2-E4BF-F36861447744}"/>
              </a:ext>
            </a:extLst>
          </p:cNvPr>
          <p:cNvSpPr/>
          <p:nvPr/>
        </p:nvSpPr>
        <p:spPr>
          <a:xfrm>
            <a:off x="1524000" y="4953000"/>
            <a:ext cx="9882549" cy="457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F74E040-AC2D-4CC7-5AEC-2EA1D932BD01}"/>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IBC Table 707.6</a:t>
            </a:r>
            <a:endParaRPr lang="en-US" sz="2400" dirty="0"/>
          </a:p>
        </p:txBody>
      </p:sp>
    </p:spTree>
    <p:extLst>
      <p:ext uri="{BB962C8B-B14F-4D97-AF65-F5344CB8AC3E}">
        <p14:creationId xmlns:p14="http://schemas.microsoft.com/office/powerpoint/2010/main" val="1264317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Prevention</a:t>
            </a:r>
            <a:endParaRPr lang="en-US" b="1" dirty="0"/>
          </a:p>
        </p:txBody>
      </p:sp>
      <p:sp>
        <p:nvSpPr>
          <p:cNvPr id="3" name="Content Placeholder 2"/>
          <p:cNvSpPr>
            <a:spLocks noGrp="1"/>
          </p:cNvSpPr>
          <p:nvPr>
            <p:ph idx="1"/>
          </p:nvPr>
        </p:nvSpPr>
        <p:spPr>
          <a:xfrm>
            <a:off x="838199" y="1828800"/>
            <a:ext cx="5867402" cy="4481513"/>
          </a:xfrm>
        </p:spPr>
        <p:txBody>
          <a:bodyPr>
            <a:noAutofit/>
          </a:bodyPr>
          <a:lstStyle/>
          <a:p>
            <a:r>
              <a:rPr lang="en-US" b="1" dirty="0"/>
              <a:t>Don’t Block or Prop Open</a:t>
            </a:r>
          </a:p>
          <a:p>
            <a:pPr marL="685800" lvl="2">
              <a:lnSpc>
                <a:spcPct val="100000"/>
              </a:lnSpc>
              <a:spcBef>
                <a:spcPts val="0"/>
              </a:spcBef>
              <a:spcAft>
                <a:spcPts val="600"/>
              </a:spcAft>
              <a:buFont typeface="Wingdings" panose="05000000000000000000" pitchFamily="2" charset="2"/>
              <a:buChar char="ü"/>
            </a:pPr>
            <a:r>
              <a:rPr lang="en-US" sz="1800" dirty="0"/>
              <a:t>Fire doors should be easily openable from the inside during an emergency</a:t>
            </a:r>
          </a:p>
          <a:p>
            <a:pPr marL="685800" lvl="2">
              <a:lnSpc>
                <a:spcPct val="100000"/>
              </a:lnSpc>
              <a:spcBef>
                <a:spcPts val="0"/>
              </a:spcBef>
              <a:spcAft>
                <a:spcPts val="600"/>
              </a:spcAft>
              <a:buFont typeface="Wingdings" panose="05000000000000000000" pitchFamily="2" charset="2"/>
              <a:buChar char="ü"/>
            </a:pPr>
            <a:r>
              <a:rPr lang="en-US" sz="1800" dirty="0"/>
              <a:t>Propping open a fire door can allow smoke and other combustion products to spread the fire</a:t>
            </a:r>
          </a:p>
          <a:p>
            <a:r>
              <a:rPr lang="en-US" b="1" dirty="0"/>
              <a:t>Don’t Modify</a:t>
            </a:r>
          </a:p>
          <a:p>
            <a:pPr marL="800100" lvl="2" indent="-342900">
              <a:lnSpc>
                <a:spcPct val="100000"/>
              </a:lnSpc>
              <a:spcBef>
                <a:spcPts val="0"/>
              </a:spcBef>
              <a:spcAft>
                <a:spcPts val="600"/>
              </a:spcAft>
              <a:buFont typeface="Wingdings" panose="05000000000000000000" pitchFamily="2" charset="2"/>
              <a:buChar char="ü"/>
            </a:pPr>
            <a:r>
              <a:rPr lang="en-US" sz="1800" dirty="0"/>
              <a:t>Modifying a fire door, such as drilling into it, can void its fire rating and make it unsafe</a:t>
            </a:r>
          </a:p>
          <a:p>
            <a:pPr marL="800100" lvl="2" indent="-342900">
              <a:lnSpc>
                <a:spcPct val="100000"/>
              </a:lnSpc>
              <a:spcBef>
                <a:spcPts val="0"/>
              </a:spcBef>
              <a:spcAft>
                <a:spcPts val="600"/>
              </a:spcAft>
              <a:buFont typeface="Wingdings" panose="05000000000000000000" pitchFamily="2" charset="2"/>
              <a:buChar char="ü"/>
            </a:pPr>
            <a:r>
              <a:rPr lang="en-US" sz="1800" dirty="0"/>
              <a:t>Avoid painting the fire labels on the door frame or smoke seals, or sticking materials to the door or frame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19900" y="2077507"/>
            <a:ext cx="41148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934BD9D9-FA6C-432E-AEC7-15B1AE6BCC0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59</a:t>
            </a:fld>
            <a:endParaRPr lang="en-US" altLang="en-US" dirty="0"/>
          </a:p>
        </p:txBody>
      </p:sp>
      <p:sp>
        <p:nvSpPr>
          <p:cNvPr id="6" name="Slide Number Placeholder 3">
            <a:extLst>
              <a:ext uri="{FF2B5EF4-FFF2-40B4-BE49-F238E27FC236}">
                <a16:creationId xmlns:a16="http://schemas.microsoft.com/office/drawing/2014/main" id="{1F117074-7F7B-08DD-1566-95C21DAF18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59</a:t>
            </a:fld>
            <a:endParaRPr lang="en-US" altLang="en-US" dirty="0"/>
          </a:p>
        </p:txBody>
      </p:sp>
      <p:sp>
        <p:nvSpPr>
          <p:cNvPr id="7" name="TextBox 6">
            <a:extLst>
              <a:ext uri="{FF2B5EF4-FFF2-40B4-BE49-F238E27FC236}">
                <a16:creationId xmlns:a16="http://schemas.microsoft.com/office/drawing/2014/main" id="{1711E344-7FAF-3ED8-A5C2-D34519E428D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Do’s and Don’ts for Fire Doors</a:t>
            </a:r>
            <a:endParaRPr lang="en-US" sz="2400" dirty="0"/>
          </a:p>
        </p:txBody>
      </p:sp>
    </p:spTree>
    <p:extLst>
      <p:ext uri="{BB962C8B-B14F-4D97-AF65-F5344CB8AC3E}">
        <p14:creationId xmlns:p14="http://schemas.microsoft.com/office/powerpoint/2010/main" val="27879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anim calcmode="lin" valueType="num">
                                      <p:cBhvr>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500"/>
                                        <p:tgtEl>
                                          <p:spTgt spid="3">
                                            <p:txEl>
                                              <p:pRg st="5" end="5"/>
                                            </p:txEl>
                                          </p:spTgt>
                                        </p:tgtEl>
                                      </p:cBhvr>
                                    </p:animEffect>
                                    <p:anim calcmode="lin" valueType="num">
                                      <p:cBhvr>
                                        <p:cTn id="35"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Assemblies</a:t>
            </a:r>
          </a:p>
        </p:txBody>
      </p:sp>
      <p:sp>
        <p:nvSpPr>
          <p:cNvPr id="3" name="Content Placeholder 2"/>
          <p:cNvSpPr>
            <a:spLocks noGrp="1"/>
          </p:cNvSpPr>
          <p:nvPr>
            <p:ph idx="1"/>
          </p:nvPr>
        </p:nvSpPr>
        <p:spPr>
          <a:xfrm>
            <a:off x="838199" y="1866899"/>
            <a:ext cx="6019801" cy="3861331"/>
          </a:xfrm>
        </p:spPr>
        <p:txBody>
          <a:bodyPr>
            <a:noAutofit/>
          </a:bodyPr>
          <a:lstStyle/>
          <a:p>
            <a:r>
              <a:rPr lang="en-US" dirty="0"/>
              <a:t>Fire door assemblies must comply with local building codes and fire safety regulations</a:t>
            </a:r>
          </a:p>
          <a:p>
            <a:r>
              <a:rPr lang="en-US" dirty="0"/>
              <a:t>Most US states use the </a:t>
            </a:r>
            <a:r>
              <a:rPr lang="en-US" b="1" dirty="0"/>
              <a:t>International Building Code (IBC) </a:t>
            </a:r>
            <a:r>
              <a:rPr lang="en-US" dirty="0"/>
              <a:t>to specify where fire door assemblies are required </a:t>
            </a:r>
          </a:p>
          <a:p>
            <a:r>
              <a:rPr lang="en-US" dirty="0"/>
              <a:t>Regular inspections and maintenance are crucial to ensure that they function correctly in the event of a fire, including:</a:t>
            </a:r>
          </a:p>
          <a:p>
            <a:pPr lvl="1">
              <a:lnSpc>
                <a:spcPct val="100000"/>
              </a:lnSpc>
              <a:spcBef>
                <a:spcPts val="0"/>
              </a:spcBef>
              <a:spcAft>
                <a:spcPts val="600"/>
              </a:spcAft>
              <a:buFont typeface="Wingdings" panose="05000000000000000000" pitchFamily="2" charset="2"/>
              <a:buChar char="ü"/>
            </a:pPr>
            <a:r>
              <a:rPr lang="en-US" sz="1800" dirty="0"/>
              <a:t> Checking for proper alignment</a:t>
            </a:r>
          </a:p>
          <a:p>
            <a:pPr lvl="1">
              <a:lnSpc>
                <a:spcPct val="100000"/>
              </a:lnSpc>
              <a:spcBef>
                <a:spcPts val="0"/>
              </a:spcBef>
              <a:spcAft>
                <a:spcPts val="600"/>
              </a:spcAft>
              <a:buFont typeface="Wingdings" panose="05000000000000000000" pitchFamily="2" charset="2"/>
              <a:buChar char="ü"/>
            </a:pPr>
            <a:r>
              <a:rPr lang="en-US" sz="1800" dirty="0"/>
              <a:t> Functionality of self-closing devices</a:t>
            </a:r>
          </a:p>
          <a:p>
            <a:pPr lvl="1">
              <a:lnSpc>
                <a:spcPct val="100000"/>
              </a:lnSpc>
              <a:spcBef>
                <a:spcPts val="0"/>
              </a:spcBef>
              <a:spcAft>
                <a:spcPts val="600"/>
              </a:spcAft>
              <a:buFont typeface="Wingdings" panose="05000000000000000000" pitchFamily="2" charset="2"/>
              <a:buChar char="ü"/>
            </a:pPr>
            <a:r>
              <a:rPr lang="en-US" sz="1800" dirty="0"/>
              <a:t> The condition of seals and gaskets</a:t>
            </a:r>
          </a:p>
        </p:txBody>
      </p:sp>
      <p:sp>
        <p:nvSpPr>
          <p:cNvPr id="5" name="Rectangle 6">
            <a:extLst>
              <a:ext uri="{FF2B5EF4-FFF2-40B4-BE49-F238E27FC236}">
                <a16:creationId xmlns:a16="http://schemas.microsoft.com/office/drawing/2014/main" id="{EDD1693A-E3C0-4DEA-B0C1-AD7D805B84DA}"/>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a:t>
            </a:fld>
            <a:endParaRPr lang="en-US" altLang="en-US" dirty="0"/>
          </a:p>
        </p:txBody>
      </p:sp>
      <p:pic>
        <p:nvPicPr>
          <p:cNvPr id="7" name="Picture 6">
            <a:extLst>
              <a:ext uri="{FF2B5EF4-FFF2-40B4-BE49-F238E27FC236}">
                <a16:creationId xmlns:a16="http://schemas.microsoft.com/office/drawing/2014/main" id="{CAD70C6F-C9E8-4AF0-ADE8-A9ADB90536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6200" y="1524000"/>
            <a:ext cx="3313126" cy="4271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B7EE68FA-AF74-1AB8-72FB-E165150ADA4E}"/>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a:t>
            </a:fld>
            <a:endParaRPr lang="en-US" altLang="en-US" dirty="0"/>
          </a:p>
        </p:txBody>
      </p:sp>
      <p:sp>
        <p:nvSpPr>
          <p:cNvPr id="9" name="TextBox 8">
            <a:extLst>
              <a:ext uri="{FF2B5EF4-FFF2-40B4-BE49-F238E27FC236}">
                <a16:creationId xmlns:a16="http://schemas.microsoft.com/office/drawing/2014/main" id="{682DB87D-645C-4C23-BB65-E8DD5D0B3DA5}"/>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Where are they required?</a:t>
            </a:r>
            <a:endParaRPr lang="en-US" sz="2400" dirty="0"/>
          </a:p>
        </p:txBody>
      </p:sp>
    </p:spTree>
    <p:extLst>
      <p:ext uri="{BB962C8B-B14F-4D97-AF65-F5344CB8AC3E}">
        <p14:creationId xmlns:p14="http://schemas.microsoft.com/office/powerpoint/2010/main" val="40162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500"/>
                                        <p:tgtEl>
                                          <p:spTgt spid="3">
                                            <p:txEl>
                                              <p:pRg st="5" end="5"/>
                                            </p:txEl>
                                          </p:spTgt>
                                        </p:tgtEl>
                                      </p:cBhvr>
                                    </p:animEffect>
                                    <p:anim calcmode="lin" valueType="num">
                                      <p:cBhvr>
                                        <p:cTn id="35"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Prevention</a:t>
            </a:r>
            <a:endParaRPr lang="en-US" b="1" dirty="0"/>
          </a:p>
        </p:txBody>
      </p:sp>
      <p:sp>
        <p:nvSpPr>
          <p:cNvPr id="3" name="Content Placeholder 2"/>
          <p:cNvSpPr>
            <a:spLocks noGrp="1"/>
          </p:cNvSpPr>
          <p:nvPr>
            <p:ph idx="1"/>
          </p:nvPr>
        </p:nvSpPr>
        <p:spPr>
          <a:xfrm>
            <a:off x="838199" y="1828800"/>
            <a:ext cx="5715002" cy="4343400"/>
          </a:xfrm>
        </p:spPr>
        <p:txBody>
          <a:bodyPr>
            <a:noAutofit/>
          </a:bodyPr>
          <a:lstStyle/>
          <a:p>
            <a:r>
              <a:rPr lang="en-US" b="1" dirty="0"/>
              <a:t>Don’t Install Certain Hardware</a:t>
            </a:r>
          </a:p>
          <a:p>
            <a:pPr marL="685800" lvl="2">
              <a:lnSpc>
                <a:spcPct val="100000"/>
              </a:lnSpc>
              <a:spcBef>
                <a:spcPts val="0"/>
              </a:spcBef>
              <a:spcAft>
                <a:spcPts val="600"/>
              </a:spcAft>
              <a:buFont typeface="Wingdings" panose="05000000000000000000" pitchFamily="2" charset="2"/>
              <a:buChar char="ü"/>
            </a:pPr>
            <a:r>
              <a:rPr lang="en-US" sz="1800" dirty="0"/>
              <a:t>Kick plates taller than 16 inches from the bottom of the door can reduce the door's fire resistance</a:t>
            </a:r>
          </a:p>
          <a:p>
            <a:pPr marL="685800" lvl="2">
              <a:lnSpc>
                <a:spcPct val="100000"/>
              </a:lnSpc>
              <a:spcBef>
                <a:spcPts val="0"/>
              </a:spcBef>
              <a:spcAft>
                <a:spcPts val="600"/>
              </a:spcAft>
              <a:buFont typeface="Wingdings" panose="05000000000000000000" pitchFamily="2" charset="2"/>
              <a:buChar char="ü"/>
            </a:pPr>
            <a:r>
              <a:rPr lang="en-US" sz="1800" dirty="0"/>
              <a:t>Do not use wooden, plastic, or nylon shims on the hinges, as only steel shims can be used on fire-rated doors per </a:t>
            </a:r>
            <a:r>
              <a:rPr lang="en-US" sz="1800" b="1" dirty="0"/>
              <a:t>NFPA 80</a:t>
            </a:r>
          </a:p>
          <a:p>
            <a:r>
              <a:rPr lang="en-US" b="1" dirty="0"/>
              <a:t>Don’t Store Equipment or Items Against the Door</a:t>
            </a:r>
          </a:p>
          <a:p>
            <a:pPr marL="685800" lvl="3">
              <a:lnSpc>
                <a:spcPct val="100000"/>
              </a:lnSpc>
              <a:spcBef>
                <a:spcPts val="1200"/>
              </a:spcBef>
              <a:spcAft>
                <a:spcPts val="1200"/>
              </a:spcAft>
              <a:buFont typeface="Wingdings" panose="05000000000000000000" pitchFamily="2" charset="2"/>
              <a:buChar char="ü"/>
            </a:pPr>
            <a:r>
              <a:rPr lang="en-US" dirty="0"/>
              <a:t>Avoid storing equipment or combustibles against the door that can block access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519"/>
          <a:stretch/>
        </p:blipFill>
        <p:spPr>
          <a:xfrm>
            <a:off x="6743354" y="1940749"/>
            <a:ext cx="4229445" cy="3746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934BD9D9-FA6C-432E-AEC7-15B1AE6BCC0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60</a:t>
            </a:fld>
            <a:endParaRPr lang="en-US" altLang="en-US" dirty="0"/>
          </a:p>
        </p:txBody>
      </p:sp>
      <p:sp>
        <p:nvSpPr>
          <p:cNvPr id="6" name="Slide Number Placeholder 3">
            <a:extLst>
              <a:ext uri="{FF2B5EF4-FFF2-40B4-BE49-F238E27FC236}">
                <a16:creationId xmlns:a16="http://schemas.microsoft.com/office/drawing/2014/main" id="{1F117074-7F7B-08DD-1566-95C21DAF18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60</a:t>
            </a:fld>
            <a:endParaRPr lang="en-US" altLang="en-US" dirty="0"/>
          </a:p>
        </p:txBody>
      </p:sp>
      <p:sp>
        <p:nvSpPr>
          <p:cNvPr id="7" name="TextBox 6">
            <a:extLst>
              <a:ext uri="{FF2B5EF4-FFF2-40B4-BE49-F238E27FC236}">
                <a16:creationId xmlns:a16="http://schemas.microsoft.com/office/drawing/2014/main" id="{1711E344-7FAF-3ED8-A5C2-D34519E428D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Do’s and Don’ts for Fire Doors</a:t>
            </a:r>
            <a:endParaRPr lang="en-US" sz="2400" dirty="0"/>
          </a:p>
        </p:txBody>
      </p:sp>
    </p:spTree>
    <p:extLst>
      <p:ext uri="{BB962C8B-B14F-4D97-AF65-F5344CB8AC3E}">
        <p14:creationId xmlns:p14="http://schemas.microsoft.com/office/powerpoint/2010/main" val="40544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anim calcmode="lin" valueType="num">
                                      <p:cBhvr>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Prevention</a:t>
            </a:r>
            <a:endParaRPr lang="en-US" b="1" dirty="0"/>
          </a:p>
        </p:txBody>
      </p:sp>
      <p:sp>
        <p:nvSpPr>
          <p:cNvPr id="3" name="Content Placeholder 2"/>
          <p:cNvSpPr>
            <a:spLocks noGrp="1"/>
          </p:cNvSpPr>
          <p:nvPr>
            <p:ph idx="1"/>
          </p:nvPr>
        </p:nvSpPr>
        <p:spPr>
          <a:xfrm>
            <a:off x="838199" y="1828800"/>
            <a:ext cx="5562602" cy="3899431"/>
          </a:xfrm>
        </p:spPr>
        <p:txBody>
          <a:bodyPr>
            <a:noAutofit/>
          </a:bodyPr>
          <a:lstStyle/>
          <a:p>
            <a:r>
              <a:rPr lang="en-US" b="1" dirty="0"/>
              <a:t>Don’t Damage Labels</a:t>
            </a:r>
          </a:p>
          <a:p>
            <a:pPr marL="685800" lvl="3">
              <a:lnSpc>
                <a:spcPct val="100000"/>
              </a:lnSpc>
              <a:spcBef>
                <a:spcPts val="1200"/>
              </a:spcBef>
              <a:spcAft>
                <a:spcPts val="1200"/>
              </a:spcAft>
              <a:buFont typeface="Wingdings" panose="05000000000000000000" pitchFamily="2" charset="2"/>
              <a:buChar char="ü"/>
            </a:pPr>
            <a:r>
              <a:rPr lang="en-US" dirty="0"/>
              <a:t>Do not remove, conceal, or damage fire labels on the door, frame, or hardware</a:t>
            </a:r>
          </a:p>
          <a:p>
            <a:r>
              <a:rPr lang="en-US" b="1" dirty="0"/>
              <a:t>Do Inspect, Maintain &amp; Test</a:t>
            </a:r>
          </a:p>
          <a:p>
            <a:pPr marL="685800" lvl="2">
              <a:lnSpc>
                <a:spcPct val="100000"/>
              </a:lnSpc>
              <a:spcBef>
                <a:spcPts val="0"/>
              </a:spcBef>
              <a:spcAft>
                <a:spcPts val="600"/>
              </a:spcAft>
              <a:buFont typeface="Wingdings" panose="05000000000000000000" pitchFamily="2" charset="2"/>
              <a:buChar char="ü"/>
            </a:pPr>
            <a:r>
              <a:rPr lang="en-US" sz="1800" b="1" dirty="0"/>
              <a:t>NFPA 80 </a:t>
            </a:r>
            <a:r>
              <a:rPr lang="en-US" sz="1800" dirty="0"/>
              <a:t>requires that fire doors are inspected, maintained, and tested annually</a:t>
            </a:r>
          </a:p>
          <a:p>
            <a:pPr marL="685800" lvl="2">
              <a:lnSpc>
                <a:spcPct val="100000"/>
              </a:lnSpc>
              <a:spcBef>
                <a:spcPts val="0"/>
              </a:spcBef>
              <a:spcAft>
                <a:spcPts val="600"/>
              </a:spcAft>
              <a:buFont typeface="Wingdings" panose="05000000000000000000" pitchFamily="2" charset="2"/>
              <a:buChar char="ü"/>
            </a:pPr>
            <a:r>
              <a:rPr lang="en-US" sz="1800" dirty="0"/>
              <a:t>Commercial fire-rated doors should also be drop-tested annually to ensure they close quickly and accurately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7097089" y="1676400"/>
            <a:ext cx="3887059" cy="4132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934BD9D9-FA6C-432E-AEC7-15B1AE6BCC0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61</a:t>
            </a:fld>
            <a:endParaRPr lang="en-US" altLang="en-US" dirty="0"/>
          </a:p>
        </p:txBody>
      </p:sp>
      <p:sp>
        <p:nvSpPr>
          <p:cNvPr id="6" name="Slide Number Placeholder 3">
            <a:extLst>
              <a:ext uri="{FF2B5EF4-FFF2-40B4-BE49-F238E27FC236}">
                <a16:creationId xmlns:a16="http://schemas.microsoft.com/office/drawing/2014/main" id="{1F117074-7F7B-08DD-1566-95C21DAF18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61</a:t>
            </a:fld>
            <a:endParaRPr lang="en-US" altLang="en-US" dirty="0"/>
          </a:p>
        </p:txBody>
      </p:sp>
      <p:sp>
        <p:nvSpPr>
          <p:cNvPr id="7" name="TextBox 6">
            <a:extLst>
              <a:ext uri="{FF2B5EF4-FFF2-40B4-BE49-F238E27FC236}">
                <a16:creationId xmlns:a16="http://schemas.microsoft.com/office/drawing/2014/main" id="{1711E344-7FAF-3ED8-A5C2-D34519E428D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Do’s and Don’ts for Fire Doors</a:t>
            </a:r>
            <a:endParaRPr lang="en-US" sz="2400" dirty="0"/>
          </a:p>
        </p:txBody>
      </p:sp>
    </p:spTree>
    <p:extLst>
      <p:ext uri="{BB962C8B-B14F-4D97-AF65-F5344CB8AC3E}">
        <p14:creationId xmlns:p14="http://schemas.microsoft.com/office/powerpoint/2010/main" val="31991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Door - non-fire side.jpg"/>
          <p:cNvPicPr>
            <a:picLocks noChangeAspect="1"/>
          </p:cNvPicPr>
          <p:nvPr/>
        </p:nvPicPr>
        <p:blipFill>
          <a:blip r:embed="rId3" cstate="print"/>
          <a:srcRect r="1099" b="19314"/>
          <a:stretch>
            <a:fillRect/>
          </a:stretch>
        </p:blipFill>
        <p:spPr>
          <a:xfrm>
            <a:off x="1776919" y="2440282"/>
            <a:ext cx="382016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ire Door - fire side.jpg"/>
          <p:cNvPicPr>
            <a:picLocks noChangeAspect="1"/>
          </p:cNvPicPr>
          <p:nvPr/>
        </p:nvPicPr>
        <p:blipFill>
          <a:blip r:embed="rId4" cstate="print"/>
          <a:srcRect l="7392"/>
          <a:stretch>
            <a:fillRect/>
          </a:stretch>
        </p:blipFill>
        <p:spPr>
          <a:xfrm>
            <a:off x="6611135" y="2440282"/>
            <a:ext cx="3658629"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891" name="TextBox 4"/>
          <p:cNvSpPr txBox="1">
            <a:spLocks noChangeArrowheads="1"/>
          </p:cNvSpPr>
          <p:nvPr/>
        </p:nvSpPr>
        <p:spPr bwMode="auto">
          <a:xfrm>
            <a:off x="6630590" y="5910203"/>
            <a:ext cx="3658630" cy="400110"/>
          </a:xfrm>
          <a:prstGeom prst="rect">
            <a:avLst/>
          </a:prstGeom>
          <a:noFill/>
          <a:ln w="9525">
            <a:noFill/>
            <a:miter lim="800000"/>
            <a:headEnd/>
            <a:tailEnd/>
          </a:ln>
        </p:spPr>
        <p:txBody>
          <a:bodyPr wrap="square">
            <a:spAutoFit/>
          </a:bodyPr>
          <a:lstStyle/>
          <a:p>
            <a:pPr algn="ctr"/>
            <a:r>
              <a:rPr lang="en-US" sz="1000" dirty="0">
                <a:latin typeface="+mn-lt"/>
              </a:rPr>
              <a:t>Photos courtesy of:</a:t>
            </a:r>
          </a:p>
          <a:p>
            <a:pPr algn="ctr"/>
            <a:r>
              <a:rPr lang="en-US" sz="1000" dirty="0">
                <a:latin typeface="+mn-lt"/>
              </a:rPr>
              <a:t>Christopher Taylor, NYS Office of Fire Prevention &amp; Control</a:t>
            </a:r>
          </a:p>
        </p:txBody>
      </p:sp>
      <p:sp>
        <p:nvSpPr>
          <p:cNvPr id="7" name="Title 2"/>
          <p:cNvSpPr>
            <a:spLocks noGrp="1"/>
          </p:cNvSpPr>
          <p:nvPr>
            <p:ph type="title"/>
          </p:nvPr>
        </p:nvSpPr>
        <p:spPr>
          <a:xfrm>
            <a:off x="838198" y="1407349"/>
            <a:ext cx="10515604" cy="1066800"/>
          </a:xfrm>
        </p:spPr>
        <p:txBody>
          <a:bodyPr/>
          <a:lstStyle/>
          <a:p>
            <a:pPr algn="ctr">
              <a:defRPr/>
            </a:pPr>
            <a:r>
              <a:rPr lang="en-US" sz="1800" b="0" dirty="0">
                <a:latin typeface="+mn-lt"/>
              </a:rPr>
              <a:t>This closed fire door protected the Robert Moses Nature Center during a fire that started in the workshop</a:t>
            </a:r>
            <a:endParaRPr lang="en-US" sz="1800" dirty="0">
              <a:latin typeface="+mn-lt"/>
            </a:endParaRPr>
          </a:p>
        </p:txBody>
      </p:sp>
      <p:sp>
        <p:nvSpPr>
          <p:cNvPr id="8" name="Rectangle 6">
            <a:extLst>
              <a:ext uri="{FF2B5EF4-FFF2-40B4-BE49-F238E27FC236}">
                <a16:creationId xmlns:a16="http://schemas.microsoft.com/office/drawing/2014/main" id="{CD105CD2-5CD1-4F3C-A6C1-7BD31C9E62DA}"/>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62</a:t>
            </a:fld>
            <a:endParaRPr lang="en-US" altLang="en-US" dirty="0"/>
          </a:p>
        </p:txBody>
      </p:sp>
      <p:sp>
        <p:nvSpPr>
          <p:cNvPr id="2" name="Slide Number Placeholder 3">
            <a:extLst>
              <a:ext uri="{FF2B5EF4-FFF2-40B4-BE49-F238E27FC236}">
                <a16:creationId xmlns:a16="http://schemas.microsoft.com/office/drawing/2014/main" id="{D798E151-7B75-D0A3-1937-AEAC0AB2260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62</a:t>
            </a:fld>
            <a:endParaRPr lang="en-US" altLang="en-US" dirty="0"/>
          </a:p>
        </p:txBody>
      </p:sp>
      <p:sp>
        <p:nvSpPr>
          <p:cNvPr id="3" name="Title 1">
            <a:extLst>
              <a:ext uri="{FF2B5EF4-FFF2-40B4-BE49-F238E27FC236}">
                <a16:creationId xmlns:a16="http://schemas.microsoft.com/office/drawing/2014/main" id="{FA030B3D-4A62-849A-17AB-BDEAD1DCF81C}"/>
              </a:ext>
            </a:extLst>
          </p:cNvPr>
          <p:cNvSpPr txBox="1">
            <a:spLocks/>
          </p:cNvSpPr>
          <p:nvPr/>
        </p:nvSpPr>
        <p:spPr>
          <a:xfrm>
            <a:off x="838199" y="365125"/>
            <a:ext cx="10241404"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fontAlgn="auto">
              <a:spcAft>
                <a:spcPts val="0"/>
              </a:spcAft>
            </a:pPr>
            <a:r>
              <a:rPr lang="en-US" sz="3600" dirty="0"/>
              <a:t>Fire Prevention</a:t>
            </a:r>
          </a:p>
        </p:txBody>
      </p:sp>
      <p:sp>
        <p:nvSpPr>
          <p:cNvPr id="5" name="TextBox 4">
            <a:extLst>
              <a:ext uri="{FF2B5EF4-FFF2-40B4-BE49-F238E27FC236}">
                <a16:creationId xmlns:a16="http://schemas.microsoft.com/office/drawing/2014/main" id="{2ECFE1E2-6F2E-32E8-41E0-74AA2DABC278}"/>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Case Study</a:t>
            </a:r>
            <a:endParaRPr lang="en-US" sz="2400" dirty="0"/>
          </a:p>
        </p:txBody>
      </p:sp>
    </p:spTree>
    <p:extLst>
      <p:ext uri="{BB962C8B-B14F-4D97-AF65-F5344CB8AC3E}">
        <p14:creationId xmlns:p14="http://schemas.microsoft.com/office/powerpoint/2010/main" val="4390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anim calcmode="lin" valueType="num">
                                      <p:cBhvr>
                                        <p:cTn id="14" dur="1250" fill="hold"/>
                                        <p:tgtEl>
                                          <p:spTgt spid="4"/>
                                        </p:tgtEl>
                                        <p:attrNameLst>
                                          <p:attrName>ppt_x</p:attrName>
                                        </p:attrNameLst>
                                      </p:cBhvr>
                                      <p:tavLst>
                                        <p:tav tm="0">
                                          <p:val>
                                            <p:strVal val="#ppt_x"/>
                                          </p:val>
                                        </p:tav>
                                        <p:tav tm="100000">
                                          <p:val>
                                            <p:strVal val="#ppt_x"/>
                                          </p:val>
                                        </p:tav>
                                      </p:tavLst>
                                    </p:anim>
                                    <p:anim calcmode="lin" valueType="num">
                                      <p:cBhvr>
                                        <p:cTn id="15" dur="12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fedPortionofBuilding.JPG"/>
          <p:cNvPicPr>
            <a:picLocks noChangeAspect="1"/>
          </p:cNvPicPr>
          <p:nvPr/>
        </p:nvPicPr>
        <p:blipFill>
          <a:blip r:embed="rId3" cstate="print"/>
          <a:stretch>
            <a:fillRect/>
          </a:stretch>
        </p:blipFill>
        <p:spPr>
          <a:xfrm>
            <a:off x="3657600" y="2133600"/>
            <a:ext cx="6644735" cy="3752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Collapsed Section.jpg"/>
          <p:cNvPicPr>
            <a:picLocks noChangeAspect="1"/>
          </p:cNvPicPr>
          <p:nvPr/>
        </p:nvPicPr>
        <p:blipFill>
          <a:blip r:embed="rId4" cstate="print"/>
          <a:stretch>
            <a:fillRect/>
          </a:stretch>
        </p:blipFill>
        <p:spPr>
          <a:xfrm>
            <a:off x="1219200" y="1931021"/>
            <a:ext cx="4038600" cy="2913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EF89504C-BAE9-4ACA-AB1D-4A456F289A4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63</a:t>
            </a:fld>
            <a:endParaRPr lang="en-US" altLang="en-US" dirty="0"/>
          </a:p>
        </p:txBody>
      </p:sp>
      <p:sp>
        <p:nvSpPr>
          <p:cNvPr id="2" name="Slide Number Placeholder 3">
            <a:extLst>
              <a:ext uri="{FF2B5EF4-FFF2-40B4-BE49-F238E27FC236}">
                <a16:creationId xmlns:a16="http://schemas.microsoft.com/office/drawing/2014/main" id="{726A6B09-748D-829D-F658-D2057D53821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63</a:t>
            </a:fld>
            <a:endParaRPr lang="en-US" altLang="en-US" dirty="0"/>
          </a:p>
        </p:txBody>
      </p:sp>
      <p:sp>
        <p:nvSpPr>
          <p:cNvPr id="3" name="Title 1">
            <a:extLst>
              <a:ext uri="{FF2B5EF4-FFF2-40B4-BE49-F238E27FC236}">
                <a16:creationId xmlns:a16="http://schemas.microsoft.com/office/drawing/2014/main" id="{2A9A89E4-447C-F4B1-4943-D58BE5153CB1}"/>
              </a:ext>
            </a:extLst>
          </p:cNvPr>
          <p:cNvSpPr txBox="1">
            <a:spLocks/>
          </p:cNvSpPr>
          <p:nvPr/>
        </p:nvSpPr>
        <p:spPr>
          <a:xfrm>
            <a:off x="838199" y="365125"/>
            <a:ext cx="10241404"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fontAlgn="auto">
              <a:spcAft>
                <a:spcPts val="0"/>
              </a:spcAft>
            </a:pPr>
            <a:r>
              <a:rPr lang="en-US" sz="3600" dirty="0"/>
              <a:t>Fire Prevention</a:t>
            </a:r>
          </a:p>
        </p:txBody>
      </p:sp>
      <p:sp>
        <p:nvSpPr>
          <p:cNvPr id="8" name="TextBox 7">
            <a:extLst>
              <a:ext uri="{FF2B5EF4-FFF2-40B4-BE49-F238E27FC236}">
                <a16:creationId xmlns:a16="http://schemas.microsoft.com/office/drawing/2014/main" id="{96A30AEE-E15D-4472-4D90-47B66A470D0B}"/>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Case Study</a:t>
            </a:r>
            <a:endParaRPr lang="en-US" sz="2400" dirty="0"/>
          </a:p>
        </p:txBody>
      </p:sp>
      <p:sp>
        <p:nvSpPr>
          <p:cNvPr id="9" name="TextBox 4">
            <a:extLst>
              <a:ext uri="{FF2B5EF4-FFF2-40B4-BE49-F238E27FC236}">
                <a16:creationId xmlns:a16="http://schemas.microsoft.com/office/drawing/2014/main" id="{EAB74ECF-7B21-B79F-60B3-464FDF2F4C83}"/>
              </a:ext>
            </a:extLst>
          </p:cNvPr>
          <p:cNvSpPr txBox="1">
            <a:spLocks noChangeArrowheads="1"/>
          </p:cNvSpPr>
          <p:nvPr/>
        </p:nvSpPr>
        <p:spPr bwMode="auto">
          <a:xfrm>
            <a:off x="5562600" y="5995928"/>
            <a:ext cx="3658630" cy="400110"/>
          </a:xfrm>
          <a:prstGeom prst="rect">
            <a:avLst/>
          </a:prstGeom>
          <a:noFill/>
          <a:ln w="9525">
            <a:noFill/>
            <a:miter lim="800000"/>
            <a:headEnd/>
            <a:tailEnd/>
          </a:ln>
        </p:spPr>
        <p:txBody>
          <a:bodyPr wrap="square">
            <a:spAutoFit/>
          </a:bodyPr>
          <a:lstStyle/>
          <a:p>
            <a:pPr algn="ctr"/>
            <a:r>
              <a:rPr lang="en-US" sz="1000" dirty="0">
                <a:latin typeface="+mn-lt"/>
              </a:rPr>
              <a:t>Photos courtesy of:</a:t>
            </a:r>
          </a:p>
          <a:p>
            <a:pPr algn="ctr"/>
            <a:r>
              <a:rPr lang="en-US" sz="1000" dirty="0">
                <a:latin typeface="+mn-lt"/>
              </a:rPr>
              <a:t>Christopher Taylor, NYS Office of Fire Prevention &amp; Control</a:t>
            </a:r>
          </a:p>
        </p:txBody>
      </p:sp>
    </p:spTree>
    <p:extLst>
      <p:ext uri="{BB962C8B-B14F-4D97-AF65-F5344CB8AC3E}">
        <p14:creationId xmlns:p14="http://schemas.microsoft.com/office/powerpoint/2010/main" val="41907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Testing</a:t>
            </a:r>
          </a:p>
        </p:txBody>
      </p:sp>
      <p:sp>
        <p:nvSpPr>
          <p:cNvPr id="3" name="Content Placeholder 2"/>
          <p:cNvSpPr>
            <a:spLocks noGrp="1"/>
          </p:cNvSpPr>
          <p:nvPr>
            <p:ph idx="1"/>
          </p:nvPr>
        </p:nvSpPr>
        <p:spPr>
          <a:xfrm>
            <a:off x="865761" y="1868344"/>
            <a:ext cx="4849239" cy="3792704"/>
          </a:xfrm>
        </p:spPr>
        <p:txBody>
          <a:bodyPr>
            <a:normAutofit/>
          </a:bodyPr>
          <a:lstStyle/>
          <a:p>
            <a:r>
              <a:rPr lang="en-US" dirty="0"/>
              <a:t>Positive pressure fire testing more accurately represents the conditions of an actual structure fire, and will provide a relative measure of performance of door assemblies under these specified exposure conditions</a:t>
            </a:r>
          </a:p>
          <a:p>
            <a:r>
              <a:rPr lang="en-US" b="1" dirty="0"/>
              <a:t>UL 10C </a:t>
            </a:r>
            <a:r>
              <a:rPr lang="en-US" dirty="0"/>
              <a:t>and </a:t>
            </a:r>
            <a:r>
              <a:rPr lang="en-US" b="1" dirty="0"/>
              <a:t>NFPA 252 </a:t>
            </a:r>
            <a:r>
              <a:rPr lang="en-US" dirty="0"/>
              <a:t>both describe the positive pressure test method, which dictates establishing the neutral pressure plane at 40 inches above the door sill no later than 5 minutes of the start of the test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2062" y="3581400"/>
            <a:ext cx="3285639" cy="2192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243" y="1940749"/>
            <a:ext cx="3285638" cy="2192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7743683" y="5879426"/>
            <a:ext cx="3285639" cy="430887"/>
          </a:xfrm>
          <a:prstGeom prst="rect">
            <a:avLst/>
          </a:prstGeom>
        </p:spPr>
        <p:txBody>
          <a:bodyPr wrap="square">
            <a:spAutoFit/>
          </a:bodyPr>
          <a:lstStyle/>
          <a:p>
            <a:pPr algn="ctr"/>
            <a:r>
              <a:rPr lang="en-US" sz="1100" dirty="0">
                <a:latin typeface="+mn-lt"/>
              </a:rPr>
              <a:t>Photos courtesy of:</a:t>
            </a:r>
          </a:p>
          <a:p>
            <a:pPr algn="ctr"/>
            <a:r>
              <a:rPr lang="en-US" sz="1100" dirty="0">
                <a:latin typeface="+mn-lt"/>
              </a:rPr>
              <a:t>Leslie Miller, Fire Protection Publications</a:t>
            </a:r>
          </a:p>
        </p:txBody>
      </p:sp>
      <p:sp>
        <p:nvSpPr>
          <p:cNvPr id="7" name="Rectangle 6">
            <a:extLst>
              <a:ext uri="{FF2B5EF4-FFF2-40B4-BE49-F238E27FC236}">
                <a16:creationId xmlns:a16="http://schemas.microsoft.com/office/drawing/2014/main" id="{0F04E1D4-CD44-457D-BF6D-EFB96777111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64</a:t>
            </a:fld>
            <a:endParaRPr lang="en-US" altLang="en-US" dirty="0"/>
          </a:p>
        </p:txBody>
      </p:sp>
      <p:sp>
        <p:nvSpPr>
          <p:cNvPr id="8" name="Slide Number Placeholder 3">
            <a:extLst>
              <a:ext uri="{FF2B5EF4-FFF2-40B4-BE49-F238E27FC236}">
                <a16:creationId xmlns:a16="http://schemas.microsoft.com/office/drawing/2014/main" id="{C486B06B-CFDF-4BDE-9BD9-C321A7164C9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64</a:t>
            </a:fld>
            <a:endParaRPr lang="en-US" altLang="en-US" dirty="0"/>
          </a:p>
        </p:txBody>
      </p:sp>
      <p:sp>
        <p:nvSpPr>
          <p:cNvPr id="9" name="TextBox 8">
            <a:extLst>
              <a:ext uri="{FF2B5EF4-FFF2-40B4-BE49-F238E27FC236}">
                <a16:creationId xmlns:a16="http://schemas.microsoft.com/office/drawing/2014/main" id="{8964C139-591C-D345-345B-65C9E8167DDB}"/>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Positive Pressure Test</a:t>
            </a:r>
            <a:endParaRPr lang="en-US" sz="2400" dirty="0"/>
          </a:p>
        </p:txBody>
      </p:sp>
    </p:spTree>
    <p:extLst>
      <p:ext uri="{BB962C8B-B14F-4D97-AF65-F5344CB8AC3E}">
        <p14:creationId xmlns:p14="http://schemas.microsoft.com/office/powerpoint/2010/main" val="34924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anim calcmode="lin" valueType="num">
                                      <p:cBhvr>
                                        <p:cTn id="14"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500"/>
                                        <p:tgtEl>
                                          <p:spTgt spid="3">
                                            <p:txEl>
                                              <p:pRg st="1" end="1"/>
                                            </p:txEl>
                                          </p:spTgt>
                                        </p:tgtEl>
                                      </p:cBhvr>
                                    </p:animEffect>
                                    <p:anim calcmode="lin" valueType="num">
                                      <p:cBhvr>
                                        <p:cTn id="21"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Testing</a:t>
            </a:r>
          </a:p>
        </p:txBody>
      </p:sp>
      <p:sp>
        <p:nvSpPr>
          <p:cNvPr id="3" name="Content Placeholder 2"/>
          <p:cNvSpPr>
            <a:spLocks noGrp="1"/>
          </p:cNvSpPr>
          <p:nvPr>
            <p:ph idx="1"/>
          </p:nvPr>
        </p:nvSpPr>
        <p:spPr>
          <a:xfrm>
            <a:off x="865760" y="1868344"/>
            <a:ext cx="6094707" cy="3792704"/>
          </a:xfrm>
        </p:spPr>
        <p:txBody>
          <a:bodyPr>
            <a:noAutofit/>
          </a:bodyPr>
          <a:lstStyle/>
          <a:p>
            <a:pPr marL="342900" indent="-342900">
              <a:spcBef>
                <a:spcPts val="0"/>
              </a:spcBef>
              <a:buFont typeface="Arial"/>
              <a:buChar char="•"/>
            </a:pPr>
            <a:r>
              <a:rPr lang="en-US" dirty="0"/>
              <a:t>The fire endurance test is controlled in accordance with the Standard Time-Temperature Curve</a:t>
            </a:r>
          </a:p>
          <a:p>
            <a:pPr marL="342900" indent="-342900">
              <a:buFont typeface="Arial"/>
              <a:buChar char="•"/>
            </a:pPr>
            <a:r>
              <a:rPr lang="en-US" dirty="0"/>
              <a:t>Temperature measured with not less than nine thermocouples symmetrically distributed to show the temperature near all parts of the test assembly​</a:t>
            </a:r>
          </a:p>
          <a:p>
            <a:pPr marL="342900" indent="-342900">
              <a:buFont typeface="Arial"/>
              <a:buChar char="•"/>
            </a:pPr>
            <a:r>
              <a:rPr lang="en-US" dirty="0"/>
              <a:t>Curve is based upon combustion of cellulose materials</a:t>
            </a:r>
          </a:p>
          <a:p>
            <a:pPr marL="342900" indent="-342900">
              <a:buFont typeface="Arial"/>
              <a:buChar char="•"/>
            </a:pPr>
            <a:r>
              <a:rPr lang="en-US" dirty="0"/>
              <a:t>Temperature reaches 1,000</a:t>
            </a:r>
            <a:r>
              <a:rPr lang="en-US" dirty="0">
                <a:ea typeface="Calibri" panose="020F0502020204030204" pitchFamily="34" charset="0"/>
                <a:cs typeface="Calibri" panose="020F0502020204030204" pitchFamily="34" charset="0"/>
              </a:rPr>
              <a:t>°</a:t>
            </a:r>
            <a:r>
              <a:rPr lang="en-US" dirty="0"/>
              <a:t>F within first five minutes and then gradually increases thereafter</a:t>
            </a:r>
          </a:p>
        </p:txBody>
      </p:sp>
      <p:sp>
        <p:nvSpPr>
          <p:cNvPr id="7" name="Rectangle 6">
            <a:extLst>
              <a:ext uri="{FF2B5EF4-FFF2-40B4-BE49-F238E27FC236}">
                <a16:creationId xmlns:a16="http://schemas.microsoft.com/office/drawing/2014/main" id="{0F04E1D4-CD44-457D-BF6D-EFB96777111F}"/>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65</a:t>
            </a:fld>
            <a:endParaRPr lang="en-US" altLang="en-US" dirty="0"/>
          </a:p>
        </p:txBody>
      </p:sp>
      <p:sp>
        <p:nvSpPr>
          <p:cNvPr id="8" name="Slide Number Placeholder 3">
            <a:extLst>
              <a:ext uri="{FF2B5EF4-FFF2-40B4-BE49-F238E27FC236}">
                <a16:creationId xmlns:a16="http://schemas.microsoft.com/office/drawing/2014/main" id="{C486B06B-CFDF-4BDE-9BD9-C321A7164C9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65</a:t>
            </a:fld>
            <a:endParaRPr lang="en-US" altLang="en-US" dirty="0"/>
          </a:p>
        </p:txBody>
      </p:sp>
      <p:pic>
        <p:nvPicPr>
          <p:cNvPr id="9" name="Picture 2">
            <a:extLst>
              <a:ext uri="{FF2B5EF4-FFF2-40B4-BE49-F238E27FC236}">
                <a16:creationId xmlns:a16="http://schemas.microsoft.com/office/drawing/2014/main" id="{21F1BC0E-68AA-216D-3B18-2669580FD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0"/>
            <a:ext cx="3368799" cy="44243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057CDC-31CB-6220-840F-94C17046E57A}"/>
              </a:ext>
            </a:extLst>
          </p:cNvPr>
          <p:cNvSpPr txBox="1"/>
          <p:nvPr/>
        </p:nvSpPr>
        <p:spPr>
          <a:xfrm>
            <a:off x="7108379" y="5958653"/>
            <a:ext cx="3782439" cy="307777"/>
          </a:xfrm>
          <a:prstGeom prst="rect">
            <a:avLst/>
          </a:prstGeom>
          <a:noFill/>
        </p:spPr>
        <p:txBody>
          <a:bodyPr wrap="square">
            <a:spAutoFit/>
          </a:bodyPr>
          <a:lstStyle/>
          <a:p>
            <a:pPr algn="ctr"/>
            <a:r>
              <a:rPr lang="en-US" sz="1400" b="1" i="1" dirty="0">
                <a:solidFill>
                  <a:srgbClr val="FF0000"/>
                </a:solidFill>
                <a:latin typeface="+mn-lt"/>
              </a:rPr>
              <a:t>Standard Time-Temperature Curve</a:t>
            </a:r>
          </a:p>
        </p:txBody>
      </p:sp>
      <p:sp>
        <p:nvSpPr>
          <p:cNvPr id="12" name="TextBox 11">
            <a:extLst>
              <a:ext uri="{FF2B5EF4-FFF2-40B4-BE49-F238E27FC236}">
                <a16:creationId xmlns:a16="http://schemas.microsoft.com/office/drawing/2014/main" id="{284E6241-6DA8-E878-0A58-80951BA7C65B}"/>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Fire Endurance Test</a:t>
            </a:r>
            <a:endParaRPr lang="en-US" sz="2400" dirty="0"/>
          </a:p>
        </p:txBody>
      </p:sp>
    </p:spTree>
    <p:extLst>
      <p:ext uri="{BB962C8B-B14F-4D97-AF65-F5344CB8AC3E}">
        <p14:creationId xmlns:p14="http://schemas.microsoft.com/office/powerpoint/2010/main" val="7274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870174"/>
            <a:ext cx="4340201" cy="4225826"/>
          </a:xfrm>
        </p:spPr>
        <p:txBody>
          <a:bodyPr>
            <a:noAutofit/>
          </a:bodyPr>
          <a:lstStyle/>
          <a:p>
            <a:r>
              <a:rPr lang="en-US" dirty="0"/>
              <a:t>The hose stream test occurs after the fire test</a:t>
            </a:r>
          </a:p>
          <a:p>
            <a:r>
              <a:rPr lang="en-US" dirty="0"/>
              <a:t>Per </a:t>
            </a:r>
            <a:r>
              <a:rPr lang="en-US" b="1" dirty="0"/>
              <a:t>NFPA 252</a:t>
            </a:r>
            <a:r>
              <a:rPr lang="en-US" dirty="0"/>
              <a:t>: “The application of water produces stresses in the assembly and provides a measure of it’s structural capability”</a:t>
            </a:r>
          </a:p>
          <a:p>
            <a:r>
              <a:rPr lang="en-US" dirty="0"/>
              <a:t>It is not typically required for 20-minute fire doors in the US</a:t>
            </a:r>
          </a:p>
          <a:p>
            <a:r>
              <a:rPr lang="en-US" dirty="0"/>
              <a:t>The hose stream test does not measure thermal stress performance of glazing materials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1" y="1870174"/>
            <a:ext cx="2362200" cy="3539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7250327" y="5715000"/>
            <a:ext cx="3801714" cy="400110"/>
          </a:xfrm>
          <a:prstGeom prst="rect">
            <a:avLst/>
          </a:prstGeom>
        </p:spPr>
        <p:txBody>
          <a:bodyPr wrap="square">
            <a:spAutoFit/>
          </a:bodyPr>
          <a:lstStyle/>
          <a:p>
            <a:pPr algn="ctr"/>
            <a:r>
              <a:rPr lang="en-US" sz="1000" dirty="0">
                <a:latin typeface="+mn-lt"/>
              </a:rPr>
              <a:t>Photos courtesy of:</a:t>
            </a:r>
          </a:p>
          <a:p>
            <a:pPr algn="ctr"/>
            <a:r>
              <a:rPr lang="en-US" sz="1000" dirty="0">
                <a:latin typeface="+mn-lt"/>
              </a:rPr>
              <a:t>Leslie Miller, Fire Protection Publications</a:t>
            </a:r>
          </a:p>
        </p:txBody>
      </p:sp>
      <p:sp>
        <p:nvSpPr>
          <p:cNvPr id="7" name="Rectangle 6">
            <a:extLst>
              <a:ext uri="{FF2B5EF4-FFF2-40B4-BE49-F238E27FC236}">
                <a16:creationId xmlns:a16="http://schemas.microsoft.com/office/drawing/2014/main" id="{6AD10C60-991C-472E-BAF1-F162B4B5E486}"/>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66</a:t>
            </a:fld>
            <a:endParaRPr lang="en-US" altLang="en-US" dirty="0"/>
          </a:p>
        </p:txBody>
      </p:sp>
      <p:sp>
        <p:nvSpPr>
          <p:cNvPr id="8" name="Slide Number Placeholder 3">
            <a:extLst>
              <a:ext uri="{FF2B5EF4-FFF2-40B4-BE49-F238E27FC236}">
                <a16:creationId xmlns:a16="http://schemas.microsoft.com/office/drawing/2014/main" id="{0ECDC1E4-42BB-D686-3279-841B27DB616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66</a:t>
            </a:fld>
            <a:endParaRPr lang="en-US" altLang="en-US" dirty="0"/>
          </a:p>
        </p:txBody>
      </p:sp>
      <p:sp>
        <p:nvSpPr>
          <p:cNvPr id="10" name="Title 9">
            <a:extLst>
              <a:ext uri="{FF2B5EF4-FFF2-40B4-BE49-F238E27FC236}">
                <a16:creationId xmlns:a16="http://schemas.microsoft.com/office/drawing/2014/main" id="{C291BF2A-E3B3-BC14-6221-E2966C25A94E}"/>
              </a:ext>
            </a:extLst>
          </p:cNvPr>
          <p:cNvSpPr>
            <a:spLocks noGrp="1"/>
          </p:cNvSpPr>
          <p:nvPr>
            <p:ph type="title"/>
          </p:nvPr>
        </p:nvSpPr>
        <p:spPr/>
        <p:txBody>
          <a:bodyPr/>
          <a:lstStyle/>
          <a:p>
            <a:r>
              <a:rPr lang="en-US" dirty="0"/>
              <a:t>Fire Door Testing</a:t>
            </a:r>
          </a:p>
        </p:txBody>
      </p:sp>
      <p:sp>
        <p:nvSpPr>
          <p:cNvPr id="2" name="TextBox 1">
            <a:extLst>
              <a:ext uri="{FF2B5EF4-FFF2-40B4-BE49-F238E27FC236}">
                <a16:creationId xmlns:a16="http://schemas.microsoft.com/office/drawing/2014/main" id="{B0120A11-BCCB-070F-104E-C53E851807FA}"/>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Hose Stream Test</a:t>
            </a:r>
            <a:endParaRPr lang="en-US" sz="2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868"/>
          <a:stretch/>
        </p:blipFill>
        <p:spPr>
          <a:xfrm>
            <a:off x="7277889" y="2688202"/>
            <a:ext cx="3694910" cy="2896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70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47535"/>
            <a:ext cx="9144000" cy="925825"/>
          </a:xfrm>
        </p:spPr>
        <p:txBody>
          <a:bodyPr>
            <a:noAutofit/>
          </a:bodyPr>
          <a:lstStyle/>
          <a:p>
            <a:pPr marL="344488" lvl="1" indent="-344488">
              <a:lnSpc>
                <a:spcPct val="100000"/>
              </a:lnSpc>
              <a:spcBef>
                <a:spcPts val="0"/>
              </a:spcBef>
              <a:spcAft>
                <a:spcPts val="1200"/>
              </a:spcAft>
            </a:pPr>
            <a:r>
              <a:rPr lang="en-US" sz="1800" dirty="0"/>
              <a:t>If a label is missing from a component of a fire door assembly, the component may need to be field labeled by an authorized labeling service</a:t>
            </a:r>
          </a:p>
          <a:p>
            <a:pPr marL="857250" lvl="1" indent="-457200"/>
            <a:endParaRPr lang="en-US" sz="1600" dirty="0"/>
          </a:p>
          <a:p>
            <a:pPr marL="857250" lvl="1" indent="-457200"/>
            <a:endParaRPr lang="en-US" sz="1600" dirty="0"/>
          </a:p>
          <a:p>
            <a:pPr marL="857250" lvl="1" indent="-457200"/>
            <a:endParaRPr lang="en-US" sz="1600" dirty="0"/>
          </a:p>
          <a:p>
            <a:pPr marL="857250" lvl="1" indent="-457200"/>
            <a:endParaRPr lang="en-US" sz="1600" dirty="0"/>
          </a:p>
          <a:p>
            <a:pPr marL="857250" lvl="1" indent="-457200"/>
            <a:endParaRPr lang="en-US" sz="1600" dirty="0"/>
          </a:p>
          <a:p>
            <a:pPr marL="0" indent="0">
              <a:buNone/>
            </a:pPr>
            <a:endParaRPr lang="en-US" sz="1600" dirty="0"/>
          </a:p>
          <a:p>
            <a:pPr marL="0" indent="0">
              <a:buNone/>
            </a:pPr>
            <a:endParaRPr lang="en-US" sz="1600" dirty="0"/>
          </a:p>
          <a:p>
            <a:pPr marL="0" indent="0">
              <a:buNone/>
            </a:pP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67</a:t>
            </a:fld>
            <a:endParaRPr lang="en-US" altLang="en-US" dirty="0"/>
          </a:p>
        </p:txBody>
      </p:sp>
      <p:pic>
        <p:nvPicPr>
          <p:cNvPr id="7" name="Picture 6">
            <a:extLst>
              <a:ext uri="{FF2B5EF4-FFF2-40B4-BE49-F238E27FC236}">
                <a16:creationId xmlns:a16="http://schemas.microsoft.com/office/drawing/2014/main" id="{3E1BE51E-CDB9-4546-8DD4-5B9C46090B32}"/>
              </a:ext>
            </a:extLst>
          </p:cNvPr>
          <p:cNvPicPr>
            <a:picLocks noChangeAspect="1"/>
          </p:cNvPicPr>
          <p:nvPr/>
        </p:nvPicPr>
        <p:blipFill>
          <a:blip r:embed="rId4"/>
          <a:stretch>
            <a:fillRect/>
          </a:stretch>
        </p:blipFill>
        <p:spPr>
          <a:xfrm>
            <a:off x="2680733" y="2646626"/>
            <a:ext cx="6449530" cy="1828800"/>
          </a:xfrm>
          <a:prstGeom prst="rect">
            <a:avLst/>
          </a:prstGeom>
          <a:effectLst>
            <a:outerShdw blurRad="50800" dist="38100" dir="2700000" algn="tl" rotWithShape="0">
              <a:prstClr val="black">
                <a:alpha val="40000"/>
              </a:prstClr>
            </a:outerShdw>
          </a:effectLst>
        </p:spPr>
      </p:pic>
      <p:sp>
        <p:nvSpPr>
          <p:cNvPr id="2" name="Slide Number Placeholder 3">
            <a:extLst>
              <a:ext uri="{FF2B5EF4-FFF2-40B4-BE49-F238E27FC236}">
                <a16:creationId xmlns:a16="http://schemas.microsoft.com/office/drawing/2014/main" id="{F7DCB05D-192A-E8C9-7DEF-347A7AF39B7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67</a:t>
            </a:fld>
            <a:endParaRPr lang="en-US" altLang="en-US" dirty="0"/>
          </a:p>
        </p:txBody>
      </p:sp>
      <p:sp>
        <p:nvSpPr>
          <p:cNvPr id="3" name="TextBox 2">
            <a:extLst>
              <a:ext uri="{FF2B5EF4-FFF2-40B4-BE49-F238E27FC236}">
                <a16:creationId xmlns:a16="http://schemas.microsoft.com/office/drawing/2014/main" id="{3840EB72-6A21-CC2E-2A45-BD81207F03D8}"/>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Labels Are Present &amp; Legible </a:t>
            </a:r>
            <a:endParaRPr lang="en-US" sz="2400" dirty="0"/>
          </a:p>
        </p:txBody>
      </p:sp>
    </p:spTree>
    <p:extLst>
      <p:ext uri="{BB962C8B-B14F-4D97-AF65-F5344CB8AC3E}">
        <p14:creationId xmlns:p14="http://schemas.microsoft.com/office/powerpoint/2010/main" val="19219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000"/>
                                        <p:tgtEl>
                                          <p:spTgt spid="115715">
                                            <p:txEl>
                                              <p:pRg st="0" end="0"/>
                                            </p:txEl>
                                          </p:spTgt>
                                        </p:tgtEl>
                                      </p:cBhvr>
                                    </p:animEffect>
                                    <p:anim calcmode="lin" valueType="num">
                                      <p:cBhvr>
                                        <p:cTn id="8" dur="10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9" y="1733797"/>
            <a:ext cx="10241404" cy="923225"/>
          </a:xfrm>
        </p:spPr>
        <p:txBody>
          <a:bodyPr>
            <a:noAutofit/>
          </a:bodyPr>
          <a:lstStyle/>
          <a:p>
            <a:pPr marL="344488" lvl="1" indent="-344488">
              <a:lnSpc>
                <a:spcPct val="100000"/>
              </a:lnSpc>
              <a:spcBef>
                <a:spcPts val="0"/>
              </a:spcBef>
              <a:spcAft>
                <a:spcPts val="1200"/>
              </a:spcAft>
            </a:pPr>
            <a:r>
              <a:rPr lang="en-US" sz="1800" b="1" dirty="0"/>
              <a:t>NFPA 80 </a:t>
            </a:r>
            <a:r>
              <a:rPr lang="en-US" sz="1800" dirty="0"/>
              <a:t>addresses the acceptable means for filling fastener holes; other holes must be treated as a field modification as outlined in the standard</a:t>
            </a:r>
          </a:p>
          <a:p>
            <a:pPr marL="457200" indent="-457200">
              <a:buFont typeface="+mj-lt"/>
              <a:buAutoNum type="arabicPeriod" startAt="2"/>
            </a:pPr>
            <a:endParaRPr lang="en-US" sz="1600" dirty="0"/>
          </a:p>
          <a:p>
            <a:pPr marL="0" indent="0">
              <a:buNone/>
            </a:pPr>
            <a:endParaRPr lang="en-US" sz="1600" dirty="0"/>
          </a:p>
          <a:p>
            <a:pPr marL="0" indent="0">
              <a:buNone/>
            </a:pP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68</a:t>
            </a:fld>
            <a:endParaRPr lang="en-US" altLang="en-US" dirty="0"/>
          </a:p>
        </p:txBody>
      </p:sp>
      <p:pic>
        <p:nvPicPr>
          <p:cNvPr id="3" name="Picture 2" descr="A picture containing text&#10;&#10;Description automatically generated">
            <a:extLst>
              <a:ext uri="{FF2B5EF4-FFF2-40B4-BE49-F238E27FC236}">
                <a16:creationId xmlns:a16="http://schemas.microsoft.com/office/drawing/2014/main" id="{AB103ABF-71A4-4150-9B20-E25276D19AA6}"/>
              </a:ext>
            </a:extLst>
          </p:cNvPr>
          <p:cNvPicPr>
            <a:picLocks noChangeAspect="1"/>
          </p:cNvPicPr>
          <p:nvPr/>
        </p:nvPicPr>
        <p:blipFill rotWithShape="1">
          <a:blip r:embed="rId4">
            <a:extLst>
              <a:ext uri="{28A0092B-C50C-407E-A947-70E740481C1C}">
                <a14:useLocalDpi xmlns:a14="http://schemas.microsoft.com/office/drawing/2010/main" val="0"/>
              </a:ext>
            </a:extLst>
          </a:blip>
          <a:srcRect l="13505" r="16273"/>
          <a:stretch/>
        </p:blipFill>
        <p:spPr>
          <a:xfrm>
            <a:off x="4015802" y="2656211"/>
            <a:ext cx="4038600" cy="3180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0615A3D3-67A1-A8FF-2B02-D3AD91A1E4A4}"/>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68</a:t>
            </a:fld>
            <a:endParaRPr lang="en-US" altLang="en-US" dirty="0"/>
          </a:p>
        </p:txBody>
      </p:sp>
      <p:sp>
        <p:nvSpPr>
          <p:cNvPr id="4" name="TextBox 3">
            <a:extLst>
              <a:ext uri="{FF2B5EF4-FFF2-40B4-BE49-F238E27FC236}">
                <a16:creationId xmlns:a16="http://schemas.microsoft.com/office/drawing/2014/main" id="{FBED40DA-3D14-3922-0744-8A0293A52033}"/>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No Holes Or Breaks In The Door Or Frame</a:t>
            </a:r>
            <a:endParaRPr lang="en-US" sz="2400" dirty="0"/>
          </a:p>
        </p:txBody>
      </p:sp>
    </p:spTree>
    <p:extLst>
      <p:ext uri="{BB962C8B-B14F-4D97-AF65-F5344CB8AC3E}">
        <p14:creationId xmlns:p14="http://schemas.microsoft.com/office/powerpoint/2010/main" val="34000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000"/>
                                        <p:tgtEl>
                                          <p:spTgt spid="115715">
                                            <p:txEl>
                                              <p:pRg st="0" end="0"/>
                                            </p:txEl>
                                          </p:spTgt>
                                        </p:tgtEl>
                                      </p:cBhvr>
                                    </p:animEffect>
                                    <p:anim calcmode="lin" valueType="num">
                                      <p:cBhvr>
                                        <p:cTn id="8" dur="10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28800"/>
            <a:ext cx="9964748" cy="1008395"/>
          </a:xfrm>
        </p:spPr>
        <p:txBody>
          <a:bodyPr>
            <a:noAutofit/>
          </a:bodyPr>
          <a:lstStyle/>
          <a:p>
            <a:pPr marL="344488" lvl="1" indent="-344488">
              <a:lnSpc>
                <a:spcPct val="100000"/>
              </a:lnSpc>
              <a:spcBef>
                <a:spcPts val="0"/>
              </a:spcBef>
              <a:spcAft>
                <a:spcPts val="1200"/>
              </a:spcAft>
            </a:pPr>
            <a:r>
              <a:rPr lang="en-US" sz="1800" dirty="0"/>
              <a:t>Recent editions of the codes and standards require glazing in fire door assemblies to be labeled with information referencing applicable standards for impact resistance and fire testing</a:t>
            </a:r>
          </a:p>
          <a:p>
            <a:pPr marL="0" indent="0">
              <a:buNone/>
            </a:pP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69</a:t>
            </a:fld>
            <a:endParaRPr lang="en-US" altLang="en-US" dirty="0"/>
          </a:p>
        </p:txBody>
      </p:sp>
      <p:pic>
        <p:nvPicPr>
          <p:cNvPr id="10" name="Picture 9" descr="A picture containing bathroom, indoor, metalware&#10;&#10;Description automatically generated">
            <a:extLst>
              <a:ext uri="{FF2B5EF4-FFF2-40B4-BE49-F238E27FC236}">
                <a16:creationId xmlns:a16="http://schemas.microsoft.com/office/drawing/2014/main" id="{0A59EEBE-2F3E-4C7F-A858-49FFEFD86AA7}"/>
              </a:ext>
            </a:extLst>
          </p:cNvPr>
          <p:cNvPicPr>
            <a:picLocks noChangeAspect="1"/>
          </p:cNvPicPr>
          <p:nvPr/>
        </p:nvPicPr>
        <p:blipFill rotWithShape="1">
          <a:blip r:embed="rId4">
            <a:extLst>
              <a:ext uri="{28A0092B-C50C-407E-A947-70E740481C1C}">
                <a14:useLocalDpi xmlns:a14="http://schemas.microsoft.com/office/drawing/2010/main" val="0"/>
              </a:ext>
            </a:extLst>
          </a:blip>
          <a:srcRect l="19770" r="10451"/>
          <a:stretch/>
        </p:blipFill>
        <p:spPr>
          <a:xfrm>
            <a:off x="4059279" y="2667000"/>
            <a:ext cx="4073442" cy="322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969354DD-DAC7-F2D6-6543-4D0AC84F5786}"/>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69</a:t>
            </a:fld>
            <a:endParaRPr lang="en-US" altLang="en-US" dirty="0"/>
          </a:p>
        </p:txBody>
      </p:sp>
      <p:sp>
        <p:nvSpPr>
          <p:cNvPr id="3" name="TextBox 2">
            <a:extLst>
              <a:ext uri="{FF2B5EF4-FFF2-40B4-BE49-F238E27FC236}">
                <a16:creationId xmlns:a16="http://schemas.microsoft.com/office/drawing/2014/main" id="{AECDFC82-2DFD-F9F7-3EBE-3C543AD3FEDA}"/>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Glazing &amp; Glass Kit Are Intact &amp; Securely Fastened</a:t>
            </a:r>
            <a:endParaRPr lang="en-US" sz="2400" dirty="0"/>
          </a:p>
        </p:txBody>
      </p:sp>
    </p:spTree>
    <p:extLst>
      <p:ext uri="{BB962C8B-B14F-4D97-AF65-F5344CB8AC3E}">
        <p14:creationId xmlns:p14="http://schemas.microsoft.com/office/powerpoint/2010/main" val="159374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Doors: Common Locations</a:t>
            </a:r>
          </a:p>
        </p:txBody>
      </p:sp>
      <p:sp>
        <p:nvSpPr>
          <p:cNvPr id="3" name="Content Placeholder 2"/>
          <p:cNvSpPr>
            <a:spLocks noGrp="1"/>
          </p:cNvSpPr>
          <p:nvPr>
            <p:ph idx="1"/>
          </p:nvPr>
        </p:nvSpPr>
        <p:spPr>
          <a:xfrm>
            <a:off x="833335" y="1856413"/>
            <a:ext cx="6329465" cy="3934787"/>
          </a:xfrm>
        </p:spPr>
        <p:txBody>
          <a:bodyPr>
            <a:noAutofit/>
          </a:bodyPr>
          <a:lstStyle/>
          <a:p>
            <a:r>
              <a:rPr lang="en-US" dirty="0"/>
              <a:t>Stairwell fire doors are essential for protecting escape routes in multi-story buildings, preventing the spread of fire and smoke into stairwells</a:t>
            </a:r>
          </a:p>
          <a:p>
            <a:r>
              <a:rPr lang="en-US" dirty="0"/>
              <a:t>They are typically equipped with self-closing and self-latching mechanisms to ensure they close and latch automatically after use allowing for the containment of smoke and fire</a:t>
            </a:r>
          </a:p>
          <a:p>
            <a:r>
              <a:rPr lang="en-US" dirty="0"/>
              <a:t>These doors must adhere to stringent building codes and fire safety standards, which often require specific fire protective or fire resistance ratings</a:t>
            </a:r>
          </a:p>
        </p:txBody>
      </p:sp>
      <p:pic>
        <p:nvPicPr>
          <p:cNvPr id="2052" name="Picture 4" descr="C:\Users\Scott\AppData\Local\Temp\SNAGHTML31906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676400"/>
            <a:ext cx="2828098" cy="4110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6">
            <a:extLst>
              <a:ext uri="{FF2B5EF4-FFF2-40B4-BE49-F238E27FC236}">
                <a16:creationId xmlns:a16="http://schemas.microsoft.com/office/drawing/2014/main" id="{74AFA83F-1E1B-43D7-A3A7-35DE37282569}"/>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a:t>
            </a:fld>
            <a:endParaRPr lang="en-US" altLang="en-US" dirty="0"/>
          </a:p>
        </p:txBody>
      </p:sp>
      <p:sp>
        <p:nvSpPr>
          <p:cNvPr id="4" name="Slide Number Placeholder 3">
            <a:extLst>
              <a:ext uri="{FF2B5EF4-FFF2-40B4-BE49-F238E27FC236}">
                <a16:creationId xmlns:a16="http://schemas.microsoft.com/office/drawing/2014/main" id="{B741C024-6812-7D45-0062-79E625160B6D}"/>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a:t>
            </a:fld>
            <a:endParaRPr lang="en-US" altLang="en-US" dirty="0"/>
          </a:p>
        </p:txBody>
      </p:sp>
      <p:sp>
        <p:nvSpPr>
          <p:cNvPr id="6" name="TextBox 5">
            <a:extLst>
              <a:ext uri="{FF2B5EF4-FFF2-40B4-BE49-F238E27FC236}">
                <a16:creationId xmlns:a16="http://schemas.microsoft.com/office/drawing/2014/main" id="{37300124-1DDA-7C85-C58F-A1658384CC6E}"/>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Stairwells</a:t>
            </a:r>
            <a:endParaRPr lang="en-US" sz="2400" dirty="0"/>
          </a:p>
        </p:txBody>
      </p:sp>
    </p:spTree>
    <p:extLst>
      <p:ext uri="{BB962C8B-B14F-4D97-AF65-F5344CB8AC3E}">
        <p14:creationId xmlns:p14="http://schemas.microsoft.com/office/powerpoint/2010/main" val="39794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750"/>
                                        <p:tgtEl>
                                          <p:spTgt spid="205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25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70</a:t>
            </a:fld>
            <a:endParaRPr lang="en-US" altLang="en-US" dirty="0"/>
          </a:p>
        </p:txBody>
      </p:sp>
      <p:sp>
        <p:nvSpPr>
          <p:cNvPr id="8" name="Rectangle 3">
            <a:extLst>
              <a:ext uri="{FF2B5EF4-FFF2-40B4-BE49-F238E27FC236}">
                <a16:creationId xmlns:a16="http://schemas.microsoft.com/office/drawing/2014/main" id="{57181463-96D4-4930-BFA7-99D13B541989}"/>
              </a:ext>
            </a:extLst>
          </p:cNvPr>
          <p:cNvSpPr txBox="1">
            <a:spLocks noChangeArrowheads="1"/>
          </p:cNvSpPr>
          <p:nvPr/>
        </p:nvSpPr>
        <p:spPr bwMode="auto">
          <a:xfrm>
            <a:off x="838198" y="1811432"/>
            <a:ext cx="10038644" cy="76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01638" lvl="1" indent="-401638">
              <a:buFont typeface="Arial" panose="020B0604020202020204" pitchFamily="34" charset="0"/>
              <a:buChar char="•"/>
            </a:pPr>
            <a:r>
              <a:rPr lang="en-US" sz="1800" kern="0" dirty="0"/>
              <a:t>Assemblies must be visually inspected from both sides, and acceptance testing includes closing the door by all means of activation</a:t>
            </a:r>
            <a:endParaRPr lang="en-US" sz="1600" kern="0" dirty="0"/>
          </a:p>
        </p:txBody>
      </p:sp>
      <p:pic>
        <p:nvPicPr>
          <p:cNvPr id="10" name="Picture 9">
            <a:extLst>
              <a:ext uri="{FF2B5EF4-FFF2-40B4-BE49-F238E27FC236}">
                <a16:creationId xmlns:a16="http://schemas.microsoft.com/office/drawing/2014/main" id="{0A59EEBE-2F3E-4C7F-A858-49FFEFD86AA7}"/>
              </a:ext>
            </a:extLst>
          </p:cNvPr>
          <p:cNvPicPr>
            <a:picLocks noChangeAspect="1"/>
          </p:cNvPicPr>
          <p:nvPr/>
        </p:nvPicPr>
        <p:blipFill>
          <a:blip r:embed="rId4">
            <a:extLst>
              <a:ext uri="{28A0092B-C50C-407E-A947-70E740481C1C}">
                <a14:useLocalDpi xmlns:a14="http://schemas.microsoft.com/office/drawing/2010/main" val="0"/>
              </a:ext>
            </a:extLst>
          </a:blip>
          <a:srcRect t="7624" b="7624"/>
          <a:stretch/>
        </p:blipFill>
        <p:spPr>
          <a:xfrm>
            <a:off x="3923566" y="2652376"/>
            <a:ext cx="4344868" cy="3443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969354DD-DAC7-F2D6-6543-4D0AC84F5786}"/>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70</a:t>
            </a:fld>
            <a:endParaRPr lang="en-US" altLang="en-US" dirty="0"/>
          </a:p>
        </p:txBody>
      </p:sp>
      <p:sp>
        <p:nvSpPr>
          <p:cNvPr id="3" name="TextBox 2">
            <a:extLst>
              <a:ext uri="{FF2B5EF4-FFF2-40B4-BE49-F238E27FC236}">
                <a16:creationId xmlns:a16="http://schemas.microsoft.com/office/drawing/2014/main" id="{63C3FDFB-E1F7-EF05-93F7-70A2EC5A382F}"/>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Frame &amp; Hardware Are In Proper Working Order</a:t>
            </a:r>
            <a:endParaRPr lang="en-US" sz="2400" dirty="0"/>
          </a:p>
        </p:txBody>
      </p:sp>
    </p:spTree>
    <p:extLst>
      <p:ext uri="{BB962C8B-B14F-4D97-AF65-F5344CB8AC3E}">
        <p14:creationId xmlns:p14="http://schemas.microsoft.com/office/powerpoint/2010/main" val="24026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250"/>
                                        <p:tgtEl>
                                          <p:spTgt spid="8">
                                            <p:txEl>
                                              <p:pRg st="0" end="0"/>
                                            </p:txEl>
                                          </p:spTgt>
                                        </p:tgtEl>
                                      </p:cBhvr>
                                    </p:animEffect>
                                    <p:anim calcmode="lin" valueType="num">
                                      <p:cBhvr>
                                        <p:cTn id="12" dur="12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2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11708"/>
            <a:ext cx="9448800" cy="717353"/>
          </a:xfrm>
        </p:spPr>
        <p:txBody>
          <a:bodyPr>
            <a:noAutofit/>
          </a:bodyPr>
          <a:lstStyle/>
          <a:p>
            <a:pPr marL="344488" lvl="1" indent="-344488">
              <a:lnSpc>
                <a:spcPct val="100000"/>
              </a:lnSpc>
              <a:spcBef>
                <a:spcPts val="0"/>
              </a:spcBef>
              <a:spcAft>
                <a:spcPts val="1200"/>
              </a:spcAft>
            </a:pPr>
            <a:r>
              <a:rPr lang="en-US" sz="1800" dirty="0"/>
              <a:t>If deficiencies are noted, they must be repaired/replaced “without delay” </a:t>
            </a:r>
          </a:p>
          <a:p>
            <a:pPr marL="344488" lvl="1" indent="-344488">
              <a:lnSpc>
                <a:spcPct val="100000"/>
              </a:lnSpc>
              <a:spcBef>
                <a:spcPts val="0"/>
              </a:spcBef>
              <a:spcAft>
                <a:spcPts val="1200"/>
              </a:spcAft>
            </a:pPr>
            <a:r>
              <a:rPr lang="en-US" sz="1800" dirty="0"/>
              <a:t>Some AHJs require deficiencies to be addressed within 60 days</a:t>
            </a:r>
          </a:p>
          <a:p>
            <a:pPr marL="857250" lvl="1" indent="-457200"/>
            <a:endParaRPr lang="en-US" sz="1800" dirty="0"/>
          </a:p>
          <a:p>
            <a:pPr marL="857250" lvl="1" indent="-457200"/>
            <a:endParaRPr lang="en-US" sz="1600" dirty="0"/>
          </a:p>
          <a:p>
            <a:pPr marL="457200" indent="-457200">
              <a:buFont typeface="+mj-lt"/>
              <a:buAutoNum type="arabicPeriod"/>
            </a:pPr>
            <a:endParaRPr lang="en-US" sz="1600" dirty="0"/>
          </a:p>
          <a:p>
            <a:pPr marL="0" indent="0">
              <a:buNone/>
            </a:pP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71</a:t>
            </a:fld>
            <a:endParaRPr lang="en-US" altLang="en-US" dirty="0"/>
          </a:p>
        </p:txBody>
      </p:sp>
      <p:pic>
        <p:nvPicPr>
          <p:cNvPr id="7" name="Picture 6" descr="A picture containing bathroom, accessory, case&#10;&#10;Description automatically generated">
            <a:extLst>
              <a:ext uri="{FF2B5EF4-FFF2-40B4-BE49-F238E27FC236}">
                <a16:creationId xmlns:a16="http://schemas.microsoft.com/office/drawing/2014/main" id="{53B47177-E21D-4DFA-B71D-6E9A744F1C89}"/>
              </a:ext>
            </a:extLst>
          </p:cNvPr>
          <p:cNvPicPr>
            <a:picLocks noChangeAspect="1"/>
          </p:cNvPicPr>
          <p:nvPr/>
        </p:nvPicPr>
        <p:blipFill rotWithShape="1">
          <a:blip r:embed="rId4">
            <a:extLst>
              <a:ext uri="{28A0092B-C50C-407E-A947-70E740481C1C}">
                <a14:useLocalDpi xmlns:a14="http://schemas.microsoft.com/office/drawing/2010/main" val="0"/>
              </a:ext>
            </a:extLst>
          </a:blip>
          <a:srcRect r="13877"/>
          <a:stretch/>
        </p:blipFill>
        <p:spPr>
          <a:xfrm>
            <a:off x="3886200" y="2743200"/>
            <a:ext cx="4646977" cy="299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E368FF86-569F-77DD-0996-879078A5CBCA}"/>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71</a:t>
            </a:fld>
            <a:endParaRPr lang="en-US" altLang="en-US" dirty="0"/>
          </a:p>
        </p:txBody>
      </p:sp>
      <p:sp>
        <p:nvSpPr>
          <p:cNvPr id="3" name="TextBox 2">
            <a:extLst>
              <a:ext uri="{FF2B5EF4-FFF2-40B4-BE49-F238E27FC236}">
                <a16:creationId xmlns:a16="http://schemas.microsoft.com/office/drawing/2014/main" id="{344F817F-EB32-54E8-37EC-EE07B069BD7F}"/>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No Missing Or Broken Parts</a:t>
            </a:r>
            <a:endParaRPr lang="en-US" sz="2400" dirty="0"/>
          </a:p>
        </p:txBody>
      </p:sp>
    </p:spTree>
    <p:extLst>
      <p:ext uri="{BB962C8B-B14F-4D97-AF65-F5344CB8AC3E}">
        <p14:creationId xmlns:p14="http://schemas.microsoft.com/office/powerpoint/2010/main" val="2145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Effect transition="in" filter="fade">
                                      <p:cBhvr>
                                        <p:cTn id="13" dur="1500"/>
                                        <p:tgtEl>
                                          <p:spTgt spid="115715">
                                            <p:txEl>
                                              <p:pRg st="1" end="1"/>
                                            </p:txEl>
                                          </p:spTgt>
                                        </p:tgtEl>
                                      </p:cBhvr>
                                    </p:animEffect>
                                    <p:anim calcmode="lin" valueType="num">
                                      <p:cBhvr>
                                        <p:cTn id="14" dur="1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11571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61243"/>
            <a:ext cx="9906000" cy="999861"/>
          </a:xfrm>
        </p:spPr>
        <p:txBody>
          <a:bodyPr>
            <a:noAutofit/>
          </a:bodyPr>
          <a:lstStyle/>
          <a:p>
            <a:pPr marL="344488" lvl="1" indent="-344488">
              <a:lnSpc>
                <a:spcPct val="100000"/>
              </a:lnSpc>
              <a:spcBef>
                <a:spcPts val="0"/>
              </a:spcBef>
              <a:spcAft>
                <a:spcPts val="1200"/>
              </a:spcAft>
            </a:pPr>
            <a:r>
              <a:rPr lang="en-US" sz="1800" dirty="0"/>
              <a:t>The limitations of </a:t>
            </a:r>
            <a:r>
              <a:rPr lang="en-US" sz="1800" b="1" dirty="0"/>
              <a:t>NFPA 80 </a:t>
            </a:r>
            <a:r>
              <a:rPr lang="en-US" sz="1800" dirty="0"/>
              <a:t>apply to the installed condition of the assembly</a:t>
            </a:r>
          </a:p>
          <a:p>
            <a:pPr marL="344488" lvl="1" indent="-344488">
              <a:lnSpc>
                <a:spcPct val="100000"/>
              </a:lnSpc>
              <a:spcBef>
                <a:spcPts val="0"/>
              </a:spcBef>
              <a:spcAft>
                <a:spcPts val="1200"/>
              </a:spcAft>
            </a:pPr>
            <a:r>
              <a:rPr lang="en-US" sz="1800" dirty="0"/>
              <a:t>Manufacturing tolerances are not intended to be added to the maximum allowable clearance</a:t>
            </a:r>
          </a:p>
          <a:p>
            <a:pPr lvl="1" indent="-342900"/>
            <a:endParaRPr lang="en-US" sz="1800" b="1" dirty="0"/>
          </a:p>
          <a:p>
            <a:pPr marL="857250" lvl="1" indent="-457200"/>
            <a:endParaRPr lang="en-US" sz="1800" dirty="0"/>
          </a:p>
          <a:p>
            <a:pPr marL="857250" lvl="1" indent="-457200"/>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72</a:t>
            </a:fld>
            <a:endParaRPr lang="en-US" altLang="en-US" dirty="0"/>
          </a:p>
        </p:txBody>
      </p:sp>
      <p:pic>
        <p:nvPicPr>
          <p:cNvPr id="3" name="Picture 2" descr="A picture containing wall, indoor, person&#10;&#10;Description automatically generated">
            <a:extLst>
              <a:ext uri="{FF2B5EF4-FFF2-40B4-BE49-F238E27FC236}">
                <a16:creationId xmlns:a16="http://schemas.microsoft.com/office/drawing/2014/main" id="{C55B0FFC-7E07-4333-BC38-1F90C2B7FE87}"/>
              </a:ext>
            </a:extLst>
          </p:cNvPr>
          <p:cNvPicPr>
            <a:picLocks noChangeAspect="1"/>
          </p:cNvPicPr>
          <p:nvPr/>
        </p:nvPicPr>
        <p:blipFill rotWithShape="1">
          <a:blip r:embed="rId4">
            <a:extLst>
              <a:ext uri="{28A0092B-C50C-407E-A947-70E740481C1C}">
                <a14:useLocalDpi xmlns:a14="http://schemas.microsoft.com/office/drawing/2010/main" val="0"/>
              </a:ext>
            </a:extLst>
          </a:blip>
          <a:srcRect l="11918" r="4662"/>
          <a:stretch/>
        </p:blipFill>
        <p:spPr>
          <a:xfrm>
            <a:off x="3851066" y="2861104"/>
            <a:ext cx="4489868" cy="301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B54F8AF7-A661-0A5D-89E0-A2AA72143C80}"/>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72</a:t>
            </a:fld>
            <a:endParaRPr lang="en-US" altLang="en-US" dirty="0"/>
          </a:p>
        </p:txBody>
      </p:sp>
      <p:sp>
        <p:nvSpPr>
          <p:cNvPr id="4" name="TextBox 3">
            <a:extLst>
              <a:ext uri="{FF2B5EF4-FFF2-40B4-BE49-F238E27FC236}">
                <a16:creationId xmlns:a16="http://schemas.microsoft.com/office/drawing/2014/main" id="{EF234ACF-DBA1-DD31-2DC5-05D02BBD046B}"/>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Clearances Are Within Allowable Limits</a:t>
            </a:r>
            <a:endParaRPr lang="en-US" sz="2400" dirty="0"/>
          </a:p>
        </p:txBody>
      </p:sp>
    </p:spTree>
    <p:extLst>
      <p:ext uri="{BB962C8B-B14F-4D97-AF65-F5344CB8AC3E}">
        <p14:creationId xmlns:p14="http://schemas.microsoft.com/office/powerpoint/2010/main" val="37093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Effect transition="in" filter="fade">
                                      <p:cBhvr>
                                        <p:cTn id="13" dur="1500"/>
                                        <p:tgtEl>
                                          <p:spTgt spid="115715">
                                            <p:txEl>
                                              <p:pRg st="1" end="1"/>
                                            </p:txEl>
                                          </p:spTgt>
                                        </p:tgtEl>
                                      </p:cBhvr>
                                    </p:animEffect>
                                    <p:anim calcmode="lin" valueType="num">
                                      <p:cBhvr>
                                        <p:cTn id="14" dur="1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11571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77919" y="1847535"/>
            <a:ext cx="10241404" cy="644206"/>
          </a:xfrm>
        </p:spPr>
        <p:txBody>
          <a:bodyPr>
            <a:noAutofit/>
          </a:bodyPr>
          <a:lstStyle/>
          <a:p>
            <a:pPr marL="285750" lvl="1" indent="-285750">
              <a:lnSpc>
                <a:spcPct val="100000"/>
              </a:lnSpc>
              <a:spcBef>
                <a:spcPts val="1200"/>
              </a:spcBef>
              <a:spcAft>
                <a:spcPts val="1200"/>
              </a:spcAft>
            </a:pPr>
            <a:r>
              <a:rPr lang="en-US" sz="1800" dirty="0">
                <a:solidFill>
                  <a:srgbClr val="0A0A0A"/>
                </a:solidFill>
              </a:rPr>
              <a:t>Fire doors must be self-latching and may also be automatic-closing or power-operated, in accordance with the standard</a:t>
            </a:r>
          </a:p>
          <a:p>
            <a:pPr lvl="1" indent="-342900"/>
            <a:endParaRPr lang="en-US" sz="1800" b="1" dirty="0"/>
          </a:p>
          <a:p>
            <a:pPr marL="857250" lvl="1" indent="-457200"/>
            <a:endParaRPr lang="en-US" sz="1800" dirty="0"/>
          </a:p>
          <a:p>
            <a:pPr marL="857250" lvl="1" indent="-457200"/>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73</a:t>
            </a:fld>
            <a:endParaRPr lang="en-US" altLang="en-US" dirty="0"/>
          </a:p>
        </p:txBody>
      </p:sp>
      <p:pic>
        <p:nvPicPr>
          <p:cNvPr id="9" name="Picture 2" descr="C:\Users\Scott\AppData\Local\Temp\SNAGHTML349b65.PNG">
            <a:extLst>
              <a:ext uri="{FF2B5EF4-FFF2-40B4-BE49-F238E27FC236}">
                <a16:creationId xmlns:a16="http://schemas.microsoft.com/office/drawing/2014/main" id="{11036C21-1AD6-4072-9B9A-7F14C8579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04669"/>
            <a:ext cx="4759752" cy="333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6832CA4E-CAA5-1C1E-6114-780BC41B8944}"/>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73</a:t>
            </a:fld>
            <a:endParaRPr lang="en-US" altLang="en-US" dirty="0"/>
          </a:p>
        </p:txBody>
      </p:sp>
      <p:sp>
        <p:nvSpPr>
          <p:cNvPr id="3" name="TextBox 2">
            <a:extLst>
              <a:ext uri="{FF2B5EF4-FFF2-40B4-BE49-F238E27FC236}">
                <a16:creationId xmlns:a16="http://schemas.microsoft.com/office/drawing/2014/main" id="{3714255B-758A-A238-BF0B-112843D8846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Closer/Hinges Are Operational &amp; Door Is Self-Closing</a:t>
            </a:r>
            <a:endParaRPr lang="en-US" sz="2400" dirty="0"/>
          </a:p>
        </p:txBody>
      </p:sp>
    </p:spTree>
    <p:extLst>
      <p:ext uri="{BB962C8B-B14F-4D97-AF65-F5344CB8AC3E}">
        <p14:creationId xmlns:p14="http://schemas.microsoft.com/office/powerpoint/2010/main" val="102607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37"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11312"/>
            <a:ext cx="9467850" cy="528941"/>
          </a:xfrm>
        </p:spPr>
        <p:txBody>
          <a:bodyPr>
            <a:noAutofit/>
          </a:bodyPr>
          <a:lstStyle/>
          <a:p>
            <a:pPr marL="344488" lvl="1" indent="-344488">
              <a:lnSpc>
                <a:spcPct val="100000"/>
              </a:lnSpc>
              <a:spcBef>
                <a:spcPts val="0"/>
              </a:spcBef>
              <a:spcAft>
                <a:spcPts val="1200"/>
              </a:spcAft>
            </a:pPr>
            <a:r>
              <a:rPr lang="en-US" sz="1800" dirty="0">
                <a:solidFill>
                  <a:srgbClr val="0A0A0A"/>
                </a:solidFill>
              </a:rPr>
              <a:t>This requirement applies only to pairs of doors where one leaf must close before the other</a:t>
            </a:r>
          </a:p>
          <a:p>
            <a:pPr lvl="1"/>
            <a:endParaRPr lang="en-US" sz="1800" dirty="0">
              <a:solidFill>
                <a:srgbClr val="0A0A0A"/>
              </a:solidFill>
            </a:endParaRPr>
          </a:p>
          <a:p>
            <a:pPr lvl="1"/>
            <a:endParaRPr lang="en-US" sz="1800" dirty="0">
              <a:solidFill>
                <a:srgbClr val="0A0A0A"/>
              </a:solidFill>
            </a:endParaRPr>
          </a:p>
          <a:p>
            <a:pPr lvl="1"/>
            <a:endParaRPr lang="en-US" sz="1800" dirty="0">
              <a:solidFill>
                <a:srgbClr val="0A0A0A"/>
              </a:solidFill>
            </a:endParaRPr>
          </a:p>
          <a:p>
            <a:pPr lvl="1"/>
            <a:endParaRPr lang="en-US" sz="1800" dirty="0">
              <a:solidFill>
                <a:srgbClr val="0A0A0A"/>
              </a:solidFill>
            </a:endParaRPr>
          </a:p>
          <a:p>
            <a:pPr lvl="1"/>
            <a:endParaRPr lang="en-US" sz="1800" dirty="0">
              <a:solidFill>
                <a:srgbClr val="0A0A0A"/>
              </a:solidFill>
            </a:endParaRPr>
          </a:p>
          <a:p>
            <a:pPr marL="457200" lvl="1" indent="0">
              <a:buNone/>
            </a:pPr>
            <a:endParaRPr lang="en-US" sz="1800" dirty="0">
              <a:solidFill>
                <a:srgbClr val="0A0A0A"/>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74</a:t>
            </a:fld>
            <a:endParaRPr lang="en-US" altLang="en-US" dirty="0"/>
          </a:p>
        </p:txBody>
      </p:sp>
      <p:pic>
        <p:nvPicPr>
          <p:cNvPr id="8" name="Picture 7">
            <a:extLst>
              <a:ext uri="{FF2B5EF4-FFF2-40B4-BE49-F238E27FC236}">
                <a16:creationId xmlns:a16="http://schemas.microsoft.com/office/drawing/2014/main" id="{D530F382-861E-42F6-9688-5CA82BD66F14}"/>
              </a:ext>
            </a:extLst>
          </p:cNvPr>
          <p:cNvPicPr>
            <a:picLocks noChangeAspect="1" noChangeArrowheads="1"/>
          </p:cNvPicPr>
          <p:nvPr/>
        </p:nvPicPr>
        <p:blipFill rotWithShape="1">
          <a:blip r:embed="rId4" cstate="print"/>
          <a:srcRect t="4829"/>
          <a:stretch/>
        </p:blipFill>
        <p:spPr bwMode="auto">
          <a:xfrm>
            <a:off x="4800601" y="3273415"/>
            <a:ext cx="2633632" cy="1819828"/>
          </a:xfrm>
          <a:prstGeom prst="rect">
            <a:avLst/>
          </a:prstGeom>
          <a:noFill/>
          <a:ln w="9525">
            <a:noFill/>
            <a:miter lim="800000"/>
            <a:headEnd/>
            <a:tailEnd/>
          </a:ln>
        </p:spPr>
      </p:pic>
      <p:pic>
        <p:nvPicPr>
          <p:cNvPr id="9" name="Picture 3" descr="Bar-type coordinator mounts on the underside of the frame head">
            <a:extLst>
              <a:ext uri="{FF2B5EF4-FFF2-40B4-BE49-F238E27FC236}">
                <a16:creationId xmlns:a16="http://schemas.microsoft.com/office/drawing/2014/main" id="{361812F7-A554-4389-9FEA-253588DC2460}"/>
              </a:ext>
              <a:ext uri="{C183D7F6-B498-43B3-948B-1728B52AA6E4}">
                <adec:decorative xmlns:adec="http://schemas.microsoft.com/office/drawing/2017/decorative" val="0"/>
              </a:ext>
            </a:extLst>
          </p:cNvPr>
          <p:cNvPicPr>
            <a:picLocks noChangeAspect="1" noChangeArrowheads="1"/>
          </p:cNvPicPr>
          <p:nvPr/>
        </p:nvPicPr>
        <p:blipFill>
          <a:blip r:embed="rId5" cstate="print"/>
          <a:srcRect/>
          <a:stretch>
            <a:fillRect/>
          </a:stretch>
        </p:blipFill>
        <p:spPr bwMode="auto">
          <a:xfrm flipV="1">
            <a:off x="3147912" y="2408593"/>
            <a:ext cx="5738636" cy="569505"/>
          </a:xfrm>
          <a:prstGeom prst="rect">
            <a:avLst/>
          </a:prstGeom>
          <a:noFill/>
          <a:ln w="9525">
            <a:noFill/>
            <a:miter lim="800000"/>
            <a:headEnd/>
            <a:tailEnd/>
          </a:ln>
        </p:spPr>
      </p:pic>
      <p:sp>
        <p:nvSpPr>
          <p:cNvPr id="18" name="Callout: Up Arrow 17">
            <a:extLst>
              <a:ext uri="{FF2B5EF4-FFF2-40B4-BE49-F238E27FC236}">
                <a16:creationId xmlns:a16="http://schemas.microsoft.com/office/drawing/2014/main" id="{917AC9E6-1532-435C-97B3-8D3338BC1C6E}"/>
              </a:ext>
            </a:extLst>
          </p:cNvPr>
          <p:cNvSpPr/>
          <p:nvPr/>
        </p:nvSpPr>
        <p:spPr>
          <a:xfrm>
            <a:off x="2209800" y="3053345"/>
            <a:ext cx="2413824" cy="2026928"/>
          </a:xfrm>
          <a:prstGeom prst="upArrowCallout">
            <a:avLst/>
          </a:prstGeom>
          <a:solidFill>
            <a:srgbClr val="FF0000">
              <a:alpha val="80000"/>
            </a:srgbClr>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a:p>
            <a:pPr algn="ctr"/>
            <a:r>
              <a:rPr lang="en-US" i="1" dirty="0"/>
              <a:t>Bar-type coordinator mounts on</a:t>
            </a:r>
          </a:p>
          <a:p>
            <a:pPr algn="ctr"/>
            <a:r>
              <a:rPr lang="en-US" i="1" dirty="0"/>
              <a:t>the underside of the frame head</a:t>
            </a:r>
          </a:p>
          <a:p>
            <a:pPr algn="ctr"/>
            <a:endParaRPr lang="en-US" dirty="0"/>
          </a:p>
        </p:txBody>
      </p:sp>
      <p:sp>
        <p:nvSpPr>
          <p:cNvPr id="19" name="Callout: Left Arrow 18">
            <a:extLst>
              <a:ext uri="{FF2B5EF4-FFF2-40B4-BE49-F238E27FC236}">
                <a16:creationId xmlns:a16="http://schemas.microsoft.com/office/drawing/2014/main" id="{AC640CA5-1376-40CD-B171-05A87B110865}"/>
              </a:ext>
            </a:extLst>
          </p:cNvPr>
          <p:cNvSpPr/>
          <p:nvPr/>
        </p:nvSpPr>
        <p:spPr>
          <a:xfrm>
            <a:off x="7611873" y="3117848"/>
            <a:ext cx="2819400" cy="1897921"/>
          </a:xfrm>
          <a:prstGeom prst="leftArrowCallout">
            <a:avLst/>
          </a:prstGeom>
          <a:solidFill>
            <a:srgbClr val="FF0000">
              <a:alpha val="80000"/>
            </a:srgbClr>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Gravity coordinator </a:t>
            </a:r>
          </a:p>
          <a:p>
            <a:pPr algn="ctr"/>
            <a:r>
              <a:rPr lang="en-US" i="1" dirty="0"/>
              <a:t>mounts on the face of the frame head</a:t>
            </a:r>
          </a:p>
        </p:txBody>
      </p:sp>
      <p:sp>
        <p:nvSpPr>
          <p:cNvPr id="2" name="Slide Number Placeholder 3">
            <a:extLst>
              <a:ext uri="{FF2B5EF4-FFF2-40B4-BE49-F238E27FC236}">
                <a16:creationId xmlns:a16="http://schemas.microsoft.com/office/drawing/2014/main" id="{19D1494A-9647-A353-A621-3314F2115F39}"/>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74</a:t>
            </a:fld>
            <a:endParaRPr lang="en-US" altLang="en-US" dirty="0"/>
          </a:p>
        </p:txBody>
      </p:sp>
      <p:sp>
        <p:nvSpPr>
          <p:cNvPr id="3" name="TextBox 2">
            <a:extLst>
              <a:ext uri="{FF2B5EF4-FFF2-40B4-BE49-F238E27FC236}">
                <a16:creationId xmlns:a16="http://schemas.microsoft.com/office/drawing/2014/main" id="{F997D813-2833-2CAC-68E8-75A6BEEB88C4}"/>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Coordinator Ensures Door Leaves Close In Proper Sequence</a:t>
            </a:r>
            <a:endParaRPr lang="en-US" sz="2400" dirty="0"/>
          </a:p>
        </p:txBody>
      </p:sp>
    </p:spTree>
    <p:extLst>
      <p:ext uri="{BB962C8B-B14F-4D97-AF65-F5344CB8AC3E}">
        <p14:creationId xmlns:p14="http://schemas.microsoft.com/office/powerpoint/2010/main" val="1041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750" fill="hold"/>
                                        <p:tgtEl>
                                          <p:spTgt spid="18"/>
                                        </p:tgtEl>
                                        <p:attrNameLst>
                                          <p:attrName>ppt_x</p:attrName>
                                        </p:attrNameLst>
                                      </p:cBhvr>
                                      <p:tavLst>
                                        <p:tav tm="0">
                                          <p:val>
                                            <p:strVal val="0-#ppt_w/2"/>
                                          </p:val>
                                        </p:tav>
                                        <p:tav tm="100000">
                                          <p:val>
                                            <p:strVal val="#ppt_x"/>
                                          </p:val>
                                        </p:tav>
                                      </p:tavLst>
                                    </p:anim>
                                    <p:anim calcmode="lin" valueType="num">
                                      <p:cBhvr additive="base">
                                        <p:cTn id="19" dur="750" fill="hold"/>
                                        <p:tgtEl>
                                          <p:spTgt spid="1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3250"/>
                            </p:stCondLst>
                            <p:childTnLst>
                              <p:par>
                                <p:cTn id="26" presetID="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8" grpId="0" animBg="1"/>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46815"/>
            <a:ext cx="10241404" cy="819465"/>
          </a:xfrm>
        </p:spPr>
        <p:txBody>
          <a:bodyPr>
            <a:noAutofit/>
          </a:bodyPr>
          <a:lstStyle/>
          <a:p>
            <a:pPr marL="341313" lvl="1" indent="-341313">
              <a:lnSpc>
                <a:spcPct val="100000"/>
              </a:lnSpc>
              <a:spcBef>
                <a:spcPts val="0"/>
              </a:spcBef>
              <a:spcAft>
                <a:spcPts val="1200"/>
              </a:spcAft>
            </a:pPr>
            <a:r>
              <a:rPr lang="en-US" sz="1800" dirty="0">
                <a:solidFill>
                  <a:srgbClr val="0A0A0A"/>
                </a:solidFill>
              </a:rPr>
              <a:t>This helps to ensure that the door will remain closed during a fire, to deter the spread of smoke, flames, and toxic gases</a:t>
            </a:r>
          </a:p>
          <a:p>
            <a:pPr lvl="1"/>
            <a:endParaRPr lang="en-US" sz="1800" dirty="0">
              <a:solidFill>
                <a:srgbClr val="0A0A0A"/>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75</a:t>
            </a:fld>
            <a:endParaRPr lang="en-US" altLang="en-US" dirty="0"/>
          </a:p>
        </p:txBody>
      </p:sp>
      <p:sp>
        <p:nvSpPr>
          <p:cNvPr id="2" name="Slide Number Placeholder 3">
            <a:extLst>
              <a:ext uri="{FF2B5EF4-FFF2-40B4-BE49-F238E27FC236}">
                <a16:creationId xmlns:a16="http://schemas.microsoft.com/office/drawing/2014/main" id="{A35E663A-4793-0A9B-6B47-5744D5D6771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75</a:t>
            </a:fld>
            <a:endParaRPr lang="en-US" altLang="en-US" dirty="0"/>
          </a:p>
        </p:txBody>
      </p:sp>
      <p:sp>
        <p:nvSpPr>
          <p:cNvPr id="4" name="TextBox 3">
            <a:extLst>
              <a:ext uri="{FF2B5EF4-FFF2-40B4-BE49-F238E27FC236}">
                <a16:creationId xmlns:a16="http://schemas.microsoft.com/office/drawing/2014/main" id="{D8ABE798-624D-54B7-A623-7893ADF0F32A}"/>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Door Is Self-Latching In Closed Position</a:t>
            </a:r>
            <a:endParaRPr lang="en-US" sz="2400" dirty="0"/>
          </a:p>
        </p:txBody>
      </p:sp>
      <p:pic>
        <p:nvPicPr>
          <p:cNvPr id="8" name="Picture 7" descr="A grey door with a metal handle&#10;&#10;Description automatically generated">
            <a:extLst>
              <a:ext uri="{FF2B5EF4-FFF2-40B4-BE49-F238E27FC236}">
                <a16:creationId xmlns:a16="http://schemas.microsoft.com/office/drawing/2014/main" id="{D9A903A3-5B22-DBC4-9FE3-7475E6B1B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798" y="2362200"/>
            <a:ext cx="2819400" cy="380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529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47535"/>
            <a:ext cx="10058399" cy="1005752"/>
          </a:xfrm>
        </p:spPr>
        <p:txBody>
          <a:bodyPr>
            <a:noAutofit/>
          </a:bodyPr>
          <a:lstStyle/>
          <a:p>
            <a:pPr marL="341313" lvl="1" indent="-341313">
              <a:lnSpc>
                <a:spcPct val="100000"/>
              </a:lnSpc>
              <a:spcBef>
                <a:spcPts val="0"/>
              </a:spcBef>
              <a:spcAft>
                <a:spcPts val="1200"/>
              </a:spcAft>
            </a:pPr>
            <a:r>
              <a:rPr lang="en-US" sz="1800" dirty="0">
                <a:solidFill>
                  <a:srgbClr val="0A0A0A"/>
                </a:solidFill>
              </a:rPr>
              <a:t>An example of an unacceptable item would be auxiliary hardware which could prevent the door from properly opening and closing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76</a:t>
            </a:fld>
            <a:endParaRPr lang="en-US" altLang="en-US" dirty="0"/>
          </a:p>
        </p:txBody>
      </p:sp>
      <p:pic>
        <p:nvPicPr>
          <p:cNvPr id="4" name="Picture 3" descr="A picture containing indoor&#10;&#10;Description automatically generated">
            <a:extLst>
              <a:ext uri="{FF2B5EF4-FFF2-40B4-BE49-F238E27FC236}">
                <a16:creationId xmlns:a16="http://schemas.microsoft.com/office/drawing/2014/main" id="{39334995-7DA5-4EE7-9464-8E163F5F0E41}"/>
              </a:ext>
            </a:extLst>
          </p:cNvPr>
          <p:cNvPicPr>
            <a:picLocks noChangeAspect="1"/>
          </p:cNvPicPr>
          <p:nvPr/>
        </p:nvPicPr>
        <p:blipFill rotWithShape="1">
          <a:blip r:embed="rId4">
            <a:extLst>
              <a:ext uri="{28A0092B-C50C-407E-A947-70E740481C1C}">
                <a14:useLocalDpi xmlns:a14="http://schemas.microsoft.com/office/drawing/2010/main" val="0"/>
              </a:ext>
            </a:extLst>
          </a:blip>
          <a:srcRect l="11398"/>
          <a:stretch/>
        </p:blipFill>
        <p:spPr>
          <a:xfrm>
            <a:off x="3559969" y="2667000"/>
            <a:ext cx="5072062" cy="3170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C5D56203-B3ED-332A-0912-C8B8F123D485}"/>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76</a:t>
            </a:fld>
            <a:endParaRPr lang="en-US" altLang="en-US" dirty="0"/>
          </a:p>
        </p:txBody>
      </p:sp>
      <p:sp>
        <p:nvSpPr>
          <p:cNvPr id="3" name="TextBox 2">
            <a:extLst>
              <a:ext uri="{FF2B5EF4-FFF2-40B4-BE49-F238E27FC236}">
                <a16:creationId xmlns:a16="http://schemas.microsoft.com/office/drawing/2014/main" id="{BF35AE9C-12E3-E6FB-7F7F-EB83A7A45575}"/>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Opening Not Equipped With Auxiliary Hardware Interfering With Operation</a:t>
            </a:r>
            <a:endParaRPr lang="en-US" sz="2400" dirty="0"/>
          </a:p>
        </p:txBody>
      </p:sp>
    </p:spTree>
    <p:extLst>
      <p:ext uri="{BB962C8B-B14F-4D97-AF65-F5344CB8AC3E}">
        <p14:creationId xmlns:p14="http://schemas.microsoft.com/office/powerpoint/2010/main" val="18775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000"/>
                                        <p:tgtEl>
                                          <p:spTgt spid="115715">
                                            <p:txEl>
                                              <p:pRg st="0" end="0"/>
                                            </p:txEl>
                                          </p:spTgt>
                                        </p:tgtEl>
                                      </p:cBhvr>
                                    </p:animEffect>
                                    <p:anim calcmode="lin" valueType="num">
                                      <p:cBhvr>
                                        <p:cTn id="8" dur="10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8" y="1847535"/>
            <a:ext cx="9601200" cy="667065"/>
          </a:xfrm>
        </p:spPr>
        <p:txBody>
          <a:bodyPr>
            <a:noAutofit/>
          </a:bodyPr>
          <a:lstStyle/>
          <a:p>
            <a:pPr marL="341313" lvl="1" indent="-341313">
              <a:lnSpc>
                <a:spcPct val="100000"/>
              </a:lnSpc>
              <a:spcBef>
                <a:spcPts val="0"/>
              </a:spcBef>
              <a:spcAft>
                <a:spcPts val="1200"/>
              </a:spcAft>
            </a:pPr>
            <a:r>
              <a:rPr lang="en-US" sz="1800" b="1" dirty="0">
                <a:solidFill>
                  <a:srgbClr val="0A0A0A"/>
                </a:solidFill>
              </a:rPr>
              <a:t>NFPA 80 </a:t>
            </a:r>
            <a:r>
              <a:rPr lang="en-US" sz="1800" dirty="0">
                <a:solidFill>
                  <a:srgbClr val="0A0A0A"/>
                </a:solidFill>
              </a:rPr>
              <a:t>details allowable job-site preparations, and field modifications may be approved by the listing agency</a:t>
            </a:r>
          </a:p>
          <a:p>
            <a:pPr marL="0" indent="0" fontAlgn="base">
              <a:buNone/>
            </a:pPr>
            <a:endParaRPr lang="en-US" sz="1800" dirty="0">
              <a:solidFill>
                <a:srgbClr val="0A0A0A"/>
              </a:solidFill>
            </a:endParaRPr>
          </a:p>
          <a:p>
            <a:pPr lvl="1"/>
            <a:endParaRPr lang="en-US" sz="1800" dirty="0">
              <a:solidFill>
                <a:srgbClr val="0A0A0A"/>
              </a:solidFill>
            </a:endParaRPr>
          </a:p>
          <a:p>
            <a:pPr lvl="1"/>
            <a:endParaRPr lang="en-US" sz="1600" dirty="0">
              <a:solidFill>
                <a:srgbClr val="0A0A0A"/>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77</a:t>
            </a:fld>
            <a:endParaRPr lang="en-US" altLang="en-US" dirty="0"/>
          </a:p>
        </p:txBody>
      </p:sp>
      <p:pic>
        <p:nvPicPr>
          <p:cNvPr id="3" name="Picture 2" descr="A door with a sign on it&#10;&#10;Description automatically generated with low confidence">
            <a:extLst>
              <a:ext uri="{FF2B5EF4-FFF2-40B4-BE49-F238E27FC236}">
                <a16:creationId xmlns:a16="http://schemas.microsoft.com/office/drawing/2014/main" id="{B7F7FCB1-8046-4B96-ABCD-5B96EDDC94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67" b="11111"/>
          <a:stretch/>
        </p:blipFill>
        <p:spPr>
          <a:xfrm>
            <a:off x="4837255" y="2425661"/>
            <a:ext cx="2517490" cy="367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3">
            <a:extLst>
              <a:ext uri="{FF2B5EF4-FFF2-40B4-BE49-F238E27FC236}">
                <a16:creationId xmlns:a16="http://schemas.microsoft.com/office/drawing/2014/main" id="{76333308-6CDB-7FFC-097E-15667648BE3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77</a:t>
            </a:fld>
            <a:endParaRPr lang="en-US" altLang="en-US" dirty="0"/>
          </a:p>
        </p:txBody>
      </p:sp>
      <p:sp>
        <p:nvSpPr>
          <p:cNvPr id="4" name="TextBox 3">
            <a:extLst>
              <a:ext uri="{FF2B5EF4-FFF2-40B4-BE49-F238E27FC236}">
                <a16:creationId xmlns:a16="http://schemas.microsoft.com/office/drawing/2014/main" id="{4683210F-C992-1D58-31DE-0D3ED275AE77}"/>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No Field Modifications That Void The Label</a:t>
            </a:r>
            <a:endParaRPr lang="en-US" sz="2400" dirty="0"/>
          </a:p>
        </p:txBody>
      </p:sp>
    </p:spTree>
    <p:extLst>
      <p:ext uri="{BB962C8B-B14F-4D97-AF65-F5344CB8AC3E}">
        <p14:creationId xmlns:p14="http://schemas.microsoft.com/office/powerpoint/2010/main" val="2309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15715">
                                            <p:txEl>
                                              <p:pRg st="0" end="0"/>
                                            </p:txEl>
                                          </p:spTgt>
                                        </p:tgtEl>
                                        <p:attrNameLst>
                                          <p:attrName>style.visibility</p:attrName>
                                        </p:attrNameLst>
                                      </p:cBhvr>
                                      <p:to>
                                        <p:strVal val="visible"/>
                                      </p:to>
                                    </p:set>
                                    <p:animEffect transition="in" filter="fade">
                                      <p:cBhvr>
                                        <p:cTn id="11" dur="1500"/>
                                        <p:tgtEl>
                                          <p:spTgt spid="115715">
                                            <p:txEl>
                                              <p:pRg st="0" end="0"/>
                                            </p:txEl>
                                          </p:spTgt>
                                        </p:tgtEl>
                                      </p:cBhvr>
                                    </p:animEffect>
                                    <p:anim calcmode="lin" valueType="num">
                                      <p:cBhvr>
                                        <p:cTn id="12"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sp>
        <p:nvSpPr>
          <p:cNvPr id="115715" name="Rectangle 3"/>
          <p:cNvSpPr>
            <a:spLocks noGrp="1" noChangeArrowheads="1"/>
          </p:cNvSpPr>
          <p:nvPr>
            <p:ph idx="1"/>
          </p:nvPr>
        </p:nvSpPr>
        <p:spPr>
          <a:xfrm>
            <a:off x="838199" y="1817894"/>
            <a:ext cx="10241404" cy="805332"/>
          </a:xfrm>
        </p:spPr>
        <p:txBody>
          <a:bodyPr>
            <a:noAutofit/>
          </a:bodyPr>
          <a:lstStyle/>
          <a:p>
            <a:pPr marL="341313" lvl="1" indent="-341313">
              <a:lnSpc>
                <a:spcPct val="100000"/>
              </a:lnSpc>
              <a:spcBef>
                <a:spcPts val="0"/>
              </a:spcBef>
              <a:spcAft>
                <a:spcPts val="1200"/>
              </a:spcAft>
            </a:pPr>
            <a:r>
              <a:rPr lang="en-US" sz="1800" dirty="0">
                <a:solidFill>
                  <a:srgbClr val="0A0A0A"/>
                </a:solidFill>
              </a:rPr>
              <a:t>Note that gasketing is typically required for fire doors in corridors and smoke barriers but is not required for every fire door assembly</a:t>
            </a:r>
          </a:p>
          <a:p>
            <a:pPr lvl="1"/>
            <a:endParaRPr lang="en-US" sz="1800" dirty="0">
              <a:solidFill>
                <a:srgbClr val="0A0A0A"/>
              </a:solidFill>
            </a:endParaRPr>
          </a:p>
          <a:p>
            <a:pPr lvl="1"/>
            <a:endParaRPr lang="en-US" sz="1600" dirty="0">
              <a:solidFill>
                <a:srgbClr val="0A0A0A"/>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78</a:t>
            </a:fld>
            <a:endParaRPr lang="en-US" altLang="en-US" dirty="0"/>
          </a:p>
        </p:txBody>
      </p:sp>
      <p:sp>
        <p:nvSpPr>
          <p:cNvPr id="2" name="Slide Number Placeholder 3">
            <a:extLst>
              <a:ext uri="{FF2B5EF4-FFF2-40B4-BE49-F238E27FC236}">
                <a16:creationId xmlns:a16="http://schemas.microsoft.com/office/drawing/2014/main" id="{76333308-6CDB-7FFC-097E-15667648BE3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78</a:t>
            </a:fld>
            <a:endParaRPr lang="en-US" altLang="en-US" dirty="0"/>
          </a:p>
        </p:txBody>
      </p:sp>
      <p:sp>
        <p:nvSpPr>
          <p:cNvPr id="4" name="TextBox 3">
            <a:extLst>
              <a:ext uri="{FF2B5EF4-FFF2-40B4-BE49-F238E27FC236}">
                <a16:creationId xmlns:a16="http://schemas.microsoft.com/office/drawing/2014/main" id="{CE629BEB-3A3F-96F0-D027-86990C87C868}"/>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Required Gasketing &amp; Edge Seals Are Present, Continuous &amp; Proper Type</a:t>
            </a:r>
            <a:endParaRPr lang="en-US" sz="2400" dirty="0"/>
          </a:p>
        </p:txBody>
      </p:sp>
      <p:pic>
        <p:nvPicPr>
          <p:cNvPr id="3" name="Picture 2">
            <a:extLst>
              <a:ext uri="{FF2B5EF4-FFF2-40B4-BE49-F238E27FC236}">
                <a16:creationId xmlns:a16="http://schemas.microsoft.com/office/drawing/2014/main" id="{F65A1252-CB7D-0C28-37FF-15FBAED3CD4D}"/>
              </a:ext>
            </a:extLst>
          </p:cNvPr>
          <p:cNvPicPr>
            <a:picLocks noChangeAspect="1"/>
          </p:cNvPicPr>
          <p:nvPr/>
        </p:nvPicPr>
        <p:blipFill>
          <a:blip r:embed="rId4">
            <a:extLst>
              <a:ext uri="{28A0092B-C50C-407E-A947-70E740481C1C}">
                <a14:useLocalDpi xmlns:a14="http://schemas.microsoft.com/office/drawing/2010/main" val="0"/>
              </a:ext>
            </a:extLst>
          </a:blip>
          <a:srcRect t="8375" b="8375"/>
          <a:stretch/>
        </p:blipFill>
        <p:spPr>
          <a:xfrm>
            <a:off x="3851066" y="2641661"/>
            <a:ext cx="4489868" cy="301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82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fade">
                                      <p:cBhvr>
                                        <p:cTn id="7" dur="1500"/>
                                        <p:tgtEl>
                                          <p:spTgt spid="115715">
                                            <p:txEl>
                                              <p:pRg st="0" end="0"/>
                                            </p:txEl>
                                          </p:spTgt>
                                        </p:tgtEl>
                                      </p:cBhvr>
                                    </p:animEffect>
                                    <p:anim calcmode="lin" valueType="num">
                                      <p:cBhvr>
                                        <p:cTn id="8" dur="1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57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r>
              <a:rPr lang="en-US" b="1" dirty="0"/>
              <a:t>Fire Door Assembly Inspection Checklist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22805">
            <a:off x="8170507" y="894758"/>
            <a:ext cx="2448016" cy="423144"/>
          </a:xfrm>
          <a:prstGeom prst="rect">
            <a:avLst/>
          </a:prstGeom>
        </p:spPr>
      </p:pic>
      <p:sp>
        <p:nvSpPr>
          <p:cNvPr id="5" name="Rectangle 6">
            <a:extLst>
              <a:ext uri="{FF2B5EF4-FFF2-40B4-BE49-F238E27FC236}">
                <a16:creationId xmlns:a16="http://schemas.microsoft.com/office/drawing/2014/main" id="{85CAD50D-4B6F-4CB5-88A3-26DB5EA42770}"/>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79</a:t>
            </a:fld>
            <a:endParaRPr lang="en-US" altLang="en-US" dirty="0"/>
          </a:p>
        </p:txBody>
      </p:sp>
      <p:pic>
        <p:nvPicPr>
          <p:cNvPr id="7" name="Picture 6">
            <a:extLst>
              <a:ext uri="{FF2B5EF4-FFF2-40B4-BE49-F238E27FC236}">
                <a16:creationId xmlns:a16="http://schemas.microsoft.com/office/drawing/2014/main" id="{ECAF20B8-0899-42DD-B9B7-3E27EED2180D}"/>
              </a:ext>
            </a:extLst>
          </p:cNvPr>
          <p:cNvPicPr>
            <a:picLocks noChangeAspect="1"/>
          </p:cNvPicPr>
          <p:nvPr/>
        </p:nvPicPr>
        <p:blipFill rotWithShape="1">
          <a:blip r:embed="rId4"/>
          <a:srcRect t="13632" b="23498"/>
          <a:stretch/>
        </p:blipFill>
        <p:spPr>
          <a:xfrm>
            <a:off x="4034803" y="3200400"/>
            <a:ext cx="4122394" cy="2825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D89A6E78-5FED-4502-A6BA-E03B7494B592}"/>
              </a:ext>
            </a:extLst>
          </p:cNvPr>
          <p:cNvSpPr txBox="1"/>
          <p:nvPr/>
        </p:nvSpPr>
        <p:spPr>
          <a:xfrm>
            <a:off x="419098" y="1835834"/>
            <a:ext cx="10972800" cy="1077218"/>
          </a:xfrm>
          <a:prstGeom prst="rect">
            <a:avLst/>
          </a:prstGeom>
          <a:noFill/>
        </p:spPr>
        <p:txBody>
          <a:bodyPr wrap="square">
            <a:spAutoFit/>
          </a:bodyPr>
          <a:lstStyle/>
          <a:p>
            <a:pPr marL="742950" lvl="1" indent="-285750">
              <a:spcAft>
                <a:spcPts val="1200"/>
              </a:spcAft>
              <a:buFont typeface="Arial" panose="020B0604020202020204" pitchFamily="34" charset="0"/>
              <a:buChar char="•"/>
            </a:pPr>
            <a:r>
              <a:rPr lang="en-US" b="1" dirty="0">
                <a:latin typeface="+mn-lt"/>
              </a:rPr>
              <a:t>NFPA 80 </a:t>
            </a:r>
            <a:r>
              <a:rPr lang="en-US" dirty="0">
                <a:latin typeface="+mn-lt"/>
              </a:rPr>
              <a:t>requires signage installed with adhesive or with up to four steel or stainless-steel sheet metal screws up to US size #8 or up to 0.17” diameter, only permitted to penetrate one side of the door</a:t>
            </a:r>
            <a:endParaRPr lang="en-US" b="0" i="0" dirty="0">
              <a:solidFill>
                <a:srgbClr val="0A0A0A"/>
              </a:solidFill>
              <a:effectLst/>
              <a:latin typeface="+mn-lt"/>
            </a:endParaRPr>
          </a:p>
          <a:p>
            <a:pPr marL="742950" lvl="1" indent="-285750">
              <a:spcAft>
                <a:spcPts val="1200"/>
              </a:spcAft>
              <a:buFont typeface="Arial" panose="020B0604020202020204" pitchFamily="34" charset="0"/>
              <a:buChar char="•"/>
            </a:pPr>
            <a:r>
              <a:rPr lang="en-US" b="0" i="0" dirty="0">
                <a:solidFill>
                  <a:srgbClr val="0A0A0A"/>
                </a:solidFill>
                <a:effectLst/>
                <a:latin typeface="+mn-lt"/>
              </a:rPr>
              <a:t>Signs must not be installed on glazing and must not interfere with the operation of the door</a:t>
            </a:r>
          </a:p>
        </p:txBody>
      </p:sp>
      <p:sp>
        <p:nvSpPr>
          <p:cNvPr id="2" name="Slide Number Placeholder 3">
            <a:extLst>
              <a:ext uri="{FF2B5EF4-FFF2-40B4-BE49-F238E27FC236}">
                <a16:creationId xmlns:a16="http://schemas.microsoft.com/office/drawing/2014/main" id="{A5ABF69C-302B-6D5E-8A2F-28A87F1B7761}"/>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79</a:t>
            </a:fld>
            <a:endParaRPr lang="en-US" altLang="en-US" dirty="0"/>
          </a:p>
        </p:txBody>
      </p:sp>
      <p:sp>
        <p:nvSpPr>
          <p:cNvPr id="3" name="TextBox 2">
            <a:extLst>
              <a:ext uri="{FF2B5EF4-FFF2-40B4-BE49-F238E27FC236}">
                <a16:creationId xmlns:a16="http://schemas.microsoft.com/office/drawing/2014/main" id="{D7512C8A-2F0A-05EF-4106-769CF099CD98}"/>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Signage Covers Less Than 5% Of Door Face</a:t>
            </a:r>
            <a:endParaRPr lang="en-US" sz="2400" dirty="0"/>
          </a:p>
        </p:txBody>
      </p:sp>
    </p:spTree>
    <p:extLst>
      <p:ext uri="{BB962C8B-B14F-4D97-AF65-F5344CB8AC3E}">
        <p14:creationId xmlns:p14="http://schemas.microsoft.com/office/powerpoint/2010/main" val="3573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Doors: Common Locations</a:t>
            </a:r>
          </a:p>
        </p:txBody>
      </p:sp>
      <p:sp>
        <p:nvSpPr>
          <p:cNvPr id="3" name="Content Placeholder 2"/>
          <p:cNvSpPr>
            <a:spLocks noGrp="1"/>
          </p:cNvSpPr>
          <p:nvPr>
            <p:ph idx="1"/>
          </p:nvPr>
        </p:nvSpPr>
        <p:spPr>
          <a:xfrm>
            <a:off x="838199" y="1828799"/>
            <a:ext cx="5943601" cy="3899431"/>
          </a:xfrm>
        </p:spPr>
        <p:txBody>
          <a:bodyPr>
            <a:noAutofit/>
          </a:bodyPr>
          <a:lstStyle/>
          <a:p>
            <a:r>
              <a:rPr lang="en-US" dirty="0"/>
              <a:t>Dwelling units in a residential occupancy building (apartment, hotel, or dormitory) usually have fire-rated entry doors</a:t>
            </a:r>
          </a:p>
          <a:p>
            <a:r>
              <a:rPr lang="en-US" dirty="0"/>
              <a:t>Fire doors in residential corridors are designed to contain the spread of fire and smoke within specific areas of a building, providing critical protection to residents and allowing safe evacuation routes </a:t>
            </a:r>
          </a:p>
          <a:p>
            <a:r>
              <a:rPr lang="en-US" dirty="0"/>
              <a:t>They must comply with local building codes and fire safety regulations, which specify fire resistance ratings and installation standards</a:t>
            </a:r>
          </a:p>
        </p:txBody>
      </p:sp>
      <p:sp>
        <p:nvSpPr>
          <p:cNvPr id="5" name="Rectangle 6">
            <a:extLst>
              <a:ext uri="{FF2B5EF4-FFF2-40B4-BE49-F238E27FC236}">
                <a16:creationId xmlns:a16="http://schemas.microsoft.com/office/drawing/2014/main" id="{A51FBE80-E08D-40BC-8148-69C488C2E00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8</a:t>
            </a:fld>
            <a:endParaRPr lang="en-US" altLang="en-US" dirty="0"/>
          </a:p>
        </p:txBody>
      </p:sp>
      <p:pic>
        <p:nvPicPr>
          <p:cNvPr id="7" name="Picture 6" descr="A picture containing outdoor, building, sidewalk, walkway&#10;&#10;Description automatically generated">
            <a:extLst>
              <a:ext uri="{FF2B5EF4-FFF2-40B4-BE49-F238E27FC236}">
                <a16:creationId xmlns:a16="http://schemas.microsoft.com/office/drawing/2014/main" id="{CE40C61C-38E3-4C75-94B0-159DCB6B8A72}"/>
              </a:ext>
            </a:extLst>
          </p:cNvPr>
          <p:cNvPicPr>
            <a:picLocks noChangeAspect="1"/>
          </p:cNvPicPr>
          <p:nvPr/>
        </p:nvPicPr>
        <p:blipFill rotWithShape="1">
          <a:blip r:embed="rId3">
            <a:extLst>
              <a:ext uri="{28A0092B-C50C-407E-A947-70E740481C1C}">
                <a14:useLocalDpi xmlns:a14="http://schemas.microsoft.com/office/drawing/2010/main" val="0"/>
              </a:ext>
            </a:extLst>
          </a:blip>
          <a:srcRect l="43802"/>
          <a:stretch/>
        </p:blipFill>
        <p:spPr>
          <a:xfrm>
            <a:off x="7467600" y="1633847"/>
            <a:ext cx="3200400" cy="4000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2FF2416F-8C4F-C881-59B9-963562AB0D9E}"/>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8</a:t>
            </a:fld>
            <a:endParaRPr lang="en-US" altLang="en-US" dirty="0"/>
          </a:p>
        </p:txBody>
      </p:sp>
      <p:sp>
        <p:nvSpPr>
          <p:cNvPr id="6" name="TextBox 5">
            <a:extLst>
              <a:ext uri="{FF2B5EF4-FFF2-40B4-BE49-F238E27FC236}">
                <a16:creationId xmlns:a16="http://schemas.microsoft.com/office/drawing/2014/main" id="{986D3EB6-9D8B-8B2B-7742-D3EE0E23DD83}"/>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Residential Corridors</a:t>
            </a:r>
            <a:endParaRPr lang="en-US" sz="2400" dirty="0"/>
          </a:p>
        </p:txBody>
      </p:sp>
    </p:spTree>
    <p:extLst>
      <p:ext uri="{BB962C8B-B14F-4D97-AF65-F5344CB8AC3E}">
        <p14:creationId xmlns:p14="http://schemas.microsoft.com/office/powerpoint/2010/main" val="1563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anim calcmode="lin" valueType="num">
                                      <p:cBhvr>
                                        <p:cTn id="14"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500"/>
                                        <p:tgtEl>
                                          <p:spTgt spid="3">
                                            <p:txEl>
                                              <p:pRg st="1" end="1"/>
                                            </p:txEl>
                                          </p:spTgt>
                                        </p:tgtEl>
                                      </p:cBhvr>
                                    </p:animEffect>
                                    <p:anim calcmode="lin" valueType="num">
                                      <p:cBhvr>
                                        <p:cTn id="20"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500"/>
                                        <p:tgtEl>
                                          <p:spTgt spid="3">
                                            <p:txEl>
                                              <p:pRg st="2" end="2"/>
                                            </p:txEl>
                                          </p:spTgt>
                                        </p:tgtEl>
                                      </p:cBhvr>
                                    </p:animEffect>
                                    <p:anim calcmode="lin" valueType="num">
                                      <p:cBhvr>
                                        <p:cTn id="27"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Assemblies </a:t>
            </a:r>
            <a:endParaRPr lang="en-US" b="1" dirty="0"/>
          </a:p>
        </p:txBody>
      </p:sp>
      <p:sp>
        <p:nvSpPr>
          <p:cNvPr id="3" name="Content Placeholder 2"/>
          <p:cNvSpPr>
            <a:spLocks noGrp="1"/>
          </p:cNvSpPr>
          <p:nvPr>
            <p:ph idx="1"/>
          </p:nvPr>
        </p:nvSpPr>
        <p:spPr>
          <a:xfrm>
            <a:off x="838199" y="1812925"/>
            <a:ext cx="5715001" cy="3597275"/>
          </a:xfrm>
        </p:spPr>
        <p:txBody>
          <a:bodyPr>
            <a:normAutofit/>
          </a:bodyPr>
          <a:lstStyle/>
          <a:p>
            <a:r>
              <a:rPr lang="en-US" dirty="0"/>
              <a:t>Be aware of the </a:t>
            </a:r>
            <a:r>
              <a:rPr lang="en-US" b="1" dirty="0"/>
              <a:t>NFPA 80 </a:t>
            </a:r>
            <a:r>
              <a:rPr lang="en-US" dirty="0"/>
              <a:t>requirements</a:t>
            </a:r>
          </a:p>
          <a:p>
            <a:r>
              <a:rPr lang="en-US" dirty="0"/>
              <a:t>Verify manufacturers can provide the specified products</a:t>
            </a:r>
          </a:p>
          <a:p>
            <a:r>
              <a:rPr lang="en-US" dirty="0"/>
              <a:t>Construction labels must be approved by the AHJ</a:t>
            </a:r>
          </a:p>
          <a:p>
            <a:r>
              <a:rPr lang="en-US" dirty="0"/>
              <a:t>For modifications of existing fire doors, alterations should be approved in advance by the listing agency, or the doors and frames may have to be relabeled in the field</a:t>
            </a:r>
          </a:p>
        </p:txBody>
      </p:sp>
      <p:sp>
        <p:nvSpPr>
          <p:cNvPr id="4" name="Rectangle 6">
            <a:extLst>
              <a:ext uri="{FF2B5EF4-FFF2-40B4-BE49-F238E27FC236}">
                <a16:creationId xmlns:a16="http://schemas.microsoft.com/office/drawing/2014/main" id="{04EACFB3-560F-47DF-A777-F84735D5861E}"/>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80</a:t>
            </a:fld>
            <a:endParaRPr lang="en-US" altLang="en-US" dirty="0"/>
          </a:p>
        </p:txBody>
      </p:sp>
      <p:sp>
        <p:nvSpPr>
          <p:cNvPr id="5" name="Slide Number Placeholder 3">
            <a:extLst>
              <a:ext uri="{FF2B5EF4-FFF2-40B4-BE49-F238E27FC236}">
                <a16:creationId xmlns:a16="http://schemas.microsoft.com/office/drawing/2014/main" id="{04983118-D525-E8F4-A957-4EBD9245F9A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80</a:t>
            </a:fld>
            <a:endParaRPr lang="en-US" altLang="en-US" dirty="0"/>
          </a:p>
        </p:txBody>
      </p:sp>
      <p:sp>
        <p:nvSpPr>
          <p:cNvPr id="6" name="TextBox 5">
            <a:extLst>
              <a:ext uri="{FF2B5EF4-FFF2-40B4-BE49-F238E27FC236}">
                <a16:creationId xmlns:a16="http://schemas.microsoft.com/office/drawing/2014/main" id="{FCBD161A-7A7B-F799-48FC-EC20982D26F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Specification Tips</a:t>
            </a:r>
            <a:endParaRPr lang="en-US" sz="2400" dirty="0"/>
          </a:p>
        </p:txBody>
      </p:sp>
      <p:pic>
        <p:nvPicPr>
          <p:cNvPr id="7" name="Picture 6">
            <a:extLst>
              <a:ext uri="{FF2B5EF4-FFF2-40B4-BE49-F238E27FC236}">
                <a16:creationId xmlns:a16="http://schemas.microsoft.com/office/drawing/2014/main" id="{D311E3C1-8BC8-C6DD-40EA-B3C41CA24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 r="20338"/>
          <a:stretch/>
        </p:blipFill>
        <p:spPr>
          <a:xfrm>
            <a:off x="6934200" y="1812925"/>
            <a:ext cx="3972161" cy="352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34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Door Assemblies </a:t>
            </a:r>
            <a:endParaRPr lang="en-US" b="1" dirty="0"/>
          </a:p>
        </p:txBody>
      </p:sp>
      <p:sp>
        <p:nvSpPr>
          <p:cNvPr id="3" name="Content Placeholder 2"/>
          <p:cNvSpPr>
            <a:spLocks noGrp="1"/>
          </p:cNvSpPr>
          <p:nvPr>
            <p:ph idx="1"/>
          </p:nvPr>
        </p:nvSpPr>
        <p:spPr>
          <a:xfrm>
            <a:off x="838199" y="1812925"/>
            <a:ext cx="5791201" cy="3772133"/>
          </a:xfrm>
        </p:spPr>
        <p:txBody>
          <a:bodyPr>
            <a:noAutofit/>
          </a:bodyPr>
          <a:lstStyle/>
          <a:p>
            <a:r>
              <a:rPr lang="en-US" dirty="0"/>
              <a:t>Specifications should clearly state whether openings are to be:</a:t>
            </a:r>
          </a:p>
          <a:p>
            <a:pPr lvl="1">
              <a:buFont typeface="Wingdings" panose="05000000000000000000" pitchFamily="2" charset="2"/>
              <a:buChar char="ü"/>
            </a:pPr>
            <a:r>
              <a:rPr lang="en-US" sz="1800" dirty="0"/>
              <a:t>Fire-protection-rated per </a:t>
            </a:r>
            <a:r>
              <a:rPr lang="en-US" sz="1800" b="1" dirty="0"/>
              <a:t>UL 10C </a:t>
            </a:r>
            <a:r>
              <a:rPr lang="en-US" sz="1800" dirty="0"/>
              <a:t>or </a:t>
            </a:r>
            <a:r>
              <a:rPr lang="en-US" sz="1800" b="1" dirty="0"/>
              <a:t>NFPA 252</a:t>
            </a:r>
            <a:endParaRPr lang="en-US" sz="1800" dirty="0"/>
          </a:p>
          <a:p>
            <a:pPr marL="457200" lvl="1" indent="0">
              <a:buNone/>
            </a:pPr>
            <a:r>
              <a:rPr lang="en-US" sz="1800" dirty="0"/>
              <a:t>or </a:t>
            </a:r>
          </a:p>
          <a:p>
            <a:pPr lvl="1">
              <a:buFont typeface="Wingdings" panose="05000000000000000000" pitchFamily="2" charset="2"/>
              <a:buChar char="ü"/>
            </a:pPr>
            <a:r>
              <a:rPr lang="en-US" sz="1800" dirty="0"/>
              <a:t>Fire-resistance-rated per </a:t>
            </a:r>
            <a:r>
              <a:rPr lang="en-US" sz="1800" b="1" dirty="0"/>
              <a:t>ASTM E119 </a:t>
            </a:r>
            <a:r>
              <a:rPr lang="en-US" sz="1800" dirty="0"/>
              <a:t>or </a:t>
            </a:r>
            <a:r>
              <a:rPr lang="en-US" sz="1800" b="1" dirty="0"/>
              <a:t>UL 263</a:t>
            </a:r>
            <a:endParaRPr lang="en-US" sz="1800" dirty="0"/>
          </a:p>
          <a:p>
            <a:r>
              <a:rPr lang="en-US" dirty="0"/>
              <a:t>The post-installation fire door assembly inspection is an important benefit for the owner, and should be included in the specification</a:t>
            </a:r>
          </a:p>
          <a:p>
            <a:endParaRPr lang="en-US" dirty="0"/>
          </a:p>
        </p:txBody>
      </p:sp>
      <p:sp>
        <p:nvSpPr>
          <p:cNvPr id="4" name="Rectangle 6">
            <a:extLst>
              <a:ext uri="{FF2B5EF4-FFF2-40B4-BE49-F238E27FC236}">
                <a16:creationId xmlns:a16="http://schemas.microsoft.com/office/drawing/2014/main" id="{04EACFB3-560F-47DF-A777-F84735D5861E}"/>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81</a:t>
            </a:fld>
            <a:endParaRPr lang="en-US" altLang="en-US" dirty="0"/>
          </a:p>
        </p:txBody>
      </p:sp>
      <p:sp>
        <p:nvSpPr>
          <p:cNvPr id="5" name="Slide Number Placeholder 3">
            <a:extLst>
              <a:ext uri="{FF2B5EF4-FFF2-40B4-BE49-F238E27FC236}">
                <a16:creationId xmlns:a16="http://schemas.microsoft.com/office/drawing/2014/main" id="{04983118-D525-E8F4-A957-4EBD9245F9AB}"/>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81</a:t>
            </a:fld>
            <a:endParaRPr lang="en-US" altLang="en-US" dirty="0"/>
          </a:p>
        </p:txBody>
      </p:sp>
      <p:sp>
        <p:nvSpPr>
          <p:cNvPr id="6" name="TextBox 5">
            <a:extLst>
              <a:ext uri="{FF2B5EF4-FFF2-40B4-BE49-F238E27FC236}">
                <a16:creationId xmlns:a16="http://schemas.microsoft.com/office/drawing/2014/main" id="{FCBD161A-7A7B-F799-48FC-EC20982D26FE}"/>
              </a:ext>
            </a:extLst>
          </p:cNvPr>
          <p:cNvSpPr txBox="1"/>
          <p:nvPr/>
        </p:nvSpPr>
        <p:spPr>
          <a:xfrm>
            <a:off x="838198" y="1272942"/>
            <a:ext cx="10134601" cy="461665"/>
          </a:xfrm>
          <a:prstGeom prst="rect">
            <a:avLst/>
          </a:prstGeom>
          <a:noFill/>
        </p:spPr>
        <p:txBody>
          <a:bodyPr wrap="square">
            <a:spAutoFit/>
          </a:bodyPr>
          <a:lstStyle/>
          <a:p>
            <a:r>
              <a:rPr lang="en-US" sz="2400" b="1" dirty="0">
                <a:solidFill>
                  <a:prstClr val="black"/>
                </a:solidFill>
                <a:latin typeface="PT Sans" panose="020B0503020203020204" pitchFamily="34" charset="0"/>
              </a:rPr>
              <a:t>Specification Tips</a:t>
            </a:r>
            <a:endParaRPr lang="en-US" sz="2400" dirty="0"/>
          </a:p>
        </p:txBody>
      </p:sp>
      <p:pic>
        <p:nvPicPr>
          <p:cNvPr id="7" name="Picture 6">
            <a:extLst>
              <a:ext uri="{FF2B5EF4-FFF2-40B4-BE49-F238E27FC236}">
                <a16:creationId xmlns:a16="http://schemas.microsoft.com/office/drawing/2014/main" id="{3D4DE2D1-3089-D42C-472F-388765DA7F3A}"/>
              </a:ext>
            </a:extLst>
          </p:cNvPr>
          <p:cNvPicPr>
            <a:picLocks noChangeAspect="1"/>
          </p:cNvPicPr>
          <p:nvPr/>
        </p:nvPicPr>
        <p:blipFill>
          <a:blip r:embed="rId3">
            <a:extLst>
              <a:ext uri="{28A0092B-C50C-407E-A947-70E740481C1C}">
                <a14:useLocalDpi xmlns:a14="http://schemas.microsoft.com/office/drawing/2010/main" val="0"/>
              </a:ext>
            </a:extLst>
          </a:blip>
          <a:srcRect l="13133" r="13133"/>
          <a:stretch/>
        </p:blipFill>
        <p:spPr>
          <a:xfrm>
            <a:off x="6934200" y="1812925"/>
            <a:ext cx="3972161" cy="352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92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anim calcmode="lin" valueType="num">
                                      <p:cBhvr>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anim calcmode="lin" valueType="num">
                                      <p:cBhvr>
                                        <p:cTn id="23"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Additional Resources</a:t>
            </a:r>
          </a:p>
        </p:txBody>
      </p:sp>
      <p:sp>
        <p:nvSpPr>
          <p:cNvPr id="3" name="Content Placeholder 2"/>
          <p:cNvSpPr>
            <a:spLocks noGrp="1"/>
          </p:cNvSpPr>
          <p:nvPr>
            <p:ph idx="1"/>
          </p:nvPr>
        </p:nvSpPr>
        <p:spPr>
          <a:xfrm>
            <a:off x="4541461" y="3553490"/>
            <a:ext cx="3077060" cy="701676"/>
          </a:xfrm>
        </p:spPr>
        <p:txBody>
          <a:bodyPr>
            <a:noAutofit/>
          </a:bodyPr>
          <a:lstStyle/>
          <a:p>
            <a:pPr marL="0" indent="0" algn="ctr">
              <a:spcBef>
                <a:spcPts val="0"/>
              </a:spcBef>
              <a:spcAft>
                <a:spcPts val="0"/>
              </a:spcAft>
              <a:buNone/>
            </a:pPr>
            <a:r>
              <a:rPr lang="en-US" dirty="0"/>
              <a:t>Intertek Testing Service (ITS) </a:t>
            </a:r>
          </a:p>
          <a:p>
            <a:pPr marL="0" indent="0" algn="ctr">
              <a:spcBef>
                <a:spcPts val="0"/>
              </a:spcBef>
              <a:spcAft>
                <a:spcPts val="0"/>
              </a:spcAft>
              <a:buNone/>
            </a:pPr>
            <a:r>
              <a:rPr lang="en-US" dirty="0">
                <a:hlinkClick r:id="rId3"/>
              </a:rPr>
              <a:t>Intertek.com</a:t>
            </a:r>
            <a:endParaRPr lang="en-US" dirty="0"/>
          </a:p>
        </p:txBody>
      </p:sp>
      <p:sp>
        <p:nvSpPr>
          <p:cNvPr id="4" name="Rectangle 6">
            <a:extLst>
              <a:ext uri="{FF2B5EF4-FFF2-40B4-BE49-F238E27FC236}">
                <a16:creationId xmlns:a16="http://schemas.microsoft.com/office/drawing/2014/main" id="{B036F372-1803-4851-886B-025476508189}"/>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82</a:t>
            </a:fld>
            <a:endParaRPr lang="en-US" altLang="en-US" dirty="0"/>
          </a:p>
        </p:txBody>
      </p:sp>
      <p:pic>
        <p:nvPicPr>
          <p:cNvPr id="6" name="Picture 5" descr="A picture containing arrow&#10;&#10;Description automatically generated">
            <a:extLst>
              <a:ext uri="{FF2B5EF4-FFF2-40B4-BE49-F238E27FC236}">
                <a16:creationId xmlns:a16="http://schemas.microsoft.com/office/drawing/2014/main" id="{F2518BC0-52E8-4120-8D46-DE6933AED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377" y="1264742"/>
            <a:ext cx="2432040" cy="874834"/>
          </a:xfrm>
          <a:prstGeom prst="rect">
            <a:avLst/>
          </a:prstGeom>
        </p:spPr>
      </p:pic>
      <p:pic>
        <p:nvPicPr>
          <p:cNvPr id="8" name="Picture 7" descr="Logo&#10;&#10;Description automatically generated">
            <a:extLst>
              <a:ext uri="{FF2B5EF4-FFF2-40B4-BE49-F238E27FC236}">
                <a16:creationId xmlns:a16="http://schemas.microsoft.com/office/drawing/2014/main" id="{602A0A19-19BC-406D-9454-46F653EFDA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797" y="3289238"/>
            <a:ext cx="1219200" cy="138379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D24AC3DA-8C64-4601-BD5C-DF68229CD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1261318"/>
            <a:ext cx="2432041" cy="893939"/>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B34CF616-9171-4D36-88F1-0788B4EBB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6161" y="2962285"/>
            <a:ext cx="2319677" cy="604083"/>
          </a:xfrm>
          <a:prstGeom prst="rect">
            <a:avLst/>
          </a:prstGeom>
        </p:spPr>
      </p:pic>
      <p:pic>
        <p:nvPicPr>
          <p:cNvPr id="14" name="Picture 13" descr="Logo, icon&#10;&#10;Description automatically generated">
            <a:extLst>
              <a:ext uri="{FF2B5EF4-FFF2-40B4-BE49-F238E27FC236}">
                <a16:creationId xmlns:a16="http://schemas.microsoft.com/office/drawing/2014/main" id="{6F3027E5-1AB8-4C72-8A49-8B781CEE8C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1000" y="3264327"/>
            <a:ext cx="1447800" cy="1447800"/>
          </a:xfrm>
          <a:prstGeom prst="rect">
            <a:avLst/>
          </a:prstGeom>
        </p:spPr>
      </p:pic>
      <p:sp>
        <p:nvSpPr>
          <p:cNvPr id="17" name="TextBox 16">
            <a:extLst>
              <a:ext uri="{FF2B5EF4-FFF2-40B4-BE49-F238E27FC236}">
                <a16:creationId xmlns:a16="http://schemas.microsoft.com/office/drawing/2014/main" id="{BF1881C0-D0E2-423B-AFD7-64EDD6345064}"/>
              </a:ext>
            </a:extLst>
          </p:cNvPr>
          <p:cNvSpPr txBox="1"/>
          <p:nvPr/>
        </p:nvSpPr>
        <p:spPr>
          <a:xfrm>
            <a:off x="1820609" y="2143477"/>
            <a:ext cx="2675191" cy="646331"/>
          </a:xfrm>
          <a:prstGeom prst="rect">
            <a:avLst/>
          </a:prstGeom>
          <a:noFill/>
        </p:spPr>
        <p:txBody>
          <a:bodyPr wrap="square" rtlCol="0">
            <a:spAutoFit/>
          </a:bodyPr>
          <a:lstStyle/>
          <a:p>
            <a:pPr algn="ctr"/>
            <a:r>
              <a:rPr lang="en-US" dirty="0">
                <a:latin typeface="+mn-lt"/>
              </a:rPr>
              <a:t>Steel Door Institute (SDI)</a:t>
            </a:r>
          </a:p>
          <a:p>
            <a:pPr algn="ctr"/>
            <a:r>
              <a:rPr lang="en-US" dirty="0">
                <a:latin typeface="+mn-lt"/>
                <a:hlinkClick r:id="rId9"/>
              </a:rPr>
              <a:t>steeldoor.org</a:t>
            </a:r>
            <a:endParaRPr lang="en-US" dirty="0"/>
          </a:p>
        </p:txBody>
      </p:sp>
      <p:sp>
        <p:nvSpPr>
          <p:cNvPr id="19" name="TextBox 18">
            <a:extLst>
              <a:ext uri="{FF2B5EF4-FFF2-40B4-BE49-F238E27FC236}">
                <a16:creationId xmlns:a16="http://schemas.microsoft.com/office/drawing/2014/main" id="{1A1925C6-8877-4B96-9059-5C6D6C53F345}"/>
              </a:ext>
            </a:extLst>
          </p:cNvPr>
          <p:cNvSpPr txBox="1"/>
          <p:nvPr/>
        </p:nvSpPr>
        <p:spPr>
          <a:xfrm>
            <a:off x="1209125" y="4737872"/>
            <a:ext cx="4000543" cy="923330"/>
          </a:xfrm>
          <a:prstGeom prst="rect">
            <a:avLst/>
          </a:prstGeom>
          <a:noFill/>
        </p:spPr>
        <p:txBody>
          <a:bodyPr wrap="square" rtlCol="0">
            <a:spAutoFit/>
          </a:bodyPr>
          <a:lstStyle/>
          <a:p>
            <a:pPr algn="ctr"/>
            <a:r>
              <a:rPr lang="en-US" dirty="0">
                <a:latin typeface="+mn-lt"/>
              </a:rPr>
              <a:t>National Fire Protection</a:t>
            </a:r>
          </a:p>
          <a:p>
            <a:pPr algn="ctr"/>
            <a:r>
              <a:rPr lang="en-US" dirty="0">
                <a:latin typeface="+mn-lt"/>
              </a:rPr>
              <a:t>Association (NFPA) </a:t>
            </a:r>
          </a:p>
          <a:p>
            <a:pPr algn="ctr"/>
            <a:r>
              <a:rPr lang="en-US" dirty="0">
                <a:latin typeface="+mn-lt"/>
                <a:hlinkClick r:id="rId10"/>
              </a:rPr>
              <a:t>NFPA.org</a:t>
            </a:r>
            <a:endParaRPr lang="en-US" dirty="0">
              <a:latin typeface="+mn-lt"/>
            </a:endParaRPr>
          </a:p>
        </p:txBody>
      </p:sp>
      <p:sp>
        <p:nvSpPr>
          <p:cNvPr id="20" name="TextBox 19">
            <a:extLst>
              <a:ext uri="{FF2B5EF4-FFF2-40B4-BE49-F238E27FC236}">
                <a16:creationId xmlns:a16="http://schemas.microsoft.com/office/drawing/2014/main" id="{D9723A57-2475-4B29-8EF6-C72117E48ACF}"/>
              </a:ext>
            </a:extLst>
          </p:cNvPr>
          <p:cNvSpPr txBox="1"/>
          <p:nvPr/>
        </p:nvSpPr>
        <p:spPr>
          <a:xfrm>
            <a:off x="6380492" y="2143477"/>
            <a:ext cx="3983060" cy="646331"/>
          </a:xfrm>
          <a:prstGeom prst="rect">
            <a:avLst/>
          </a:prstGeom>
          <a:noFill/>
        </p:spPr>
        <p:txBody>
          <a:bodyPr wrap="square" rtlCol="0">
            <a:spAutoFit/>
          </a:bodyPr>
          <a:lstStyle/>
          <a:p>
            <a:pPr algn="ctr"/>
            <a:r>
              <a:rPr lang="en-US" dirty="0">
                <a:latin typeface="+mn-lt"/>
              </a:rPr>
              <a:t>International Code Council (ICC) </a:t>
            </a:r>
            <a:r>
              <a:rPr lang="en-US" dirty="0">
                <a:latin typeface="+mn-lt"/>
                <a:hlinkClick r:id="rId11"/>
              </a:rPr>
              <a:t>ICCSAFE.org</a:t>
            </a:r>
            <a:endParaRPr lang="en-US" dirty="0">
              <a:latin typeface="+mn-lt"/>
            </a:endParaRPr>
          </a:p>
        </p:txBody>
      </p:sp>
      <p:sp>
        <p:nvSpPr>
          <p:cNvPr id="21" name="TextBox 20">
            <a:extLst>
              <a:ext uri="{FF2B5EF4-FFF2-40B4-BE49-F238E27FC236}">
                <a16:creationId xmlns:a16="http://schemas.microsoft.com/office/drawing/2014/main" id="{C2A03728-FB4C-40CA-AF34-67186BCB34AA}"/>
              </a:ext>
            </a:extLst>
          </p:cNvPr>
          <p:cNvSpPr txBox="1"/>
          <p:nvPr/>
        </p:nvSpPr>
        <p:spPr>
          <a:xfrm>
            <a:off x="7071373" y="4741616"/>
            <a:ext cx="3307054" cy="923330"/>
          </a:xfrm>
          <a:prstGeom prst="rect">
            <a:avLst/>
          </a:prstGeom>
          <a:noFill/>
        </p:spPr>
        <p:txBody>
          <a:bodyPr wrap="square" rtlCol="0">
            <a:spAutoFit/>
          </a:bodyPr>
          <a:lstStyle/>
          <a:p>
            <a:pPr algn="ctr"/>
            <a:r>
              <a:rPr lang="en-US" dirty="0">
                <a:latin typeface="+mn-lt"/>
              </a:rPr>
              <a:t>Underwriters</a:t>
            </a:r>
          </a:p>
          <a:p>
            <a:pPr algn="ctr"/>
            <a:r>
              <a:rPr lang="en-US" dirty="0">
                <a:latin typeface="+mn-lt"/>
              </a:rPr>
              <a:t>Laboratories (UL)</a:t>
            </a:r>
          </a:p>
          <a:p>
            <a:pPr algn="ctr"/>
            <a:r>
              <a:rPr lang="en-US" dirty="0">
                <a:latin typeface="+mn-lt"/>
              </a:rPr>
              <a:t> </a:t>
            </a:r>
            <a:r>
              <a:rPr lang="en-US" dirty="0">
                <a:latin typeface="+mn-lt"/>
                <a:hlinkClick r:id="rId12"/>
              </a:rPr>
              <a:t>UL.com</a:t>
            </a:r>
            <a:endParaRPr lang="en-US" sz="1600" dirty="0">
              <a:latin typeface="+mn-lt"/>
            </a:endParaRPr>
          </a:p>
        </p:txBody>
      </p:sp>
      <p:sp>
        <p:nvSpPr>
          <p:cNvPr id="5" name="Slide Number Placeholder 3">
            <a:extLst>
              <a:ext uri="{FF2B5EF4-FFF2-40B4-BE49-F238E27FC236}">
                <a16:creationId xmlns:a16="http://schemas.microsoft.com/office/drawing/2014/main" id="{9F46B93D-E19B-E882-925A-3C426408BB7C}"/>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82</a:t>
            </a:fld>
            <a:endParaRPr lang="en-US" altLang="en-US" dirty="0"/>
          </a:p>
        </p:txBody>
      </p:sp>
    </p:spTree>
    <p:extLst>
      <p:ext uri="{BB962C8B-B14F-4D97-AF65-F5344CB8AC3E}">
        <p14:creationId xmlns:p14="http://schemas.microsoft.com/office/powerpoint/2010/main" val="32388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1+#ppt_w/2"/>
                                          </p:val>
                                        </p:tav>
                                        <p:tav tm="100000">
                                          <p:val>
                                            <p:strVal val="#ppt_x"/>
                                          </p:val>
                                        </p:tav>
                                      </p:tavLst>
                                    </p:anim>
                                    <p:anim calcmode="lin" valueType="num">
                                      <p:cBhvr additive="base">
                                        <p:cTn id="17" dur="7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750" fill="hold"/>
                                        <p:tgtEl>
                                          <p:spTgt spid="20"/>
                                        </p:tgtEl>
                                        <p:attrNameLst>
                                          <p:attrName>ppt_x</p:attrName>
                                        </p:attrNameLst>
                                      </p:cBhvr>
                                      <p:tavLst>
                                        <p:tav tm="0">
                                          <p:val>
                                            <p:strVal val="1+#ppt_w/2"/>
                                          </p:val>
                                        </p:tav>
                                        <p:tav tm="100000">
                                          <p:val>
                                            <p:strVal val="#ppt_x"/>
                                          </p:val>
                                        </p:tav>
                                      </p:tavLst>
                                    </p:anim>
                                    <p:anim calcmode="lin" valueType="num">
                                      <p:cBhvr additive="base">
                                        <p:cTn id="21" dur="750" fill="hold"/>
                                        <p:tgtEl>
                                          <p:spTgt spid="20"/>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1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0-#ppt_w/2"/>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0-#ppt_w/2"/>
                                          </p:val>
                                        </p:tav>
                                        <p:tav tm="100000">
                                          <p:val>
                                            <p:strVal val="#ppt_x"/>
                                          </p:val>
                                        </p:tav>
                                      </p:tavLst>
                                    </p:anim>
                                    <p:anim calcmode="lin" valueType="num">
                                      <p:cBhvr additive="base">
                                        <p:cTn id="30" dur="75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6"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fill="hold"/>
                                        <p:tgtEl>
                                          <p:spTgt spid="14"/>
                                        </p:tgtEl>
                                        <p:attrNameLst>
                                          <p:attrName>ppt_x</p:attrName>
                                        </p:attrNameLst>
                                      </p:cBhvr>
                                      <p:tavLst>
                                        <p:tav tm="0">
                                          <p:val>
                                            <p:strVal val="1+#ppt_w/2"/>
                                          </p:val>
                                        </p:tav>
                                        <p:tav tm="100000">
                                          <p:val>
                                            <p:strVal val="#ppt_x"/>
                                          </p:val>
                                        </p:tav>
                                      </p:tavLst>
                                    </p:anim>
                                    <p:anim calcmode="lin" valueType="num">
                                      <p:cBhvr additive="base">
                                        <p:cTn id="35" dur="75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750" fill="hold"/>
                                        <p:tgtEl>
                                          <p:spTgt spid="21"/>
                                        </p:tgtEl>
                                        <p:attrNameLst>
                                          <p:attrName>ppt_x</p:attrName>
                                        </p:attrNameLst>
                                      </p:cBhvr>
                                      <p:tavLst>
                                        <p:tav tm="0">
                                          <p:val>
                                            <p:strVal val="1+#ppt_w/2"/>
                                          </p:val>
                                        </p:tav>
                                        <p:tav tm="100000">
                                          <p:val>
                                            <p:strVal val="#ppt_x"/>
                                          </p:val>
                                        </p:tav>
                                      </p:tavLst>
                                    </p:anim>
                                    <p:anim calcmode="lin" valueType="num">
                                      <p:cBhvr additive="base">
                                        <p:cTn id="39" dur="75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750" fill="hold"/>
                                        <p:tgtEl>
                                          <p:spTgt spid="12"/>
                                        </p:tgtEl>
                                        <p:attrNameLst>
                                          <p:attrName>ppt_x</p:attrName>
                                        </p:attrNameLst>
                                      </p:cBhvr>
                                      <p:tavLst>
                                        <p:tav tm="0">
                                          <p:val>
                                            <p:strVal val="#ppt_x"/>
                                          </p:val>
                                        </p:tav>
                                        <p:tav tm="100000">
                                          <p:val>
                                            <p:strVal val="#ppt_x"/>
                                          </p:val>
                                        </p:tav>
                                      </p:tavLst>
                                    </p:anim>
                                    <p:anim calcmode="lin" valueType="num">
                                      <p:cBhvr additive="base">
                                        <p:cTn id="44" dur="75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 calcmode="lin" valueType="num">
                                      <p:cBhvr additive="base">
                                        <p:cTn id="4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8" dur="750" fill="hold"/>
                                        <p:tgtEl>
                                          <p:spTgt spid="3">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 calcmode="lin" valueType="num">
                                      <p:cBhvr additive="base">
                                        <p:cTn id="5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2" dur="7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Doors: Common Locations</a:t>
            </a:r>
          </a:p>
        </p:txBody>
      </p:sp>
      <p:sp>
        <p:nvSpPr>
          <p:cNvPr id="3" name="Content Placeholder 2"/>
          <p:cNvSpPr>
            <a:spLocks noGrp="1"/>
          </p:cNvSpPr>
          <p:nvPr>
            <p:ph idx="1"/>
          </p:nvPr>
        </p:nvSpPr>
        <p:spPr>
          <a:xfrm>
            <a:off x="855706" y="1799284"/>
            <a:ext cx="5737076" cy="3839515"/>
          </a:xfrm>
        </p:spPr>
        <p:txBody>
          <a:bodyPr>
            <a:noAutofit/>
          </a:bodyPr>
          <a:lstStyle/>
          <a:p>
            <a:r>
              <a:rPr lang="en-US" dirty="0"/>
              <a:t>Rooms with a higher risk of fire are sometimes required to have fire-resistance-rated walls and fire door assemblies</a:t>
            </a:r>
          </a:p>
          <a:p>
            <a:r>
              <a:rPr lang="en-US" dirty="0"/>
              <a:t>Incidental use areas may include certain electrical rooms, furnace rooms, boiler rooms, refrigerant machinery rooms, incinerator rooms, paint shops, laboratories, and large laundry rooms</a:t>
            </a:r>
          </a:p>
          <a:p>
            <a:r>
              <a:rPr lang="en-US" dirty="0"/>
              <a:t>The building code specifies which rooms require fire door assemblies</a:t>
            </a:r>
          </a:p>
        </p:txBody>
      </p:sp>
      <p:grpSp>
        <p:nvGrpSpPr>
          <p:cNvPr id="35" name="Group 34"/>
          <p:cNvGrpSpPr/>
          <p:nvPr/>
        </p:nvGrpSpPr>
        <p:grpSpPr>
          <a:xfrm>
            <a:off x="7315200" y="1272942"/>
            <a:ext cx="3200400" cy="4823058"/>
            <a:chOff x="4996589" y="202188"/>
            <a:chExt cx="3924300" cy="648462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589" y="202188"/>
              <a:ext cx="3924300" cy="6484620"/>
            </a:xfrm>
            <a:prstGeom prst="rect">
              <a:avLst/>
            </a:prstGeom>
          </p:spPr>
        </p:pic>
        <p:cxnSp>
          <p:nvCxnSpPr>
            <p:cNvPr id="6" name="Straight Connector 5"/>
            <p:cNvCxnSpPr/>
            <p:nvPr/>
          </p:nvCxnSpPr>
          <p:spPr>
            <a:xfrm flipH="1" flipV="1">
              <a:off x="5600700" y="5150126"/>
              <a:ext cx="160" cy="1325880"/>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496210" y="2776538"/>
              <a:ext cx="0" cy="2265955"/>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43630" y="5093057"/>
              <a:ext cx="1009570" cy="7581"/>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2835632"/>
              <a:ext cx="1257300" cy="0"/>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10500" y="2849921"/>
              <a:ext cx="1014413"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53309" y="3991768"/>
              <a:ext cx="495304"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43900" y="4215606"/>
              <a:ext cx="347663"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53309" y="4558506"/>
              <a:ext cx="1238254"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10297" y="4043363"/>
              <a:ext cx="0" cy="457996"/>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96121" y="4272361"/>
              <a:ext cx="0" cy="228998"/>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91297" y="2900363"/>
              <a:ext cx="0" cy="1034257"/>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767597" y="2905126"/>
              <a:ext cx="1861" cy="700087"/>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sp>
        <p:nvSpPr>
          <p:cNvPr id="18" name="Rectangle 6">
            <a:extLst>
              <a:ext uri="{FF2B5EF4-FFF2-40B4-BE49-F238E27FC236}">
                <a16:creationId xmlns:a16="http://schemas.microsoft.com/office/drawing/2014/main" id="{9DD89B84-9E8E-42BE-BA8E-63D107A598D8}"/>
              </a:ext>
            </a:extLst>
          </p:cNvPr>
          <p:cNvSpPr txBox="1">
            <a:spLocks noChangeArrowheads="1"/>
          </p:cNvSpPr>
          <p:nvPr/>
        </p:nvSpPr>
        <p:spPr bwMode="auto">
          <a:xfrm>
            <a:off x="1752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fld id="{C8670254-F4B3-4BF6-93D0-436FA2EDC93F}" type="slidenum">
              <a:rPr lang="en-US" altLang="en-US"/>
              <a:pPr algn="ctr"/>
              <a:t>9</a:t>
            </a:fld>
            <a:endParaRPr lang="en-US" altLang="en-US" dirty="0"/>
          </a:p>
        </p:txBody>
      </p:sp>
      <p:sp>
        <p:nvSpPr>
          <p:cNvPr id="5" name="Slide Number Placeholder 3">
            <a:extLst>
              <a:ext uri="{FF2B5EF4-FFF2-40B4-BE49-F238E27FC236}">
                <a16:creationId xmlns:a16="http://schemas.microsoft.com/office/drawing/2014/main" id="{C68341B4-591E-581A-6AA4-A2846FBBC787}"/>
              </a:ext>
            </a:extLst>
          </p:cNvPr>
          <p:cNvSpPr>
            <a:spLocks noGrp="1"/>
          </p:cNvSpPr>
          <p:nvPr>
            <p:ph type="sldNum" sz="quarter" idx="12"/>
          </p:nvPr>
        </p:nvSpPr>
        <p:spPr>
          <a:xfrm>
            <a:off x="11288994" y="6310313"/>
            <a:ext cx="568247" cy="365125"/>
          </a:xfrm>
        </p:spPr>
        <p:txBody>
          <a:bodyPr/>
          <a:lstStyle/>
          <a:p>
            <a:pPr algn="ctr"/>
            <a:fld id="{A981E1BE-D38E-462E-AB78-9C5D114CD5B4}" type="slidenum">
              <a:rPr lang="en-US" altLang="en-US" smtClean="0"/>
              <a:pPr algn="ctr"/>
              <a:t>9</a:t>
            </a:fld>
            <a:endParaRPr lang="en-US" altLang="en-US" dirty="0"/>
          </a:p>
        </p:txBody>
      </p:sp>
      <p:sp>
        <p:nvSpPr>
          <p:cNvPr id="7" name="TextBox 6">
            <a:extLst>
              <a:ext uri="{FF2B5EF4-FFF2-40B4-BE49-F238E27FC236}">
                <a16:creationId xmlns:a16="http://schemas.microsoft.com/office/drawing/2014/main" id="{6ED29B55-B3E0-86C1-CA45-88F457150D33}"/>
              </a:ext>
            </a:extLst>
          </p:cNvPr>
          <p:cNvSpPr txBox="1"/>
          <p:nvPr/>
        </p:nvSpPr>
        <p:spPr>
          <a:xfrm>
            <a:off x="838199" y="1272942"/>
            <a:ext cx="6248400" cy="461665"/>
          </a:xfrm>
          <a:prstGeom prst="rect">
            <a:avLst/>
          </a:prstGeom>
          <a:noFill/>
        </p:spPr>
        <p:txBody>
          <a:bodyPr wrap="square">
            <a:spAutoFit/>
          </a:bodyPr>
          <a:lstStyle/>
          <a:p>
            <a:r>
              <a:rPr lang="en-US" sz="2400" b="1" dirty="0">
                <a:solidFill>
                  <a:prstClr val="black"/>
                </a:solidFill>
                <a:latin typeface="PT Sans" panose="020B0503020203020204" pitchFamily="34" charset="0"/>
              </a:rPr>
              <a:t>Incidental Use Areas</a:t>
            </a:r>
            <a:endParaRPr lang="en-US" sz="2400" dirty="0"/>
          </a:p>
        </p:txBody>
      </p:sp>
    </p:spTree>
    <p:extLst>
      <p:ext uri="{BB962C8B-B14F-4D97-AF65-F5344CB8AC3E}">
        <p14:creationId xmlns:p14="http://schemas.microsoft.com/office/powerpoint/2010/main" val="16548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Century Gothic"/>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4166</TotalTime>
  <Words>5421</Words>
  <Application>Microsoft Office PowerPoint</Application>
  <PresentationFormat>Widescreen</PresentationFormat>
  <Paragraphs>735</Paragraphs>
  <Slides>82</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Century Gothic</vt:lpstr>
      <vt:lpstr>PT Sans</vt:lpstr>
      <vt:lpstr>Wingdings</vt:lpstr>
      <vt:lpstr>1_Custom Design</vt:lpstr>
      <vt:lpstr>Fire-Rated Door Assemblies: Compliant Designs </vt:lpstr>
      <vt:lpstr>PowerPoint Presentation</vt:lpstr>
      <vt:lpstr>PowerPoint Presentation</vt:lpstr>
      <vt:lpstr>PowerPoint Presentation</vt:lpstr>
      <vt:lpstr>Fire Door Assemblies</vt:lpstr>
      <vt:lpstr>Fire Door Assemblies</vt:lpstr>
      <vt:lpstr>Fire Doors: Common Locations</vt:lpstr>
      <vt:lpstr>Fire Doors: Common Locations</vt:lpstr>
      <vt:lpstr>Fire Doors: Common Locations</vt:lpstr>
      <vt:lpstr>Fire Code Requirements</vt:lpstr>
      <vt:lpstr>Fire Code Requirements</vt:lpstr>
      <vt:lpstr>Fire Code Requirements</vt:lpstr>
      <vt:lpstr>Fire Code Requirements</vt:lpstr>
      <vt:lpstr>Fire Code Requirements</vt:lpstr>
      <vt:lpstr>Fire Code Requirements</vt:lpstr>
      <vt:lpstr>Types of Fire Door Openings</vt:lpstr>
      <vt:lpstr>Types of Fire Door Openings</vt:lpstr>
      <vt:lpstr>Fire Door Assemblies</vt:lpstr>
      <vt:lpstr>Fire Door Assemblies</vt:lpstr>
      <vt:lpstr>Fire Door Assemblies</vt:lpstr>
      <vt:lpstr>Fire Door Frames</vt:lpstr>
      <vt:lpstr>Fire Door Frames</vt:lpstr>
      <vt:lpstr>Fire Door Frames</vt:lpstr>
      <vt:lpstr>Fire Door Frames</vt:lpstr>
      <vt:lpstr>Fire Door Frames</vt:lpstr>
      <vt:lpstr>Fire Door Frames</vt:lpstr>
      <vt:lpstr>Fire Door Frames</vt:lpstr>
      <vt:lpstr>Fire Door Frames</vt:lpstr>
      <vt:lpstr>Fire Door Frames</vt:lpstr>
      <vt:lpstr>Fire Door Openings</vt:lpstr>
      <vt:lpstr>Fire Door Openings</vt:lpstr>
      <vt:lpstr>Fire Door Openings</vt:lpstr>
      <vt:lpstr>Fire Door Openings</vt:lpstr>
      <vt:lpstr>Fire Door Openings</vt:lpstr>
      <vt:lpstr>Fire Door Hardware</vt:lpstr>
      <vt:lpstr>Fire Door Hardware</vt:lpstr>
      <vt:lpstr>Fire Door Hardware </vt:lpstr>
      <vt:lpstr>Fire Door Hardware</vt:lpstr>
      <vt:lpstr>Fire Door Hardware</vt:lpstr>
      <vt:lpstr>Fire Door Hardware</vt:lpstr>
      <vt:lpstr>Fire Door Hardware</vt:lpstr>
      <vt:lpstr>Fire Door Hardware</vt:lpstr>
      <vt:lpstr>Fire Door Hardware</vt:lpstr>
      <vt:lpstr>Fire Door Hardware </vt:lpstr>
      <vt:lpstr>Fire Door Hardware </vt:lpstr>
      <vt:lpstr>Fire Door Hardware</vt:lpstr>
      <vt:lpstr>Fire Door Requirements</vt:lpstr>
      <vt:lpstr>Fire Door Assembly Requirements</vt:lpstr>
      <vt:lpstr>Fire Door Assembly Requirements</vt:lpstr>
      <vt:lpstr>Fire Door Installation</vt:lpstr>
      <vt:lpstr>Fire Door Installation</vt:lpstr>
      <vt:lpstr>Fire Door Installation</vt:lpstr>
      <vt:lpstr>Fire Door Installation</vt:lpstr>
      <vt:lpstr>Fire Door Installation</vt:lpstr>
      <vt:lpstr>Fire Protection vs. Fire Resistance</vt:lpstr>
      <vt:lpstr>Fire Protection vs. Fire Resistance</vt:lpstr>
      <vt:lpstr>Fire Protection vs. Fire Resistance</vt:lpstr>
      <vt:lpstr>Fire Protection vs. Fire Resistance</vt:lpstr>
      <vt:lpstr>Fire Prevention</vt:lpstr>
      <vt:lpstr>Fire Prevention</vt:lpstr>
      <vt:lpstr>Fire Prevention</vt:lpstr>
      <vt:lpstr>This closed fire door protected the Robert Moses Nature Center during a fire that started in the workshop</vt:lpstr>
      <vt:lpstr>PowerPoint Presentation</vt:lpstr>
      <vt:lpstr>Fire Door Testing</vt:lpstr>
      <vt:lpstr>Fire Door Testing</vt:lpstr>
      <vt:lpstr>Fire Door Testing</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Assembly Inspection Checklist</vt:lpstr>
      <vt:lpstr>Fire Door Assemblies </vt:lpstr>
      <vt:lpstr>Fire Door Assemblies </vt:lpstr>
      <vt:lpstr>Additional Resources</vt:lpstr>
    </vt:vector>
  </TitlesOfParts>
  <Company>Dennis Burney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Burney</dc:creator>
  <cp:lastModifiedBy>Ellen Breland</cp:lastModifiedBy>
  <cp:revision>199</cp:revision>
  <dcterms:created xsi:type="dcterms:W3CDTF">2006-04-18T19:58:07Z</dcterms:created>
  <dcterms:modified xsi:type="dcterms:W3CDTF">2024-09-05T19:37:28Z</dcterms:modified>
</cp:coreProperties>
</file>